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webp"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9"/>
  </p:notesMasterIdLst>
  <p:sldIdLst>
    <p:sldId id="265" r:id="rId2"/>
    <p:sldId id="266" r:id="rId3"/>
    <p:sldId id="267" r:id="rId4"/>
    <p:sldId id="262" r:id="rId5"/>
    <p:sldId id="269" r:id="rId6"/>
    <p:sldId id="270" r:id="rId7"/>
    <p:sldId id="271" r:id="rId8"/>
    <p:sldId id="272" r:id="rId9"/>
    <p:sldId id="274" r:id="rId10"/>
    <p:sldId id="273" r:id="rId11"/>
    <p:sldId id="275" r:id="rId12"/>
    <p:sldId id="276" r:id="rId13"/>
    <p:sldId id="277" r:id="rId14"/>
    <p:sldId id="278" r:id="rId15"/>
    <p:sldId id="279" r:id="rId16"/>
    <p:sldId id="280" r:id="rId17"/>
    <p:sldId id="282" r:id="rId18"/>
    <p:sldId id="281" r:id="rId19"/>
    <p:sldId id="283" r:id="rId20"/>
    <p:sldId id="284" r:id="rId21"/>
    <p:sldId id="285" r:id="rId22"/>
    <p:sldId id="286" r:id="rId23"/>
    <p:sldId id="288" r:id="rId24"/>
    <p:sldId id="287" r:id="rId25"/>
    <p:sldId id="290" r:id="rId26"/>
    <p:sldId id="291" r:id="rId27"/>
    <p:sldId id="292" r:id="rId28"/>
    <p:sldId id="293" r:id="rId29"/>
    <p:sldId id="295" r:id="rId30"/>
    <p:sldId id="294" r:id="rId31"/>
    <p:sldId id="296" r:id="rId32"/>
    <p:sldId id="297" r:id="rId33"/>
    <p:sldId id="455" r:id="rId34"/>
    <p:sldId id="298" r:id="rId35"/>
    <p:sldId id="299" r:id="rId36"/>
    <p:sldId id="303" r:id="rId37"/>
    <p:sldId id="302" r:id="rId38"/>
    <p:sldId id="305" r:id="rId39"/>
    <p:sldId id="300" r:id="rId40"/>
    <p:sldId id="307" r:id="rId41"/>
    <p:sldId id="309" r:id="rId42"/>
    <p:sldId id="310" r:id="rId43"/>
    <p:sldId id="308" r:id="rId44"/>
    <p:sldId id="306" r:id="rId45"/>
    <p:sldId id="301" r:id="rId46"/>
    <p:sldId id="311" r:id="rId47"/>
    <p:sldId id="312" r:id="rId48"/>
    <p:sldId id="313" r:id="rId49"/>
    <p:sldId id="314" r:id="rId50"/>
    <p:sldId id="315" r:id="rId51"/>
    <p:sldId id="316" r:id="rId52"/>
    <p:sldId id="317" r:id="rId53"/>
    <p:sldId id="318" r:id="rId54"/>
    <p:sldId id="319" r:id="rId55"/>
    <p:sldId id="326" r:id="rId56"/>
    <p:sldId id="325" r:id="rId57"/>
    <p:sldId id="320" r:id="rId58"/>
    <p:sldId id="321" r:id="rId59"/>
    <p:sldId id="327" r:id="rId60"/>
    <p:sldId id="328" r:id="rId61"/>
    <p:sldId id="323" r:id="rId62"/>
    <p:sldId id="330" r:id="rId63"/>
    <p:sldId id="331" r:id="rId64"/>
    <p:sldId id="324" r:id="rId65"/>
    <p:sldId id="332" r:id="rId66"/>
    <p:sldId id="333" r:id="rId67"/>
    <p:sldId id="334" r:id="rId68"/>
    <p:sldId id="335" r:id="rId69"/>
    <p:sldId id="336" r:id="rId70"/>
    <p:sldId id="451" r:id="rId71"/>
    <p:sldId id="452" r:id="rId72"/>
    <p:sldId id="454" r:id="rId73"/>
    <p:sldId id="337" r:id="rId74"/>
    <p:sldId id="338" r:id="rId75"/>
    <p:sldId id="339" r:id="rId76"/>
    <p:sldId id="341" r:id="rId77"/>
    <p:sldId id="340" r:id="rId78"/>
    <p:sldId id="343" r:id="rId79"/>
    <p:sldId id="344" r:id="rId80"/>
    <p:sldId id="342" r:id="rId81"/>
    <p:sldId id="346" r:id="rId82"/>
    <p:sldId id="345" r:id="rId83"/>
    <p:sldId id="347" r:id="rId84"/>
    <p:sldId id="350" r:id="rId85"/>
    <p:sldId id="349" r:id="rId86"/>
    <p:sldId id="348" r:id="rId87"/>
    <p:sldId id="351" r:id="rId88"/>
    <p:sldId id="352" r:id="rId89"/>
    <p:sldId id="354" r:id="rId90"/>
    <p:sldId id="353" r:id="rId91"/>
    <p:sldId id="355" r:id="rId92"/>
    <p:sldId id="365" r:id="rId93"/>
    <p:sldId id="368" r:id="rId94"/>
    <p:sldId id="369" r:id="rId95"/>
    <p:sldId id="367" r:id="rId96"/>
    <p:sldId id="366" r:id="rId97"/>
    <p:sldId id="356" r:id="rId98"/>
    <p:sldId id="359" r:id="rId99"/>
    <p:sldId id="360" r:id="rId100"/>
    <p:sldId id="361" r:id="rId101"/>
    <p:sldId id="362" r:id="rId102"/>
    <p:sldId id="363" r:id="rId103"/>
    <p:sldId id="357" r:id="rId104"/>
    <p:sldId id="364" r:id="rId105"/>
    <p:sldId id="370" r:id="rId106"/>
    <p:sldId id="371" r:id="rId107"/>
    <p:sldId id="372" r:id="rId108"/>
    <p:sldId id="373" r:id="rId109"/>
    <p:sldId id="374" r:id="rId110"/>
    <p:sldId id="375" r:id="rId111"/>
    <p:sldId id="376" r:id="rId112"/>
    <p:sldId id="377" r:id="rId113"/>
    <p:sldId id="380" r:id="rId114"/>
    <p:sldId id="379" r:id="rId115"/>
    <p:sldId id="381" r:id="rId116"/>
    <p:sldId id="378" r:id="rId117"/>
    <p:sldId id="382" r:id="rId118"/>
    <p:sldId id="386" r:id="rId119"/>
    <p:sldId id="387" r:id="rId120"/>
    <p:sldId id="383" r:id="rId121"/>
    <p:sldId id="388" r:id="rId122"/>
    <p:sldId id="389" r:id="rId123"/>
    <p:sldId id="390" r:id="rId124"/>
    <p:sldId id="391" r:id="rId125"/>
    <p:sldId id="392" r:id="rId126"/>
    <p:sldId id="396" r:id="rId127"/>
    <p:sldId id="384" r:id="rId128"/>
    <p:sldId id="397" r:id="rId129"/>
    <p:sldId id="398" r:id="rId130"/>
    <p:sldId id="399" r:id="rId131"/>
    <p:sldId id="400" r:id="rId132"/>
    <p:sldId id="401" r:id="rId133"/>
    <p:sldId id="411" r:id="rId134"/>
    <p:sldId id="407" r:id="rId135"/>
    <p:sldId id="406" r:id="rId136"/>
    <p:sldId id="412" r:id="rId137"/>
    <p:sldId id="405" r:id="rId138"/>
    <p:sldId id="404" r:id="rId139"/>
    <p:sldId id="408" r:id="rId140"/>
    <p:sldId id="413" r:id="rId141"/>
    <p:sldId id="409" r:id="rId142"/>
    <p:sldId id="418" r:id="rId143"/>
    <p:sldId id="416" r:id="rId144"/>
    <p:sldId id="410" r:id="rId145"/>
    <p:sldId id="421" r:id="rId146"/>
    <p:sldId id="420" r:id="rId147"/>
    <p:sldId id="385" r:id="rId148"/>
    <p:sldId id="422" r:id="rId149"/>
    <p:sldId id="424" r:id="rId150"/>
    <p:sldId id="423" r:id="rId151"/>
    <p:sldId id="425" r:id="rId152"/>
    <p:sldId id="426" r:id="rId153"/>
    <p:sldId id="393" r:id="rId154"/>
    <p:sldId id="427" r:id="rId155"/>
    <p:sldId id="431" r:id="rId156"/>
    <p:sldId id="432" r:id="rId157"/>
    <p:sldId id="433" r:id="rId158"/>
    <p:sldId id="434" r:id="rId159"/>
    <p:sldId id="437" r:id="rId160"/>
    <p:sldId id="430" r:id="rId161"/>
    <p:sldId id="394" r:id="rId162"/>
    <p:sldId id="438" r:id="rId163"/>
    <p:sldId id="441" r:id="rId164"/>
    <p:sldId id="456" r:id="rId165"/>
    <p:sldId id="439" r:id="rId166"/>
    <p:sldId id="440" r:id="rId167"/>
    <p:sldId id="442" r:id="rId168"/>
    <p:sldId id="444" r:id="rId169"/>
    <p:sldId id="443" r:id="rId170"/>
    <p:sldId id="445" r:id="rId171"/>
    <p:sldId id="446" r:id="rId172"/>
    <p:sldId id="449" r:id="rId173"/>
    <p:sldId id="447" r:id="rId174"/>
    <p:sldId id="450" r:id="rId175"/>
    <p:sldId id="448" r:id="rId176"/>
    <p:sldId id="289" r:id="rId177"/>
    <p:sldId id="268" r:id="rId1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28" autoAdjust="0"/>
  </p:normalViewPr>
  <p:slideViewPr>
    <p:cSldViewPr snapToGrid="0">
      <p:cViewPr varScale="1">
        <p:scale>
          <a:sx n="74" d="100"/>
          <a:sy n="74" d="100"/>
        </p:scale>
        <p:origin x="136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2023/10/23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zhuanlan.zhihu.com/p/447101942" TargetMode="External"/><Relationship Id="rId2" Type="http://schemas.openxmlformats.org/officeDocument/2006/relationships/slide" Target="../slides/slide141.xml"/><Relationship Id="rId1" Type="http://schemas.openxmlformats.org/officeDocument/2006/relationships/notesMaster" Target="../notesMasters/notesMaster1.xml"/><Relationship Id="rId4" Type="http://schemas.openxmlformats.org/officeDocument/2006/relationships/hyperlink" Target="https://zhuanlan.zhihu.com/p/441195512"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a:t>
            </a:fld>
            <a:endParaRPr lang="zh-CN" altLang="en-US"/>
          </a:p>
        </p:txBody>
      </p:sp>
    </p:spTree>
    <p:extLst>
      <p:ext uri="{BB962C8B-B14F-4D97-AF65-F5344CB8AC3E}">
        <p14:creationId xmlns:p14="http://schemas.microsoft.com/office/powerpoint/2010/main" val="330242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41</a:t>
            </a:fld>
            <a:endParaRPr lang="zh-CN" altLang="en-US"/>
          </a:p>
        </p:txBody>
      </p:sp>
    </p:spTree>
    <p:extLst>
      <p:ext uri="{BB962C8B-B14F-4D97-AF65-F5344CB8AC3E}">
        <p14:creationId xmlns:p14="http://schemas.microsoft.com/office/powerpoint/2010/main" val="2194679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42</a:t>
            </a:fld>
            <a:endParaRPr lang="zh-CN" altLang="en-US"/>
          </a:p>
        </p:txBody>
      </p:sp>
    </p:spTree>
    <p:extLst>
      <p:ext uri="{BB962C8B-B14F-4D97-AF65-F5344CB8AC3E}">
        <p14:creationId xmlns:p14="http://schemas.microsoft.com/office/powerpoint/2010/main" val="4178179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44</a:t>
            </a:fld>
            <a:endParaRPr lang="zh-CN" altLang="en-US"/>
          </a:p>
        </p:txBody>
      </p:sp>
    </p:spTree>
    <p:extLst>
      <p:ext uri="{BB962C8B-B14F-4D97-AF65-F5344CB8AC3E}">
        <p14:creationId xmlns:p14="http://schemas.microsoft.com/office/powerpoint/2010/main" val="345184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45</a:t>
            </a:fld>
            <a:endParaRPr lang="zh-CN" altLang="en-US"/>
          </a:p>
        </p:txBody>
      </p:sp>
    </p:spTree>
    <p:extLst>
      <p:ext uri="{BB962C8B-B14F-4D97-AF65-F5344CB8AC3E}">
        <p14:creationId xmlns:p14="http://schemas.microsoft.com/office/powerpoint/2010/main" val="3506984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46</a:t>
            </a:fld>
            <a:endParaRPr lang="zh-CN" altLang="en-US"/>
          </a:p>
        </p:txBody>
      </p:sp>
    </p:spTree>
    <p:extLst>
      <p:ext uri="{BB962C8B-B14F-4D97-AF65-F5344CB8AC3E}">
        <p14:creationId xmlns:p14="http://schemas.microsoft.com/office/powerpoint/2010/main" val="170899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47</a:t>
            </a:fld>
            <a:endParaRPr lang="zh-CN" altLang="en-US"/>
          </a:p>
        </p:txBody>
      </p:sp>
    </p:spTree>
    <p:extLst>
      <p:ext uri="{BB962C8B-B14F-4D97-AF65-F5344CB8AC3E}">
        <p14:creationId xmlns:p14="http://schemas.microsoft.com/office/powerpoint/2010/main" val="3034388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48</a:t>
            </a:fld>
            <a:endParaRPr lang="zh-CN" altLang="en-US"/>
          </a:p>
        </p:txBody>
      </p:sp>
    </p:spTree>
    <p:extLst>
      <p:ext uri="{BB962C8B-B14F-4D97-AF65-F5344CB8AC3E}">
        <p14:creationId xmlns:p14="http://schemas.microsoft.com/office/powerpoint/2010/main" val="312315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49</a:t>
            </a:fld>
            <a:endParaRPr lang="zh-CN" altLang="en-US"/>
          </a:p>
        </p:txBody>
      </p:sp>
    </p:spTree>
    <p:extLst>
      <p:ext uri="{BB962C8B-B14F-4D97-AF65-F5344CB8AC3E}">
        <p14:creationId xmlns:p14="http://schemas.microsoft.com/office/powerpoint/2010/main" val="1441138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50</a:t>
            </a:fld>
            <a:endParaRPr lang="zh-CN" altLang="en-US"/>
          </a:p>
        </p:txBody>
      </p:sp>
    </p:spTree>
    <p:extLst>
      <p:ext uri="{BB962C8B-B14F-4D97-AF65-F5344CB8AC3E}">
        <p14:creationId xmlns:p14="http://schemas.microsoft.com/office/powerpoint/2010/main" val="185297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51</a:t>
            </a:fld>
            <a:endParaRPr lang="zh-CN" altLang="en-US"/>
          </a:p>
        </p:txBody>
      </p:sp>
    </p:spTree>
    <p:extLst>
      <p:ext uri="{BB962C8B-B14F-4D97-AF65-F5344CB8AC3E}">
        <p14:creationId xmlns:p14="http://schemas.microsoft.com/office/powerpoint/2010/main" val="2185321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KPI</a:t>
            </a:r>
            <a:r>
              <a:rPr lang="zh-CN" altLang="en-US" sz="1200" dirty="0"/>
              <a:t>：</a:t>
            </a:r>
            <a:r>
              <a:rPr lang="en-US" altLang="zh-CN" sz="1200" dirty="0"/>
              <a:t>Key Performance Indicator</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超线性加速比基本的解释是并行程序的工作量少于串行工作量。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最通常的情况，并行执行时所要访问的数据都驻留在每个处理器的</a:t>
            </a:r>
            <a:r>
              <a:rPr lang="en-US" altLang="zh-CN" sz="1200" b="0" i="0" kern="1200" dirty="0">
                <a:solidFill>
                  <a:schemeClr val="tx1"/>
                </a:solidFill>
                <a:effectLst/>
                <a:latin typeface="+mn-lt"/>
                <a:ea typeface="+mn-ea"/>
                <a:cs typeface="+mn-cs"/>
              </a:rPr>
              <a:t>cache</a:t>
            </a:r>
            <a:r>
              <a:rPr lang="zh-CN" altLang="en-US" sz="1200" b="0" i="0" kern="1200" dirty="0">
                <a:solidFill>
                  <a:schemeClr val="tx1"/>
                </a:solidFill>
                <a:effectLst/>
                <a:latin typeface="+mn-lt"/>
                <a:ea typeface="+mn-ea"/>
                <a:cs typeface="+mn-cs"/>
              </a:rPr>
              <a:t>中，而顺序执行时必须访问存储器系统中较慢的部分，因为此时数据无法全都驻留在单个</a:t>
            </a:r>
            <a:r>
              <a:rPr lang="en-US" altLang="zh-CN" sz="1200" b="0" i="0" kern="1200" dirty="0">
                <a:solidFill>
                  <a:schemeClr val="tx1"/>
                </a:solidFill>
                <a:effectLst/>
                <a:latin typeface="+mn-lt"/>
                <a:ea typeface="+mn-ea"/>
                <a:cs typeface="+mn-cs"/>
              </a:rPr>
              <a:t>cache</a:t>
            </a:r>
            <a:r>
              <a:rPr lang="zh-CN" altLang="en-US" sz="1200" b="0" i="0" kern="1200" dirty="0">
                <a:solidFill>
                  <a:schemeClr val="tx1"/>
                </a:solidFill>
                <a:effectLst/>
                <a:latin typeface="+mn-lt"/>
                <a:ea typeface="+mn-ea"/>
                <a:cs typeface="+mn-cs"/>
              </a:rPr>
              <a:t>中。</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二种超线性加速比情况来自于算法方面，比如当所要查找的元素已发现因而终止搜索时。当搜索以并行方式进行时，能以不同的次序有效地进行，意味着总的被搜索数据量将少于顺序搜索的情况。因此，并行执行将完成较少的工作。</a:t>
            </a:r>
          </a:p>
          <a:p>
            <a:endParaRPr lang="en-US" altLang="zh-CN" dirty="0"/>
          </a:p>
          <a:p>
            <a:endParaRPr lang="en-US" altLang="zh-CN" dirty="0"/>
          </a:p>
          <a:p>
            <a:endParaRPr lang="en-US" altLang="zh-CN" dirty="0"/>
          </a:p>
          <a:p>
            <a:r>
              <a:rPr lang="zh-CN" altLang="en-US" sz="1200" b="0" i="0" kern="1200" dirty="0">
                <a:solidFill>
                  <a:schemeClr val="tx1"/>
                </a:solidFill>
                <a:effectLst/>
                <a:latin typeface="+mn-lt"/>
                <a:ea typeface="+mn-ea"/>
                <a:cs typeface="+mn-cs"/>
              </a:rPr>
              <a:t>加速比是衡量并行处理性能的重要指标之一</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较高加速比的获得除与任务的划分、并行算法的选择等有关外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还与各节点间的通信有关</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在大多数并行系统中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在数据规模确定的情况下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程序的加速比随节点数的增加而增加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但是大多数机群系统的节点间是共享物理传输介质的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这就使得许多并行程序的加速比在节点数目超过某一个值之后会随着节点数的增加而减少。</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18</a:t>
            </a:fld>
            <a:endParaRPr lang="zh-CN" altLang="en-US"/>
          </a:p>
        </p:txBody>
      </p:sp>
    </p:spTree>
    <p:extLst>
      <p:ext uri="{BB962C8B-B14F-4D97-AF65-F5344CB8AC3E}">
        <p14:creationId xmlns:p14="http://schemas.microsoft.com/office/powerpoint/2010/main" val="3279219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52</a:t>
            </a:fld>
            <a:endParaRPr lang="zh-CN" altLang="en-US"/>
          </a:p>
        </p:txBody>
      </p:sp>
    </p:spTree>
    <p:extLst>
      <p:ext uri="{BB962C8B-B14F-4D97-AF65-F5344CB8AC3E}">
        <p14:creationId xmlns:p14="http://schemas.microsoft.com/office/powerpoint/2010/main" val="2811630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53</a:t>
            </a:fld>
            <a:endParaRPr lang="zh-CN" altLang="en-US"/>
          </a:p>
        </p:txBody>
      </p:sp>
    </p:spTree>
    <p:extLst>
      <p:ext uri="{BB962C8B-B14F-4D97-AF65-F5344CB8AC3E}">
        <p14:creationId xmlns:p14="http://schemas.microsoft.com/office/powerpoint/2010/main" val="1453573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61</a:t>
            </a:fld>
            <a:endParaRPr lang="zh-CN" altLang="en-US"/>
          </a:p>
        </p:txBody>
      </p:sp>
    </p:spTree>
    <p:extLst>
      <p:ext uri="{BB962C8B-B14F-4D97-AF65-F5344CB8AC3E}">
        <p14:creationId xmlns:p14="http://schemas.microsoft.com/office/powerpoint/2010/main" val="2113846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62</a:t>
            </a:fld>
            <a:endParaRPr lang="zh-CN" altLang="en-US"/>
          </a:p>
        </p:txBody>
      </p:sp>
    </p:spTree>
    <p:extLst>
      <p:ext uri="{BB962C8B-B14F-4D97-AF65-F5344CB8AC3E}">
        <p14:creationId xmlns:p14="http://schemas.microsoft.com/office/powerpoint/2010/main" val="3890282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63</a:t>
            </a:fld>
            <a:endParaRPr lang="zh-CN" altLang="en-US"/>
          </a:p>
        </p:txBody>
      </p:sp>
    </p:spTree>
    <p:extLst>
      <p:ext uri="{BB962C8B-B14F-4D97-AF65-F5344CB8AC3E}">
        <p14:creationId xmlns:p14="http://schemas.microsoft.com/office/powerpoint/2010/main" val="2236428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64</a:t>
            </a:fld>
            <a:endParaRPr lang="zh-CN" altLang="en-US"/>
          </a:p>
        </p:txBody>
      </p:sp>
    </p:spTree>
    <p:extLst>
      <p:ext uri="{BB962C8B-B14F-4D97-AF65-F5344CB8AC3E}">
        <p14:creationId xmlns:p14="http://schemas.microsoft.com/office/powerpoint/2010/main" val="1606726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https://www.cnblogs.com/wilburxu/p/9174353.html</a:t>
            </a:r>
          </a:p>
          <a:p>
            <a:r>
              <a:rPr lang="en-US" altLang="zh-CN" dirty="0"/>
              <a:t>                 https://blog.csdn.net/suo082407128/article/details/115294490</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69</a:t>
            </a:fld>
            <a:endParaRPr lang="zh-CN" altLang="en-US"/>
          </a:p>
        </p:txBody>
      </p:sp>
    </p:spTree>
    <p:extLst>
      <p:ext uri="{BB962C8B-B14F-4D97-AF65-F5344CB8AC3E}">
        <p14:creationId xmlns:p14="http://schemas.microsoft.com/office/powerpoint/2010/main" val="4249034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https://www.cnblogs.com/wilburxu/p/9174353.html</a:t>
            </a:r>
          </a:p>
          <a:p>
            <a:r>
              <a:rPr lang="en-US" altLang="zh-CN" dirty="0"/>
              <a:t>                 https://blog.csdn.net/suo082407128/article/details/115294490</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4035062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https://www.cnblogs.com/wilburxu/p/9174353.html</a:t>
            </a:r>
          </a:p>
          <a:p>
            <a:r>
              <a:rPr lang="en-US" altLang="zh-CN" dirty="0"/>
              <a:t>                 https://blog.csdn.net/suo082407128/article/details/115294490</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71</a:t>
            </a:fld>
            <a:endParaRPr lang="zh-CN" altLang="en-US"/>
          </a:p>
        </p:txBody>
      </p:sp>
    </p:spTree>
    <p:extLst>
      <p:ext uri="{BB962C8B-B14F-4D97-AF65-F5344CB8AC3E}">
        <p14:creationId xmlns:p14="http://schemas.microsoft.com/office/powerpoint/2010/main" val="3596593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https://www.cnblogs.com/wilburxu/p/9174353.html</a:t>
            </a:r>
          </a:p>
          <a:p>
            <a:r>
              <a:rPr lang="en-US" altLang="zh-CN" dirty="0"/>
              <a:t>                 https://blog.csdn.net/suo082407128/article/details/115294490</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72</a:t>
            </a:fld>
            <a:endParaRPr lang="zh-CN" altLang="en-US"/>
          </a:p>
        </p:txBody>
      </p:sp>
    </p:spTree>
    <p:extLst>
      <p:ext uri="{BB962C8B-B14F-4D97-AF65-F5344CB8AC3E}">
        <p14:creationId xmlns:p14="http://schemas.microsoft.com/office/powerpoint/2010/main" val="4115181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20</a:t>
            </a:fld>
            <a:endParaRPr lang="zh-CN" altLang="en-US"/>
          </a:p>
        </p:txBody>
      </p:sp>
    </p:spTree>
    <p:extLst>
      <p:ext uri="{BB962C8B-B14F-4D97-AF65-F5344CB8AC3E}">
        <p14:creationId xmlns:p14="http://schemas.microsoft.com/office/powerpoint/2010/main" val="471844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73</a:t>
            </a:fld>
            <a:endParaRPr lang="zh-CN" altLang="en-US"/>
          </a:p>
        </p:txBody>
      </p:sp>
    </p:spTree>
    <p:extLst>
      <p:ext uri="{BB962C8B-B14F-4D97-AF65-F5344CB8AC3E}">
        <p14:creationId xmlns:p14="http://schemas.microsoft.com/office/powerpoint/2010/main" val="1760690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3818652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77</a:t>
            </a:fld>
            <a:endParaRPr lang="zh-CN" altLang="en-US"/>
          </a:p>
        </p:txBody>
      </p:sp>
    </p:spTree>
    <p:extLst>
      <p:ext uri="{BB962C8B-B14F-4D97-AF65-F5344CB8AC3E}">
        <p14:creationId xmlns:p14="http://schemas.microsoft.com/office/powerpoint/2010/main" val="1846463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976195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结构化文档</a:t>
            </a:r>
            <a:r>
              <a:rPr lang="en-US" altLang="zh-CN" sz="1200" b="0" i="0" kern="1200" dirty="0">
                <a:solidFill>
                  <a:schemeClr val="tx1"/>
                </a:solidFill>
                <a:effectLst/>
                <a:latin typeface="+mn-lt"/>
                <a:ea typeface="+mn-ea"/>
                <a:cs typeface="+mn-cs"/>
              </a:rPr>
              <a:t>Cloud Dataflow</a:t>
            </a:r>
            <a:r>
              <a:rPr lang="zh-CN" altLang="en-US" sz="1200" b="0" i="0" kern="1200" dirty="0">
                <a:solidFill>
                  <a:schemeClr val="tx1"/>
                </a:solidFill>
                <a:effectLst/>
                <a:latin typeface="+mn-lt"/>
                <a:ea typeface="+mn-ea"/>
                <a:cs typeface="+mn-cs"/>
              </a:rPr>
              <a:t>旨在以相同的编程模型在批处理和流模式下处理数据，这一点几乎没有其他参赛者提供。它使用户能够通过在管道代码中插入执行参数来操纵数据流服务的各个方面，从而相应地调整数据流。为了进一步加强和优化流程，</a:t>
            </a:r>
            <a:r>
              <a:rPr lang="en-US" altLang="zh-CN" sz="1200" b="0" i="0" kern="1200" dirty="0">
                <a:solidFill>
                  <a:schemeClr val="tx1"/>
                </a:solidFill>
                <a:effectLst/>
                <a:latin typeface="+mn-lt"/>
                <a:ea typeface="+mn-ea"/>
                <a:cs typeface="+mn-cs"/>
              </a:rPr>
              <a:t>Dataflow</a:t>
            </a:r>
            <a:r>
              <a:rPr lang="zh-CN" altLang="en-US" sz="1200" b="0" i="0" kern="1200" dirty="0">
                <a:solidFill>
                  <a:schemeClr val="tx1"/>
                </a:solidFill>
                <a:effectLst/>
                <a:latin typeface="+mn-lt"/>
                <a:ea typeface="+mn-ea"/>
                <a:cs typeface="+mn-cs"/>
              </a:rPr>
              <a:t>为你创建了一个执行图，以监控管道的日志和数据聚合。</a:t>
            </a:r>
            <a:endParaRPr lang="en-US" altLang="zh-CN" dirty="0"/>
          </a:p>
          <a:p>
            <a:r>
              <a:rPr lang="en-US" altLang="zh-CN" dirty="0"/>
              <a:t>https://www.chinaz.com/top/software/1003672.shtml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大数据新技术</a:t>
            </a:r>
            <a:r>
              <a:rPr lang="en-US" altLang="zh-CN" sz="1200" b="1" i="0" kern="1200" dirty="0">
                <a:solidFill>
                  <a:schemeClr val="tx1"/>
                </a:solidFill>
                <a:effectLst/>
                <a:latin typeface="+mn-lt"/>
                <a:ea typeface="+mn-ea"/>
                <a:cs typeface="+mn-cs"/>
              </a:rPr>
              <a:t>Cloud Dataflow-</a:t>
            </a:r>
            <a:r>
              <a:rPr lang="zh-CN" altLang="en-US" sz="1200" b="1" i="0" kern="1200" dirty="0">
                <a:solidFill>
                  <a:schemeClr val="tx1"/>
                </a:solidFill>
                <a:effectLst/>
                <a:latin typeface="+mn-lt"/>
                <a:ea typeface="+mn-ea"/>
                <a:cs typeface="+mn-cs"/>
              </a:rPr>
              <a:t>谷歌放弃使用</a:t>
            </a:r>
            <a:r>
              <a:rPr lang="en-US" altLang="zh-CN" sz="1200" b="1" i="0" kern="1200" dirty="0">
                <a:solidFill>
                  <a:schemeClr val="tx1"/>
                </a:solidFill>
                <a:effectLst/>
                <a:latin typeface="+mn-lt"/>
                <a:ea typeface="+mn-ea"/>
                <a:cs typeface="+mn-cs"/>
              </a:rPr>
              <a:t>MapReduce</a:t>
            </a:r>
          </a:p>
          <a:p>
            <a:r>
              <a:rPr lang="en-US" altLang="zh-CN" dirty="0"/>
              <a:t>https://blog.csdn.net/tsyx/article/details/83898743</a:t>
            </a:r>
          </a:p>
          <a:p>
            <a:r>
              <a:rPr lang="zh-CN" altLang="en-US" dirty="0"/>
              <a:t> 在</a:t>
            </a:r>
            <a:r>
              <a:rPr lang="en-US" altLang="zh-CN" dirty="0"/>
              <a:t>2014</a:t>
            </a:r>
            <a:r>
              <a:rPr lang="zh-CN" altLang="en-US" dirty="0"/>
              <a:t>年的</a:t>
            </a:r>
            <a:r>
              <a:rPr lang="en-US" altLang="zh-CN" dirty="0"/>
              <a:t>Google I/O</a:t>
            </a:r>
            <a:r>
              <a:rPr lang="zh-CN" altLang="en-US" dirty="0"/>
              <a:t>大会上，</a:t>
            </a:r>
            <a:r>
              <a:rPr lang="en-US" altLang="zh-CN" dirty="0"/>
              <a:t>Google</a:t>
            </a:r>
            <a:r>
              <a:rPr lang="zh-CN" altLang="en-US" dirty="0"/>
              <a:t>宣布已经停用</a:t>
            </a:r>
            <a:r>
              <a:rPr lang="en-US" altLang="zh-CN" dirty="0"/>
              <a:t>MapReduce</a:t>
            </a:r>
            <a:r>
              <a:rPr lang="zh-CN" altLang="en-US" dirty="0"/>
              <a:t>，专项支持新的超大规模云分析系统，这都是</a:t>
            </a:r>
            <a:r>
              <a:rPr lang="en-US" altLang="zh-CN" dirty="0"/>
              <a:t>Cloud Dataflow</a:t>
            </a:r>
            <a:r>
              <a:rPr lang="zh-CN" altLang="en-US" dirty="0"/>
              <a:t>，</a:t>
            </a:r>
            <a:r>
              <a:rPr lang="en-US" altLang="zh-CN" b="1" dirty="0"/>
              <a:t>Cloud Dataflow</a:t>
            </a:r>
            <a:r>
              <a:rPr lang="zh-CN" altLang="en-US" b="1" dirty="0"/>
              <a:t>用于构建移动应用，调试、追踪和监控产品级云应用，它是一种构建、管理和优化复杂数据流水线的方法。它主要采用了</a:t>
            </a:r>
            <a:r>
              <a:rPr lang="en-US" altLang="zh-CN" b="1" dirty="0"/>
              <a:t>Google</a:t>
            </a:r>
            <a:r>
              <a:rPr lang="zh-CN" altLang="en-US" b="1" dirty="0"/>
              <a:t>内部的</a:t>
            </a:r>
            <a:r>
              <a:rPr lang="en-US" altLang="zh-CN" b="1" dirty="0"/>
              <a:t>Flume</a:t>
            </a:r>
            <a:r>
              <a:rPr lang="zh-CN" altLang="en-US" b="1" dirty="0"/>
              <a:t>和</a:t>
            </a:r>
            <a:r>
              <a:rPr lang="en-US" altLang="zh-CN" b="1" dirty="0" err="1"/>
              <a:t>MillWhell</a:t>
            </a:r>
            <a:r>
              <a:rPr lang="zh-CN" altLang="en-US" b="1" dirty="0"/>
              <a:t>技术，</a:t>
            </a:r>
            <a:r>
              <a:rPr lang="zh-CN" altLang="en-US" dirty="0"/>
              <a:t>其中</a:t>
            </a:r>
            <a:r>
              <a:rPr lang="en-US" altLang="zh-CN" b="1" dirty="0"/>
              <a:t>Flume</a:t>
            </a:r>
            <a:r>
              <a:rPr lang="zh-CN" altLang="en-US" b="1" dirty="0"/>
              <a:t>用于数据的高效率并发处理，而</a:t>
            </a:r>
            <a:r>
              <a:rPr lang="en-US" altLang="zh-CN" b="1" dirty="0" err="1"/>
              <a:t>MillWhell</a:t>
            </a:r>
            <a:r>
              <a:rPr lang="zh-CN" altLang="en-US" b="1" dirty="0"/>
              <a:t>则用于互联网级别的带有很好容错机制的流处理。</a:t>
            </a:r>
          </a:p>
          <a:p>
            <a:r>
              <a:rPr lang="en-US" altLang="zh-CN" dirty="0"/>
              <a:t>————————————————</a:t>
            </a:r>
          </a:p>
          <a:p>
            <a:r>
              <a:rPr lang="zh-CN" altLang="en-US" dirty="0"/>
              <a:t>版权声明：本文为</a:t>
            </a:r>
            <a:r>
              <a:rPr lang="en-US" altLang="zh-CN" dirty="0"/>
              <a:t>CSDN</a:t>
            </a:r>
            <a:r>
              <a:rPr lang="zh-CN" altLang="en-US" dirty="0"/>
              <a:t>博主「程序员的足迹」的原创文章，遵循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https://blog.csdn.net/tsyx/article/details/83898743</a:t>
            </a:r>
          </a:p>
          <a:p>
            <a:endParaRPr lang="en-US" altLang="zh-CN" dirty="0"/>
          </a:p>
          <a:p>
            <a:r>
              <a:rPr lang="zh-CN" altLang="en-US" sz="1200" b="1" i="0" kern="1200" dirty="0">
                <a:solidFill>
                  <a:schemeClr val="tx1"/>
                </a:solidFill>
                <a:effectLst/>
                <a:latin typeface="+mn-lt"/>
                <a:ea typeface="+mn-ea"/>
                <a:cs typeface="+mn-cs"/>
              </a:rPr>
              <a:t>从官网的描述来看</a:t>
            </a:r>
            <a:r>
              <a:rPr lang="en-US" altLang="zh-CN" sz="1200" b="1" i="0" kern="1200" dirty="0">
                <a:solidFill>
                  <a:schemeClr val="tx1"/>
                </a:solidFill>
                <a:effectLst/>
                <a:latin typeface="+mn-lt"/>
                <a:ea typeface="+mn-ea"/>
                <a:cs typeface="+mn-cs"/>
              </a:rPr>
              <a:t>flume</a:t>
            </a:r>
            <a:r>
              <a:rPr lang="zh-CN" altLang="en-US" sz="1200" b="1" i="0" kern="1200" dirty="0">
                <a:solidFill>
                  <a:schemeClr val="tx1"/>
                </a:solidFill>
                <a:effectLst/>
                <a:latin typeface="+mn-lt"/>
                <a:ea typeface="+mn-ea"/>
                <a:cs typeface="+mn-cs"/>
              </a:rPr>
              <a:t>是</a:t>
            </a:r>
            <a:r>
              <a:rPr lang="en-US" altLang="zh-CN" sz="1200" b="1" i="0" kern="1200" dirty="0">
                <a:solidFill>
                  <a:schemeClr val="tx1"/>
                </a:solidFill>
                <a:effectLst/>
                <a:latin typeface="+mn-lt"/>
                <a:ea typeface="+mn-ea"/>
                <a:cs typeface="+mn-cs"/>
              </a:rPr>
              <a:t>Cloudera</a:t>
            </a:r>
            <a:r>
              <a:rPr lang="zh-CN" altLang="en-US" sz="1200" b="1" i="0" kern="1200" dirty="0">
                <a:solidFill>
                  <a:schemeClr val="tx1"/>
                </a:solidFill>
                <a:effectLst/>
                <a:latin typeface="+mn-lt"/>
                <a:ea typeface="+mn-ea"/>
                <a:cs typeface="+mn-cs"/>
              </a:rPr>
              <a:t>提供的一个高可用的，高可靠，分布式的海量日志采集、聚合和传输的系统，</a:t>
            </a:r>
            <a:r>
              <a:rPr lang="en-US" altLang="zh-CN" sz="1200" b="0" i="0" kern="1200" dirty="0">
                <a:solidFill>
                  <a:schemeClr val="tx1"/>
                </a:solidFill>
                <a:effectLst/>
                <a:latin typeface="+mn-lt"/>
                <a:ea typeface="+mn-ea"/>
                <a:cs typeface="+mn-cs"/>
              </a:rPr>
              <a:t>flume</a:t>
            </a:r>
            <a:r>
              <a:rPr lang="zh-CN" altLang="en-US" sz="1200" b="0" i="0" kern="1200" dirty="0">
                <a:solidFill>
                  <a:schemeClr val="tx1"/>
                </a:solidFill>
                <a:effectLst/>
                <a:latin typeface="+mn-lt"/>
                <a:ea typeface="+mn-ea"/>
                <a:cs typeface="+mn-cs"/>
              </a:rPr>
              <a:t>支持在日志系统中定制各类数据发送方，用于收集数据，</a:t>
            </a:r>
            <a:r>
              <a:rPr lang="en-US" altLang="zh-CN" sz="1200" b="0" i="0" kern="1200" dirty="0">
                <a:solidFill>
                  <a:schemeClr val="tx1"/>
                </a:solidFill>
                <a:effectLst/>
                <a:latin typeface="+mn-lt"/>
                <a:ea typeface="+mn-ea"/>
                <a:cs typeface="+mn-cs"/>
              </a:rPr>
              <a:t>flume</a:t>
            </a:r>
            <a:r>
              <a:rPr lang="zh-CN" altLang="en-US" sz="1200" b="0" i="0" kern="1200" dirty="0">
                <a:solidFill>
                  <a:schemeClr val="tx1"/>
                </a:solidFill>
                <a:effectLst/>
                <a:latin typeface="+mn-lt"/>
                <a:ea typeface="+mn-ea"/>
                <a:cs typeface="+mn-cs"/>
              </a:rPr>
              <a:t>提供对数据进行简单处理，并写到各种数据接收方的能力。</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p>
          <a:p>
            <a:r>
              <a:rPr lang="en-US" altLang="zh-CN" dirty="0"/>
              <a:t>https://zhuanlan.zhihu.com/p/80785237?utm_id=0</a:t>
            </a:r>
          </a:p>
          <a:p>
            <a:endParaRPr lang="en-US" altLang="zh-CN" dirty="0"/>
          </a:p>
          <a:p>
            <a:endParaRPr lang="en-US" altLang="zh-CN" dirty="0"/>
          </a:p>
          <a:p>
            <a:r>
              <a:rPr lang="en-US" altLang="zh-CN" dirty="0"/>
              <a:t>Beam</a:t>
            </a:r>
            <a:r>
              <a:rPr lang="zh-CN" altLang="en-US" dirty="0"/>
              <a:t>：</a:t>
            </a:r>
            <a:endParaRPr lang="en-US" altLang="zh-CN" dirty="0"/>
          </a:p>
          <a:p>
            <a:r>
              <a:rPr lang="en-US" altLang="zh-CN" dirty="0"/>
              <a:t>Apache Beam(</a:t>
            </a:r>
            <a:r>
              <a:rPr lang="zh-CN" altLang="en-US" dirty="0"/>
              <a:t>原名</a:t>
            </a:r>
            <a:r>
              <a:rPr lang="en-US" altLang="zh-CN" dirty="0"/>
              <a:t>Google </a:t>
            </a:r>
            <a:r>
              <a:rPr lang="en-US" altLang="zh-CN" dirty="0" err="1"/>
              <a:t>DataFlow</a:t>
            </a:r>
            <a:r>
              <a:rPr lang="en-US" altLang="zh-CN" dirty="0"/>
              <a:t>)</a:t>
            </a:r>
            <a:r>
              <a:rPr lang="zh-CN" altLang="en-US" dirty="0"/>
              <a:t>是</a:t>
            </a:r>
            <a:r>
              <a:rPr lang="en-US" altLang="zh-CN" dirty="0"/>
              <a:t>Google</a:t>
            </a:r>
            <a:r>
              <a:rPr lang="zh-CN" altLang="en-US" dirty="0"/>
              <a:t>在</a:t>
            </a:r>
            <a:r>
              <a:rPr lang="en-US" altLang="zh-CN" dirty="0"/>
              <a:t>2016</a:t>
            </a:r>
            <a:r>
              <a:rPr lang="zh-CN" altLang="en-US" dirty="0"/>
              <a:t>年</a:t>
            </a:r>
            <a:r>
              <a:rPr lang="en-US" altLang="zh-CN" dirty="0"/>
              <a:t>2</a:t>
            </a:r>
            <a:r>
              <a:rPr lang="zh-CN" altLang="en-US" dirty="0"/>
              <a:t>月份贡献给</a:t>
            </a:r>
            <a:r>
              <a:rPr lang="en-US" altLang="zh-CN" dirty="0"/>
              <a:t>Apache</a:t>
            </a:r>
            <a:r>
              <a:rPr lang="zh-CN" altLang="en-US" dirty="0"/>
              <a:t>基金会的</a:t>
            </a:r>
            <a:r>
              <a:rPr lang="en-US" altLang="zh-CN" dirty="0"/>
              <a:t>Apache</a:t>
            </a:r>
            <a:r>
              <a:rPr lang="zh-CN" altLang="en-US" dirty="0"/>
              <a:t>孵化项目，被认为是继</a:t>
            </a:r>
            <a:r>
              <a:rPr lang="en-US" altLang="zh-CN" dirty="0"/>
              <a:t>MapReduce</a:t>
            </a:r>
            <a:r>
              <a:rPr lang="zh-CN" altLang="en-US" dirty="0"/>
              <a:t>，</a:t>
            </a:r>
            <a:r>
              <a:rPr lang="en-US" altLang="zh-CN" dirty="0"/>
              <a:t>GFS</a:t>
            </a:r>
            <a:r>
              <a:rPr lang="zh-CN" altLang="en-US" dirty="0"/>
              <a:t>和</a:t>
            </a:r>
            <a:r>
              <a:rPr lang="en-US" altLang="zh-CN" dirty="0" err="1"/>
              <a:t>BigQuery</a:t>
            </a:r>
            <a:r>
              <a:rPr lang="zh-CN" altLang="en-US" dirty="0"/>
              <a:t>等之后，</a:t>
            </a:r>
            <a:r>
              <a:rPr lang="en-US" altLang="zh-CN" dirty="0"/>
              <a:t>Google</a:t>
            </a:r>
            <a:r>
              <a:rPr lang="zh-CN" altLang="en-US" dirty="0"/>
              <a:t>在大数据处理领域对开源社区的又一个非常大的贡献。</a:t>
            </a:r>
            <a:r>
              <a:rPr lang="en-US" altLang="zh-CN" b="1" dirty="0"/>
              <a:t>Apache Beam</a:t>
            </a:r>
            <a:r>
              <a:rPr lang="zh-CN" altLang="en-US" b="1" dirty="0"/>
              <a:t>的主要目标是统一批处理和流处理的编程范式，为无限，乱序，</a:t>
            </a:r>
            <a:r>
              <a:rPr lang="en-US" altLang="zh-CN" b="1" dirty="0"/>
              <a:t>web-scale</a:t>
            </a:r>
            <a:r>
              <a:rPr lang="zh-CN" altLang="en-US" b="1" dirty="0"/>
              <a:t>的数据集处理提供简单灵活，功能丰富以及表达能力十分强大的</a:t>
            </a:r>
            <a:r>
              <a:rPr lang="en-US" altLang="zh-CN" b="1" dirty="0"/>
              <a:t>SDK</a:t>
            </a:r>
            <a:r>
              <a:rPr lang="zh-CN" altLang="en-US" b="1" dirty="0"/>
              <a:t>。</a:t>
            </a:r>
          </a:p>
          <a:p>
            <a:endParaRPr lang="zh-CN" altLang="en-US" dirty="0"/>
          </a:p>
          <a:p>
            <a:r>
              <a:rPr lang="zh-CN" altLang="en-US" dirty="0"/>
              <a:t>　　</a:t>
            </a:r>
            <a:r>
              <a:rPr lang="en-US" altLang="zh-CN" dirty="0"/>
              <a:t>Apache Beam</a:t>
            </a:r>
            <a:r>
              <a:rPr lang="zh-CN" altLang="en-US" dirty="0"/>
              <a:t>项目重点在于数据处理的编程范式和接口定义，并不涉及具体执行引擎的实现，</a:t>
            </a:r>
            <a:r>
              <a:rPr lang="en-US" altLang="zh-CN" dirty="0"/>
              <a:t>Apache Beam</a:t>
            </a:r>
            <a:r>
              <a:rPr lang="zh-CN" altLang="en-US" dirty="0"/>
              <a:t>希望基于</a:t>
            </a:r>
            <a:r>
              <a:rPr lang="en-US" altLang="zh-CN" dirty="0"/>
              <a:t>Beam</a:t>
            </a:r>
            <a:r>
              <a:rPr lang="zh-CN" altLang="en-US" dirty="0"/>
              <a:t>开发的数据处理程序可以执行在任意的分布式计算引擎上。本文主要介绍</a:t>
            </a:r>
            <a:r>
              <a:rPr lang="en-US" altLang="zh-CN" dirty="0"/>
              <a:t>Apache Beam</a:t>
            </a:r>
            <a:r>
              <a:rPr lang="zh-CN" altLang="en-US" dirty="0"/>
              <a:t>的编程范式</a:t>
            </a:r>
            <a:r>
              <a:rPr lang="en-US" altLang="zh-CN" dirty="0"/>
              <a:t>-Beam Model</a:t>
            </a:r>
            <a:r>
              <a:rPr lang="zh-CN" altLang="en-US" dirty="0"/>
              <a:t>，以及通过</a:t>
            </a:r>
            <a:r>
              <a:rPr lang="en-US" altLang="zh-CN" dirty="0"/>
              <a:t>Beam SDK</a:t>
            </a:r>
            <a:r>
              <a:rPr lang="zh-CN" altLang="en-US" dirty="0"/>
              <a:t>如何方便灵活的编写分布式数据处理业务逻辑，希望读者能够通过本文对</a:t>
            </a:r>
            <a:r>
              <a:rPr lang="en-US" altLang="zh-CN" dirty="0"/>
              <a:t>Apache Beam</a:t>
            </a:r>
            <a:r>
              <a:rPr lang="zh-CN" altLang="en-US" dirty="0"/>
              <a:t>有初步的了解，同时对于分布式数据处理系统如何处理乱序无限数据流的能力有初步的认识。</a:t>
            </a:r>
          </a:p>
          <a:p>
            <a:r>
              <a:rPr lang="en-US" altLang="zh-CN" dirty="0"/>
              <a:t>-----------------------------------</a:t>
            </a:r>
          </a:p>
          <a:p>
            <a:r>
              <a:rPr lang="en-US" altLang="zh-CN" dirty="0"/>
              <a:t>Apache Beam | </a:t>
            </a:r>
            <a:r>
              <a:rPr lang="zh-CN" altLang="en-US" dirty="0"/>
              <a:t>下一代的大数据处理标准</a:t>
            </a:r>
          </a:p>
          <a:p>
            <a:r>
              <a:rPr lang="en-US" altLang="zh-CN" dirty="0"/>
              <a:t>https://blog.51cto.com/jiagoushipro/5416624</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大数据框架</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Flink</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Beam</a:t>
            </a:r>
          </a:p>
          <a:p>
            <a:r>
              <a:rPr lang="en-US" altLang="zh-CN" dirty="0"/>
              <a:t>https://cloud.tencent.com/developer/article/1703142</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82</a:t>
            </a:fld>
            <a:endParaRPr lang="zh-CN" altLang="en-US"/>
          </a:p>
        </p:txBody>
      </p:sp>
    </p:spTree>
    <p:extLst>
      <p:ext uri="{BB962C8B-B14F-4D97-AF65-F5344CB8AC3E}">
        <p14:creationId xmlns:p14="http://schemas.microsoft.com/office/powerpoint/2010/main" val="2523319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err="1"/>
              <a:t>voltDB</a:t>
            </a:r>
            <a:r>
              <a:rPr lang="zh-CN" altLang="en-US" dirty="0"/>
              <a:t>：</a:t>
            </a:r>
            <a:r>
              <a:rPr lang="en-US" altLang="zh-CN" dirty="0"/>
              <a:t>https://zhuanlan.zhihu.com/p/314176056</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84</a:t>
            </a:fld>
            <a:endParaRPr lang="zh-CN" altLang="en-US"/>
          </a:p>
        </p:txBody>
      </p:sp>
    </p:spTree>
    <p:extLst>
      <p:ext uri="{BB962C8B-B14F-4D97-AF65-F5344CB8AC3E}">
        <p14:creationId xmlns:p14="http://schemas.microsoft.com/office/powerpoint/2010/main" val="2413774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85</a:t>
            </a:fld>
            <a:endParaRPr lang="zh-CN" altLang="en-US"/>
          </a:p>
        </p:txBody>
      </p:sp>
    </p:spTree>
    <p:extLst>
      <p:ext uri="{BB962C8B-B14F-4D97-AF65-F5344CB8AC3E}">
        <p14:creationId xmlns:p14="http://schemas.microsoft.com/office/powerpoint/2010/main" val="662269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Master</a:t>
            </a:r>
            <a:r>
              <a:rPr lang="zh-CN" altLang="en-US" b="1" dirty="0"/>
              <a:t>、</a:t>
            </a:r>
            <a:r>
              <a:rPr lang="en-US" altLang="zh-CN" b="1" dirty="0"/>
              <a:t>segment</a:t>
            </a:r>
            <a:r>
              <a:rPr lang="zh-CN" altLang="en-US" b="1" dirty="0"/>
              <a:t>、</a:t>
            </a:r>
            <a:r>
              <a:rPr lang="en-US" altLang="zh-CN" b="1" dirty="0"/>
              <a:t>Interconnect</a:t>
            </a:r>
            <a:r>
              <a:rPr lang="zh-CN" altLang="en-US" b="1" dirty="0"/>
              <a:t>三类节点</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87</a:t>
            </a:fld>
            <a:endParaRPr lang="zh-CN" altLang="en-US"/>
          </a:p>
        </p:txBody>
      </p:sp>
    </p:spTree>
    <p:extLst>
      <p:ext uri="{BB962C8B-B14F-4D97-AF65-F5344CB8AC3E}">
        <p14:creationId xmlns:p14="http://schemas.microsoft.com/office/powerpoint/2010/main" val="3845397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88</a:t>
            </a:fld>
            <a:endParaRPr lang="zh-CN" altLang="en-US"/>
          </a:p>
        </p:txBody>
      </p:sp>
    </p:spTree>
    <p:extLst>
      <p:ext uri="{BB962C8B-B14F-4D97-AF65-F5344CB8AC3E}">
        <p14:creationId xmlns:p14="http://schemas.microsoft.com/office/powerpoint/2010/main" val="1977527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p>
          <a:p>
            <a:r>
              <a:rPr lang="en-US" altLang="zh-CN" dirty="0"/>
              <a:t>https://z.itpub.net/article/detail/33FB47934C3F267C74068DB1E95A3CBD</a:t>
            </a:r>
          </a:p>
          <a:p>
            <a:endParaRPr lang="en-US" altLang="zh-CN" dirty="0"/>
          </a:p>
          <a:p>
            <a:r>
              <a:rPr lang="zh-CN" altLang="en-US" sz="1200" b="0" i="0" kern="1200" dirty="0">
                <a:solidFill>
                  <a:schemeClr val="tx1"/>
                </a:solidFill>
                <a:effectLst/>
                <a:latin typeface="+mn-lt"/>
                <a:ea typeface="+mn-ea"/>
                <a:cs typeface="+mn-cs"/>
              </a:rPr>
              <a:t>用户可以将一张表按照一定规则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日期</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分成若干个分区，不同的分区可以使用不同的物理存储方式。</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89</a:t>
            </a:fld>
            <a:endParaRPr lang="zh-CN" altLang="en-US"/>
          </a:p>
        </p:txBody>
      </p:sp>
    </p:spTree>
    <p:extLst>
      <p:ext uri="{BB962C8B-B14F-4D97-AF65-F5344CB8AC3E}">
        <p14:creationId xmlns:p14="http://schemas.microsoft.com/office/powerpoint/2010/main" val="1574870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26</a:t>
            </a:fld>
            <a:endParaRPr lang="zh-CN" altLang="en-US"/>
          </a:p>
        </p:txBody>
      </p:sp>
    </p:spTree>
    <p:extLst>
      <p:ext uri="{BB962C8B-B14F-4D97-AF65-F5344CB8AC3E}">
        <p14:creationId xmlns:p14="http://schemas.microsoft.com/office/powerpoint/2010/main" val="1714497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90</a:t>
            </a:fld>
            <a:endParaRPr lang="zh-CN" altLang="en-US"/>
          </a:p>
        </p:txBody>
      </p:sp>
    </p:spTree>
    <p:extLst>
      <p:ext uri="{BB962C8B-B14F-4D97-AF65-F5344CB8AC3E}">
        <p14:creationId xmlns:p14="http://schemas.microsoft.com/office/powerpoint/2010/main" val="2056821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91</a:t>
            </a:fld>
            <a:endParaRPr lang="zh-CN" altLang="en-US"/>
          </a:p>
        </p:txBody>
      </p:sp>
    </p:spTree>
    <p:extLst>
      <p:ext uri="{BB962C8B-B14F-4D97-AF65-F5344CB8AC3E}">
        <p14:creationId xmlns:p14="http://schemas.microsoft.com/office/powerpoint/2010/main" val="273411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HAWQ</a:t>
            </a:r>
            <a:r>
              <a:rPr lang="zh-CN" altLang="en-US" sz="1200" b="0" i="0" kern="1200" dirty="0">
                <a:solidFill>
                  <a:schemeClr val="tx1"/>
                </a:solidFill>
                <a:effectLst/>
                <a:latin typeface="+mn-lt"/>
                <a:ea typeface="+mn-ea"/>
                <a:cs typeface="+mn-cs"/>
              </a:rPr>
              <a:t>霍克</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97</a:t>
            </a:fld>
            <a:endParaRPr lang="zh-CN" altLang="en-US"/>
          </a:p>
        </p:txBody>
      </p:sp>
    </p:spTree>
    <p:extLst>
      <p:ext uri="{BB962C8B-B14F-4D97-AF65-F5344CB8AC3E}">
        <p14:creationId xmlns:p14="http://schemas.microsoft.com/office/powerpoint/2010/main" val="8187852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a:t>
            </a:r>
            <a:r>
              <a:rPr lang="en-US" altLang="zh-CN" dirty="0"/>
              <a:t>QE</a:t>
            </a:r>
            <a:r>
              <a:rPr lang="zh-CN" altLang="en-US" dirty="0"/>
              <a:t>对应一个虚拟段，一个物理节点只有一个物理段</a:t>
            </a:r>
          </a:p>
        </p:txBody>
      </p:sp>
      <p:sp>
        <p:nvSpPr>
          <p:cNvPr id="4" name="灯片编号占位符 3"/>
          <p:cNvSpPr>
            <a:spLocks noGrp="1"/>
          </p:cNvSpPr>
          <p:nvPr>
            <p:ph type="sldNum" sz="quarter" idx="5"/>
          </p:nvPr>
        </p:nvSpPr>
        <p:spPr/>
        <p:txBody>
          <a:bodyPr/>
          <a:lstStyle/>
          <a:p>
            <a:fld id="{36FB0A52-928A-44CE-9E53-D35098B3E268}" type="slidenum">
              <a:rPr lang="zh-CN" altLang="en-US" smtClean="0"/>
              <a:t>99</a:t>
            </a:fld>
            <a:endParaRPr lang="zh-CN" altLang="en-US"/>
          </a:p>
        </p:txBody>
      </p:sp>
    </p:spTree>
    <p:extLst>
      <p:ext uri="{BB962C8B-B14F-4D97-AF65-F5344CB8AC3E}">
        <p14:creationId xmlns:p14="http://schemas.microsoft.com/office/powerpoint/2010/main" val="467495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用户定义类型</a:t>
            </a:r>
            <a:r>
              <a:rPr lang="en-US" altLang="zh-CN" sz="1200" b="0" i="0" kern="1200" dirty="0">
                <a:solidFill>
                  <a:schemeClr val="tx1"/>
                </a:solidFill>
                <a:effectLst/>
                <a:latin typeface="+mn-lt"/>
                <a:ea typeface="+mn-ea"/>
                <a:cs typeface="+mn-cs"/>
              </a:rPr>
              <a:t>(UDT)</a:t>
            </a:r>
            <a:r>
              <a:rPr lang="zh-CN" altLang="en-US" sz="1200" b="0" i="0" kern="1200" dirty="0">
                <a:solidFill>
                  <a:schemeClr val="tx1"/>
                </a:solidFill>
                <a:effectLst/>
                <a:latin typeface="+mn-lt"/>
                <a:ea typeface="+mn-ea"/>
                <a:cs typeface="+mn-cs"/>
              </a:rPr>
              <a:t>和用户定义函数</a:t>
            </a:r>
            <a:r>
              <a:rPr lang="en-US" altLang="zh-CN" sz="1200" b="0" i="0" kern="1200" dirty="0">
                <a:solidFill>
                  <a:schemeClr val="tx1"/>
                </a:solidFill>
                <a:effectLst/>
                <a:latin typeface="+mn-lt"/>
                <a:ea typeface="+mn-ea"/>
                <a:cs typeface="+mn-cs"/>
              </a:rPr>
              <a:t>(UDF)</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102</a:t>
            </a:fld>
            <a:endParaRPr lang="zh-CN" altLang="en-US"/>
          </a:p>
        </p:txBody>
      </p:sp>
    </p:spTree>
    <p:extLst>
      <p:ext uri="{BB962C8B-B14F-4D97-AF65-F5344CB8AC3E}">
        <p14:creationId xmlns:p14="http://schemas.microsoft.com/office/powerpoint/2010/main" val="4242225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参考：</a:t>
            </a:r>
            <a:r>
              <a:rPr lang="en-US" altLang="zh-CN" sz="1200" dirty="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107</a:t>
            </a:fld>
            <a:endParaRPr lang="zh-CN" altLang="en-US"/>
          </a:p>
        </p:txBody>
      </p:sp>
    </p:spTree>
    <p:extLst>
      <p:ext uri="{BB962C8B-B14F-4D97-AF65-F5344CB8AC3E}">
        <p14:creationId xmlns:p14="http://schemas.microsoft.com/office/powerpoint/2010/main" val="467947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参考：</a:t>
            </a:r>
            <a:r>
              <a:rPr lang="en-US" altLang="zh-CN" sz="1200" dirty="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108</a:t>
            </a:fld>
            <a:endParaRPr lang="zh-CN" altLang="en-US"/>
          </a:p>
        </p:txBody>
      </p:sp>
    </p:spTree>
    <p:extLst>
      <p:ext uri="{BB962C8B-B14F-4D97-AF65-F5344CB8AC3E}">
        <p14:creationId xmlns:p14="http://schemas.microsoft.com/office/powerpoint/2010/main" val="2960460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参考：</a:t>
            </a:r>
            <a:r>
              <a:rPr lang="en-US" altLang="zh-CN" sz="1200" dirty="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109</a:t>
            </a:fld>
            <a:endParaRPr lang="zh-CN" altLang="en-US"/>
          </a:p>
        </p:txBody>
      </p:sp>
    </p:spTree>
    <p:extLst>
      <p:ext uri="{BB962C8B-B14F-4D97-AF65-F5344CB8AC3E}">
        <p14:creationId xmlns:p14="http://schemas.microsoft.com/office/powerpoint/2010/main" val="905863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111</a:t>
            </a:fld>
            <a:endParaRPr lang="zh-CN" altLang="en-US"/>
          </a:p>
        </p:txBody>
      </p:sp>
    </p:spTree>
    <p:extLst>
      <p:ext uri="{BB962C8B-B14F-4D97-AF65-F5344CB8AC3E}">
        <p14:creationId xmlns:p14="http://schemas.microsoft.com/office/powerpoint/2010/main" val="1759133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112</a:t>
            </a:fld>
            <a:endParaRPr lang="zh-CN" altLang="en-US"/>
          </a:p>
        </p:txBody>
      </p:sp>
    </p:spTree>
    <p:extLst>
      <p:ext uri="{BB962C8B-B14F-4D97-AF65-F5344CB8AC3E}">
        <p14:creationId xmlns:p14="http://schemas.microsoft.com/office/powerpoint/2010/main" val="1890995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集差运算采用流水并行的思想并非最优，其中数据逐渐减少计算不均匀。。。</a:t>
            </a:r>
          </a:p>
        </p:txBody>
      </p:sp>
      <p:sp>
        <p:nvSpPr>
          <p:cNvPr id="4" name="灯片编号占位符 3"/>
          <p:cNvSpPr>
            <a:spLocks noGrp="1"/>
          </p:cNvSpPr>
          <p:nvPr>
            <p:ph type="sldNum" sz="quarter" idx="5"/>
          </p:nvPr>
        </p:nvSpPr>
        <p:spPr/>
        <p:txBody>
          <a:bodyPr/>
          <a:lstStyle/>
          <a:p>
            <a:fld id="{36FB0A52-928A-44CE-9E53-D35098B3E268}" type="slidenum">
              <a:rPr lang="zh-CN" altLang="en-US" smtClean="0"/>
              <a:t>27</a:t>
            </a:fld>
            <a:endParaRPr lang="zh-CN" altLang="en-US"/>
          </a:p>
        </p:txBody>
      </p:sp>
    </p:spTree>
    <p:extLst>
      <p:ext uri="{BB962C8B-B14F-4D97-AF65-F5344CB8AC3E}">
        <p14:creationId xmlns:p14="http://schemas.microsoft.com/office/powerpoint/2010/main" val="540743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113</a:t>
            </a:fld>
            <a:endParaRPr lang="zh-CN" altLang="en-US"/>
          </a:p>
        </p:txBody>
      </p:sp>
    </p:spTree>
    <p:extLst>
      <p:ext uri="{BB962C8B-B14F-4D97-AF65-F5344CB8AC3E}">
        <p14:creationId xmlns:p14="http://schemas.microsoft.com/office/powerpoint/2010/main" val="3087355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NameServer</a:t>
            </a:r>
            <a:r>
              <a:rPr lang="zh-CN" altLang="en-US" sz="1200" dirty="0"/>
              <a:t>采用的</a:t>
            </a:r>
            <a:r>
              <a:rPr lang="en-US" altLang="zh-CN" sz="1200" dirty="0"/>
              <a:t>HA</a:t>
            </a:r>
            <a:r>
              <a:rPr lang="zh-CN" altLang="en-US" sz="1200" dirty="0"/>
              <a:t>结构是两台机器互为热备，同时运行，一台为主，一台为备，主机绑定到对外</a:t>
            </a:r>
            <a:r>
              <a:rPr lang="en-US" altLang="zh-CN" sz="1200" dirty="0" err="1"/>
              <a:t>vip</a:t>
            </a:r>
            <a:r>
              <a:rPr lang="zh-CN" altLang="en-US" sz="1200" dirty="0"/>
              <a:t>，提供服务；当主机器宕机后，迅速将</a:t>
            </a:r>
            <a:r>
              <a:rPr lang="en-US" altLang="zh-CN" sz="1200" dirty="0" err="1"/>
              <a:t>vip</a:t>
            </a:r>
            <a:r>
              <a:rPr lang="zh-CN" altLang="en-US" sz="1200" dirty="0"/>
              <a:t>绑定至备份</a:t>
            </a:r>
            <a:r>
              <a:rPr lang="en-US" altLang="zh-CN" sz="1200" dirty="0"/>
              <a:t>NameServer</a:t>
            </a:r>
            <a:r>
              <a:rPr lang="zh-CN" altLang="en-US" sz="1200" dirty="0"/>
              <a:t>，将其切换为主机，对外提供服务。图</a:t>
            </a:r>
            <a:r>
              <a:rPr lang="en-US" altLang="zh-CN" sz="1200" dirty="0"/>
              <a:t>1</a:t>
            </a:r>
            <a:r>
              <a:rPr lang="zh-CN" altLang="en-US" sz="1200" dirty="0"/>
              <a:t>中的</a:t>
            </a:r>
            <a:r>
              <a:rPr lang="en-US" altLang="zh-CN" sz="1200" dirty="0" err="1"/>
              <a:t>HeartAgent</a:t>
            </a:r>
            <a:r>
              <a:rPr lang="zh-CN" altLang="en-US" sz="1200" dirty="0"/>
              <a:t>就完成了此功能。</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117</a:t>
            </a:fld>
            <a:endParaRPr lang="zh-CN" altLang="en-US"/>
          </a:p>
        </p:txBody>
      </p:sp>
    </p:spTree>
    <p:extLst>
      <p:ext uri="{BB962C8B-B14F-4D97-AF65-F5344CB8AC3E}">
        <p14:creationId xmlns:p14="http://schemas.microsoft.com/office/powerpoint/2010/main" val="4115996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121</a:t>
            </a:fld>
            <a:endParaRPr lang="zh-CN" altLang="en-US"/>
          </a:p>
        </p:txBody>
      </p:sp>
    </p:spTree>
    <p:extLst>
      <p:ext uri="{BB962C8B-B14F-4D97-AF65-F5344CB8AC3E}">
        <p14:creationId xmlns:p14="http://schemas.microsoft.com/office/powerpoint/2010/main" val="33743080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122</a:t>
            </a:fld>
            <a:endParaRPr lang="zh-CN" altLang="en-US"/>
          </a:p>
        </p:txBody>
      </p:sp>
    </p:spTree>
    <p:extLst>
      <p:ext uri="{BB962C8B-B14F-4D97-AF65-F5344CB8AC3E}">
        <p14:creationId xmlns:p14="http://schemas.microsoft.com/office/powerpoint/2010/main" val="839545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123</a:t>
            </a:fld>
            <a:endParaRPr lang="zh-CN" altLang="en-US"/>
          </a:p>
        </p:txBody>
      </p:sp>
    </p:spTree>
    <p:extLst>
      <p:ext uri="{BB962C8B-B14F-4D97-AF65-F5344CB8AC3E}">
        <p14:creationId xmlns:p14="http://schemas.microsoft.com/office/powerpoint/2010/main" val="27095171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124</a:t>
            </a:fld>
            <a:endParaRPr lang="zh-CN" altLang="en-US"/>
          </a:p>
        </p:txBody>
      </p:sp>
    </p:spTree>
    <p:extLst>
      <p:ext uri="{BB962C8B-B14F-4D97-AF65-F5344CB8AC3E}">
        <p14:creationId xmlns:p14="http://schemas.microsoft.com/office/powerpoint/2010/main" val="463275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125</a:t>
            </a:fld>
            <a:endParaRPr lang="zh-CN" altLang="en-US"/>
          </a:p>
        </p:txBody>
      </p:sp>
    </p:spTree>
    <p:extLst>
      <p:ext uri="{BB962C8B-B14F-4D97-AF65-F5344CB8AC3E}">
        <p14:creationId xmlns:p14="http://schemas.microsoft.com/office/powerpoint/2010/main" val="11217894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分区</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的副本跨</a:t>
            </a:r>
            <a:r>
              <a:rPr lang="en-US" altLang="zh-CN" sz="1200" b="0" i="0" kern="1200" dirty="0">
                <a:solidFill>
                  <a:schemeClr val="tx1"/>
                </a:solidFill>
                <a:effectLst/>
                <a:latin typeface="+mn-lt"/>
                <a:ea typeface="+mn-ea"/>
                <a:cs typeface="+mn-cs"/>
              </a:rPr>
              <a:t>zone</a:t>
            </a:r>
            <a:r>
              <a:rPr lang="zh-CN" altLang="en-US" sz="1200" b="0" i="0" kern="1200">
                <a:solidFill>
                  <a:schemeClr val="tx1"/>
                </a:solidFill>
                <a:effectLst/>
                <a:latin typeface="+mn-lt"/>
                <a:ea typeface="+mn-ea"/>
                <a:cs typeface="+mn-cs"/>
              </a:rPr>
              <a:t>，设计上“跳跃”</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IDC1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IDC2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IDC3</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zone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https://mp.weixin.qq.com/s?__biz=MzU4NTc4MjI2Ng==&amp;mid=2247484133&amp;idx=1&amp;sn=924af27ec5b64e81fe5bd1c51ac6f193&amp;chksm=fd840470caf38d66ce1ac943013e4943959942606715016de813f1fb9582a3662db60e696387&amp;scene=27</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）以分区为单位组建</a:t>
            </a:r>
            <a:r>
              <a:rPr lang="en-US" altLang="zh-CN" sz="1200" b="0" i="0" kern="1200" dirty="0" err="1">
                <a:solidFill>
                  <a:schemeClr val="tx1"/>
                </a:solidFill>
                <a:effectLst/>
                <a:latin typeface="+mn-lt"/>
                <a:ea typeface="+mn-ea"/>
                <a:cs typeface="+mn-cs"/>
              </a:rPr>
              <a:t>Paxos</a:t>
            </a:r>
            <a:r>
              <a:rPr lang="zh-CN" altLang="en-US" sz="1200" b="0" i="0" kern="1200" dirty="0">
                <a:solidFill>
                  <a:schemeClr val="tx1"/>
                </a:solidFill>
                <a:effectLst/>
                <a:latin typeface="+mn-lt"/>
                <a:ea typeface="+mn-ea"/>
                <a:cs typeface="+mn-cs"/>
              </a:rPr>
              <a:t>协议组：</a:t>
            </a:r>
          </a:p>
          <a:p>
            <a:r>
              <a:rPr lang="zh-CN" altLang="en-US" sz="1200" b="0" i="0" kern="1200" dirty="0">
                <a:solidFill>
                  <a:schemeClr val="tx1"/>
                </a:solidFill>
                <a:effectLst/>
                <a:latin typeface="+mn-lt"/>
                <a:ea typeface="+mn-ea"/>
                <a:cs typeface="+mn-cs"/>
              </a:rPr>
              <a:t>    每个分区都有多个副本，自动组建</a:t>
            </a:r>
            <a:r>
              <a:rPr lang="en-US" altLang="zh-CN" sz="1200" b="0" i="0" kern="1200" dirty="0" err="1">
                <a:solidFill>
                  <a:schemeClr val="tx1"/>
                </a:solidFill>
                <a:effectLst/>
                <a:latin typeface="+mn-lt"/>
                <a:ea typeface="+mn-ea"/>
                <a:cs typeface="+mn-cs"/>
              </a:rPr>
              <a:t>paxos</a:t>
            </a:r>
            <a:r>
              <a:rPr lang="zh-CN" altLang="en-US" sz="1200" b="0" i="0" kern="1200" dirty="0">
                <a:solidFill>
                  <a:schemeClr val="tx1"/>
                </a:solidFill>
                <a:effectLst/>
                <a:latin typeface="+mn-lt"/>
                <a:ea typeface="+mn-ea"/>
                <a:cs typeface="+mn-cs"/>
              </a:rPr>
              <a:t>组，在分区级用多副本保证数据可靠性和服务高可用，数据管理更加灵活方便。</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）自动选举主副本：</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OB</a:t>
            </a:r>
            <a:r>
              <a:rPr lang="zh-CN" altLang="en-US" sz="1200" b="0" i="0" kern="1200" dirty="0">
                <a:solidFill>
                  <a:schemeClr val="tx1"/>
                </a:solidFill>
                <a:effectLst/>
                <a:latin typeface="+mn-lt"/>
                <a:ea typeface="+mn-ea"/>
                <a:cs typeface="+mn-cs"/>
              </a:rPr>
              <a:t>自动生成多份副本，多副本自动选举主副本，主副本提供服务。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126</a:t>
            </a:fld>
            <a:endParaRPr lang="zh-CN" altLang="en-US"/>
          </a:p>
        </p:txBody>
      </p:sp>
    </p:spTree>
    <p:extLst>
      <p:ext uri="{BB962C8B-B14F-4D97-AF65-F5344CB8AC3E}">
        <p14:creationId xmlns:p14="http://schemas.microsoft.com/office/powerpoint/2010/main" val="4960953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参考链接：</a:t>
            </a:r>
            <a:r>
              <a:rPr lang="en-US" altLang="zh-CN" dirty="0"/>
              <a:t>https://blog.csdn.net/x802796/article/details/18861465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127</a:t>
            </a:fld>
            <a:endParaRPr lang="zh-CN" altLang="en-US"/>
          </a:p>
        </p:txBody>
      </p:sp>
    </p:spTree>
    <p:extLst>
      <p:ext uri="{BB962C8B-B14F-4D97-AF65-F5344CB8AC3E}">
        <p14:creationId xmlns:p14="http://schemas.microsoft.com/office/powerpoint/2010/main" val="339373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https://blog.csdn.net/iteye_11539/article/details/82441625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CAP,CP</a:t>
            </a:r>
            <a:r>
              <a:rPr lang="zh-CN" altLang="en-US" dirty="0"/>
              <a:t>系统放弃</a:t>
            </a:r>
            <a:r>
              <a:rPr lang="en-US" altLang="zh-CN" dirty="0"/>
              <a:t>A</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128</a:t>
            </a:fld>
            <a:endParaRPr lang="zh-CN" altLang="en-US"/>
          </a:p>
        </p:txBody>
      </p:sp>
    </p:spTree>
    <p:extLst>
      <p:ext uri="{BB962C8B-B14F-4D97-AF65-F5344CB8AC3E}">
        <p14:creationId xmlns:p14="http://schemas.microsoft.com/office/powerpoint/2010/main" val="268858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https://blog.csdn.net/u013007900/article/details/79055303</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32</a:t>
            </a:fld>
            <a:endParaRPr lang="zh-CN" altLang="en-US"/>
          </a:p>
        </p:txBody>
      </p:sp>
    </p:spTree>
    <p:extLst>
      <p:ext uri="{BB962C8B-B14F-4D97-AF65-F5344CB8AC3E}">
        <p14:creationId xmlns:p14="http://schemas.microsoft.com/office/powerpoint/2010/main" val="2319778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129</a:t>
            </a:fld>
            <a:endParaRPr lang="zh-CN" altLang="en-US"/>
          </a:p>
        </p:txBody>
      </p:sp>
    </p:spTree>
    <p:extLst>
      <p:ext uri="{BB962C8B-B14F-4D97-AF65-F5344CB8AC3E}">
        <p14:creationId xmlns:p14="http://schemas.microsoft.com/office/powerpoint/2010/main" val="3594332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130</a:t>
            </a:fld>
            <a:endParaRPr lang="zh-CN" altLang="en-US"/>
          </a:p>
        </p:txBody>
      </p:sp>
    </p:spTree>
    <p:extLst>
      <p:ext uri="{BB962C8B-B14F-4D97-AF65-F5344CB8AC3E}">
        <p14:creationId xmlns:p14="http://schemas.microsoft.com/office/powerpoint/2010/main" val="15469485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131</a:t>
            </a:fld>
            <a:endParaRPr lang="zh-CN" altLang="en-US"/>
          </a:p>
        </p:txBody>
      </p:sp>
    </p:spTree>
    <p:extLst>
      <p:ext uri="{BB962C8B-B14F-4D97-AF65-F5344CB8AC3E}">
        <p14:creationId xmlns:p14="http://schemas.microsoft.com/office/powerpoint/2010/main" val="1023179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132</a:t>
            </a:fld>
            <a:endParaRPr lang="zh-CN" altLang="en-US"/>
          </a:p>
        </p:txBody>
      </p:sp>
    </p:spTree>
    <p:extLst>
      <p:ext uri="{BB962C8B-B14F-4D97-AF65-F5344CB8AC3E}">
        <p14:creationId xmlns:p14="http://schemas.microsoft.com/office/powerpoint/2010/main" val="38044485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133</a:t>
            </a:fld>
            <a:endParaRPr lang="zh-CN" altLang="en-US"/>
          </a:p>
        </p:txBody>
      </p:sp>
    </p:spTree>
    <p:extLst>
      <p:ext uri="{BB962C8B-B14F-4D97-AF65-F5344CB8AC3E}">
        <p14:creationId xmlns:p14="http://schemas.microsoft.com/office/powerpoint/2010/main" val="2671220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134</a:t>
            </a:fld>
            <a:endParaRPr lang="zh-CN" altLang="en-US"/>
          </a:p>
        </p:txBody>
      </p:sp>
    </p:spTree>
    <p:extLst>
      <p:ext uri="{BB962C8B-B14F-4D97-AF65-F5344CB8AC3E}">
        <p14:creationId xmlns:p14="http://schemas.microsoft.com/office/powerpoint/2010/main" val="21432481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135</a:t>
            </a:fld>
            <a:endParaRPr lang="zh-CN" altLang="en-US"/>
          </a:p>
        </p:txBody>
      </p:sp>
    </p:spTree>
    <p:extLst>
      <p:ext uri="{BB962C8B-B14F-4D97-AF65-F5344CB8AC3E}">
        <p14:creationId xmlns:p14="http://schemas.microsoft.com/office/powerpoint/2010/main" val="10646907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136</a:t>
            </a:fld>
            <a:endParaRPr lang="zh-CN" altLang="en-US"/>
          </a:p>
        </p:txBody>
      </p:sp>
    </p:spTree>
    <p:extLst>
      <p:ext uri="{BB962C8B-B14F-4D97-AF65-F5344CB8AC3E}">
        <p14:creationId xmlns:p14="http://schemas.microsoft.com/office/powerpoint/2010/main" val="22198820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137</a:t>
            </a:fld>
            <a:endParaRPr lang="zh-CN" altLang="en-US"/>
          </a:p>
        </p:txBody>
      </p:sp>
    </p:spTree>
    <p:extLst>
      <p:ext uri="{BB962C8B-B14F-4D97-AF65-F5344CB8AC3E}">
        <p14:creationId xmlns:p14="http://schemas.microsoft.com/office/powerpoint/2010/main" val="152342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138</a:t>
            </a:fld>
            <a:endParaRPr lang="zh-CN" altLang="en-US"/>
          </a:p>
        </p:txBody>
      </p:sp>
    </p:spTree>
    <p:extLst>
      <p:ext uri="{BB962C8B-B14F-4D97-AF65-F5344CB8AC3E}">
        <p14:creationId xmlns:p14="http://schemas.microsoft.com/office/powerpoint/2010/main" val="967619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https://blog.csdn.net/u013007900/article/details/79055303</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33</a:t>
            </a:fld>
            <a:endParaRPr lang="zh-CN" altLang="en-US"/>
          </a:p>
        </p:txBody>
      </p:sp>
    </p:spTree>
    <p:extLst>
      <p:ext uri="{BB962C8B-B14F-4D97-AF65-F5344CB8AC3E}">
        <p14:creationId xmlns:p14="http://schemas.microsoft.com/office/powerpoint/2010/main" val="33202875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139</a:t>
            </a:fld>
            <a:endParaRPr lang="zh-CN" altLang="en-US"/>
          </a:p>
        </p:txBody>
      </p:sp>
    </p:spTree>
    <p:extLst>
      <p:ext uri="{BB962C8B-B14F-4D97-AF65-F5344CB8AC3E}">
        <p14:creationId xmlns:p14="http://schemas.microsoft.com/office/powerpoint/2010/main" val="11715326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140</a:t>
            </a:fld>
            <a:endParaRPr lang="zh-CN" altLang="en-US"/>
          </a:p>
        </p:txBody>
      </p:sp>
    </p:spTree>
    <p:extLst>
      <p:ext uri="{BB962C8B-B14F-4D97-AF65-F5344CB8AC3E}">
        <p14:creationId xmlns:p14="http://schemas.microsoft.com/office/powerpoint/2010/main" val="2036152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a:p>
            <a:endParaRPr lang="en-US" altLang="zh-CN" sz="1200" dirty="0"/>
          </a:p>
          <a:p>
            <a:r>
              <a:rPr lang="en-US" altLang="zh-CN" sz="1200" dirty="0"/>
              <a:t>https://zhuanlan.zhihu.com/p/449151546?utm_id=0</a:t>
            </a:r>
          </a:p>
          <a:p>
            <a:endParaRPr lang="en-US" altLang="zh-CN" sz="1200" dirty="0"/>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Spanner</a:t>
            </a:r>
            <a:r>
              <a:rPr lang="zh-CN" altLang="en-US" sz="1200" b="0" i="0" kern="1200" dirty="0">
                <a:solidFill>
                  <a:schemeClr val="tx1"/>
                </a:solidFill>
                <a:effectLst/>
                <a:latin typeface="+mn-lt"/>
                <a:ea typeface="+mn-ea"/>
                <a:cs typeface="+mn-cs"/>
              </a:rPr>
              <a:t>的分布式事务</a:t>
            </a:r>
          </a:p>
          <a:p>
            <a:r>
              <a:rPr lang="zh-CN" altLang="en-US" sz="1200" b="0" i="0" kern="1200" dirty="0">
                <a:solidFill>
                  <a:schemeClr val="tx1"/>
                </a:solidFill>
                <a:effectLst/>
                <a:latin typeface="+mn-lt"/>
                <a:ea typeface="+mn-ea"/>
                <a:cs typeface="+mn-cs"/>
              </a:rPr>
              <a:t>为了进行并发控制，</a:t>
            </a:r>
            <a:r>
              <a:rPr lang="en-US" altLang="zh-CN" sz="1200" b="0" i="0" kern="1200" dirty="0">
                <a:solidFill>
                  <a:schemeClr val="tx1"/>
                </a:solidFill>
                <a:effectLst/>
                <a:latin typeface="+mn-lt"/>
                <a:ea typeface="+mn-ea"/>
                <a:cs typeface="+mn-cs"/>
              </a:rPr>
              <a:t>Spanner</a:t>
            </a:r>
            <a:r>
              <a:rPr lang="zh-CN" altLang="en-US" sz="1200" b="0" i="0" kern="1200" dirty="0">
                <a:solidFill>
                  <a:schemeClr val="tx1"/>
                </a:solidFill>
                <a:effectLst/>
                <a:latin typeface="+mn-lt"/>
                <a:ea typeface="+mn-ea"/>
                <a:cs typeface="+mn-cs"/>
              </a:rPr>
              <a:t>在每个</a:t>
            </a:r>
            <a:r>
              <a:rPr lang="en-US" altLang="zh-CN" sz="1200" b="0" i="0" kern="1200" dirty="0" err="1">
                <a:solidFill>
                  <a:schemeClr val="tx1"/>
                </a:solidFill>
                <a:effectLst/>
                <a:latin typeface="+mn-lt"/>
                <a:ea typeface="+mn-ea"/>
                <a:cs typeface="+mn-cs"/>
              </a:rPr>
              <a:t>paxos</a:t>
            </a:r>
            <a:r>
              <a:rPr lang="zh-CN" altLang="en-US" sz="1200" b="0" i="0" kern="1200" dirty="0">
                <a:solidFill>
                  <a:schemeClr val="tx1"/>
                </a:solidFill>
                <a:effectLst/>
                <a:latin typeface="+mn-lt"/>
                <a:ea typeface="+mn-ea"/>
                <a:cs typeface="+mn-cs"/>
              </a:rPr>
              <a:t>组的</a:t>
            </a:r>
            <a:r>
              <a:rPr lang="en-US" altLang="zh-CN" sz="1200" b="0" i="0" kern="1200" dirty="0">
                <a:solidFill>
                  <a:schemeClr val="tx1"/>
                </a:solidFill>
                <a:effectLst/>
                <a:latin typeface="+mn-lt"/>
                <a:ea typeface="+mn-ea"/>
                <a:cs typeface="+mn-cs"/>
              </a:rPr>
              <a:t>leader</a:t>
            </a:r>
            <a:r>
              <a:rPr lang="zh-CN" altLang="en-US" sz="1200" b="0" i="0" kern="1200" dirty="0">
                <a:solidFill>
                  <a:schemeClr val="tx1"/>
                </a:solidFill>
                <a:effectLst/>
                <a:latin typeface="+mn-lt"/>
                <a:ea typeface="+mn-ea"/>
                <a:cs typeface="+mn-cs"/>
              </a:rPr>
              <a:t>上都维护一个</a:t>
            </a:r>
            <a:r>
              <a:rPr lang="en-US" altLang="zh-CN" sz="1200" b="0" i="0" kern="1200" dirty="0" err="1">
                <a:solidFill>
                  <a:schemeClr val="tx1"/>
                </a:solidFill>
                <a:effectLst/>
                <a:latin typeface="+mn-lt"/>
                <a:ea typeface="+mn-ea"/>
                <a:cs typeface="+mn-cs"/>
              </a:rPr>
              <a:t>locktable</a:t>
            </a:r>
            <a:r>
              <a:rPr lang="zh-CN" altLang="en-US" sz="1200" b="0" i="0" kern="1200" dirty="0">
                <a:solidFill>
                  <a:schemeClr val="tx1"/>
                </a:solidFill>
                <a:effectLst/>
                <a:latin typeface="+mn-lt"/>
                <a:ea typeface="+mn-ea"/>
                <a:cs typeface="+mn-cs"/>
              </a:rPr>
              <a:t>，它用于管理本</a:t>
            </a:r>
            <a:r>
              <a:rPr lang="en-US" altLang="zh-CN" sz="1200" b="0" i="0" kern="1200" dirty="0">
                <a:solidFill>
                  <a:schemeClr val="tx1"/>
                </a:solidFill>
                <a:effectLst/>
                <a:latin typeface="+mn-lt"/>
                <a:ea typeface="+mn-ea"/>
                <a:cs typeface="+mn-cs"/>
              </a:rPr>
              <a:t>tablet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read lock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write lock</a:t>
            </a:r>
            <a:r>
              <a:rPr lang="zh-CN" altLang="en-US" sz="1200" b="0" i="0" kern="1200" dirty="0">
                <a:solidFill>
                  <a:schemeClr val="tx1"/>
                </a:solidFill>
                <a:effectLst/>
                <a:latin typeface="+mn-lt"/>
                <a:ea typeface="+mn-ea"/>
                <a:cs typeface="+mn-cs"/>
              </a:rPr>
              <a:t>。同时，每个</a:t>
            </a:r>
            <a:r>
              <a:rPr lang="en-US" altLang="zh-CN" sz="1200" b="0" i="0" kern="1200" dirty="0">
                <a:solidFill>
                  <a:schemeClr val="tx1"/>
                </a:solidFill>
                <a:effectLst/>
                <a:latin typeface="+mn-lt"/>
                <a:ea typeface="+mn-ea"/>
                <a:cs typeface="+mn-cs"/>
              </a:rPr>
              <a:t>leader</a:t>
            </a:r>
            <a:r>
              <a:rPr lang="zh-CN" altLang="en-US" sz="1200" b="0" i="0" kern="1200" dirty="0">
                <a:solidFill>
                  <a:schemeClr val="tx1"/>
                </a:solidFill>
                <a:effectLst/>
                <a:latin typeface="+mn-lt"/>
                <a:ea typeface="+mn-ea"/>
                <a:cs typeface="+mn-cs"/>
              </a:rPr>
              <a:t>还都维护着一个</a:t>
            </a:r>
            <a:r>
              <a:rPr lang="en-US" altLang="zh-CN" sz="1200" b="0" i="0" kern="1200" dirty="0">
                <a:solidFill>
                  <a:schemeClr val="tx1"/>
                </a:solidFill>
                <a:effectLst/>
                <a:latin typeface="+mn-lt"/>
                <a:ea typeface="+mn-ea"/>
                <a:cs typeface="+mn-cs"/>
              </a:rPr>
              <a:t>transaction manager</a:t>
            </a:r>
            <a:r>
              <a:rPr lang="zh-CN" altLang="en-US" sz="1200" b="0" i="0" kern="1200" dirty="0">
                <a:solidFill>
                  <a:schemeClr val="tx1"/>
                </a:solidFill>
                <a:effectLst/>
                <a:latin typeface="+mn-lt"/>
                <a:ea typeface="+mn-ea"/>
                <a:cs typeface="+mn-cs"/>
              </a:rPr>
              <a:t>，用于进行分布式事务的管理。如果一个事务的所有写操作都发生在同一个</a:t>
            </a:r>
            <a:r>
              <a:rPr lang="en-US" altLang="zh-CN" sz="1200" b="0" i="0" kern="1200" dirty="0">
                <a:solidFill>
                  <a:schemeClr val="tx1"/>
                </a:solidFill>
                <a:effectLst/>
                <a:latin typeface="+mn-lt"/>
                <a:ea typeface="+mn-ea"/>
                <a:cs typeface="+mn-cs"/>
              </a:rPr>
              <a:t>tablet</a:t>
            </a:r>
            <a:r>
              <a:rPr lang="zh-CN" altLang="en-US" sz="1200" b="0" i="0" kern="1200" dirty="0">
                <a:solidFill>
                  <a:schemeClr val="tx1"/>
                </a:solidFill>
                <a:effectLst/>
                <a:latin typeface="+mn-lt"/>
                <a:ea typeface="+mn-ea"/>
                <a:cs typeface="+mn-cs"/>
              </a:rPr>
              <a:t>，那么它就不需要通过</a:t>
            </a:r>
            <a:r>
              <a:rPr lang="en-US" altLang="zh-CN" sz="1200" b="0" i="0" kern="1200" dirty="0">
                <a:solidFill>
                  <a:schemeClr val="tx1"/>
                </a:solidFill>
                <a:effectLst/>
                <a:latin typeface="+mn-lt"/>
                <a:ea typeface="+mn-ea"/>
                <a:cs typeface="+mn-cs"/>
              </a:rPr>
              <a:t>transaction manager</a:t>
            </a:r>
            <a:r>
              <a:rPr lang="zh-CN" altLang="en-US" sz="1200" b="0" i="0" kern="1200" dirty="0">
                <a:solidFill>
                  <a:schemeClr val="tx1"/>
                </a:solidFill>
                <a:effectLst/>
                <a:latin typeface="+mn-lt"/>
                <a:ea typeface="+mn-ea"/>
                <a:cs typeface="+mn-cs"/>
              </a:rPr>
              <a:t>进行两阶段提交，直接通过</a:t>
            </a:r>
            <a:r>
              <a:rPr lang="en-US" altLang="zh-CN" sz="1200" b="0" i="0" kern="1200" dirty="0" err="1">
                <a:solidFill>
                  <a:schemeClr val="tx1"/>
                </a:solidFill>
                <a:effectLst/>
                <a:latin typeface="+mn-lt"/>
                <a:ea typeface="+mn-ea"/>
                <a:cs typeface="+mn-cs"/>
              </a:rPr>
              <a:t>locktable</a:t>
            </a:r>
            <a:r>
              <a:rPr lang="zh-CN" altLang="en-US" sz="1200" b="0" i="0" kern="1200" dirty="0">
                <a:solidFill>
                  <a:schemeClr val="tx1"/>
                </a:solidFill>
                <a:effectLst/>
                <a:latin typeface="+mn-lt"/>
                <a:ea typeface="+mn-ea"/>
                <a:cs typeface="+mn-cs"/>
              </a:rPr>
              <a:t>即可完成并发控制，这样这种事务就变成了“单机事务”，从而获得更高的性能。</a:t>
            </a:r>
          </a:p>
          <a:p>
            <a:r>
              <a:rPr lang="en-US" altLang="zh-CN" sz="1200" b="0" i="0" kern="1200" dirty="0">
                <a:solidFill>
                  <a:schemeClr val="tx1"/>
                </a:solidFill>
                <a:effectLst/>
                <a:latin typeface="+mn-lt"/>
                <a:ea typeface="+mn-ea"/>
                <a:cs typeface="+mn-cs"/>
              </a:rPr>
              <a:t>Spanner</a:t>
            </a:r>
            <a:r>
              <a:rPr lang="zh-CN" altLang="en-US" sz="1200" b="0" i="0" kern="1200" dirty="0">
                <a:solidFill>
                  <a:schemeClr val="tx1"/>
                </a:solidFill>
                <a:effectLst/>
                <a:latin typeface="+mn-lt"/>
                <a:ea typeface="+mn-ea"/>
                <a:cs typeface="+mn-cs"/>
              </a:rPr>
              <a:t>将写操作在概念上做了区分，用户发起的写操作，在事务进入提交流程之前，都是缓存在</a:t>
            </a:r>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的，称之为</a:t>
            </a:r>
            <a:r>
              <a:rPr lang="en-US" altLang="zh-CN" sz="1200" b="0" i="0" kern="1200" dirty="0">
                <a:solidFill>
                  <a:schemeClr val="tx1"/>
                </a:solidFill>
                <a:effectLst/>
                <a:latin typeface="+mn-lt"/>
                <a:ea typeface="+mn-ea"/>
                <a:cs typeface="+mn-cs"/>
              </a:rPr>
              <a:t>client write</a:t>
            </a:r>
            <a:r>
              <a:rPr lang="zh-CN" altLang="en-US" sz="1200" b="0" i="0" kern="1200" dirty="0">
                <a:solidFill>
                  <a:schemeClr val="tx1"/>
                </a:solidFill>
                <a:effectLst/>
                <a:latin typeface="+mn-lt"/>
                <a:ea typeface="+mn-ea"/>
                <a:cs typeface="+mn-cs"/>
              </a:rPr>
              <a:t>，在进入提交流程之后，事务会将缓存起来的写操作发起</a:t>
            </a:r>
            <a:r>
              <a:rPr lang="en-US" altLang="zh-CN" sz="1200" b="0" i="0" kern="1200" dirty="0" err="1">
                <a:solidFill>
                  <a:schemeClr val="tx1"/>
                </a:solidFill>
                <a:effectLst/>
                <a:latin typeface="+mn-lt"/>
                <a:ea typeface="+mn-ea"/>
                <a:cs typeface="+mn-cs"/>
              </a:rPr>
              <a:t>paxos</a:t>
            </a:r>
            <a:r>
              <a:rPr lang="zh-CN" altLang="en-US" sz="1200" b="0" i="0" kern="1200" dirty="0">
                <a:solidFill>
                  <a:schemeClr val="tx1"/>
                </a:solidFill>
                <a:effectLst/>
                <a:latin typeface="+mn-lt"/>
                <a:ea typeface="+mn-ea"/>
                <a:cs typeface="+mn-cs"/>
              </a:rPr>
              <a:t>共识真正写入稳定存储，称之为</a:t>
            </a:r>
            <a:r>
              <a:rPr lang="en-US" altLang="zh-CN" sz="1200" b="0" i="0" kern="1200" dirty="0" err="1">
                <a:solidFill>
                  <a:schemeClr val="tx1"/>
                </a:solidFill>
                <a:effectLst/>
                <a:latin typeface="+mn-lt"/>
                <a:ea typeface="+mn-ea"/>
                <a:cs typeface="+mn-cs"/>
              </a:rPr>
              <a:t>paxos</a:t>
            </a:r>
            <a:r>
              <a:rPr lang="en-US" altLang="zh-CN" sz="1200" b="0" i="0" kern="1200" dirty="0">
                <a:solidFill>
                  <a:schemeClr val="tx1"/>
                </a:solidFill>
                <a:effectLst/>
                <a:latin typeface="+mn-lt"/>
                <a:ea typeface="+mn-ea"/>
                <a:cs typeface="+mn-cs"/>
              </a:rPr>
              <a:t> write</a:t>
            </a:r>
            <a:r>
              <a:rPr lang="zh-CN" altLang="en-US" sz="1200" b="0" i="0" kern="1200" dirty="0">
                <a:solidFill>
                  <a:schemeClr val="tx1"/>
                </a:solidFill>
                <a:effectLst/>
                <a:latin typeface="+mn-lt"/>
                <a:ea typeface="+mn-ea"/>
                <a:cs typeface="+mn-cs"/>
              </a:rPr>
              <a:t>。后续的讨论，其实基本上讨论的都是</a:t>
            </a:r>
            <a:r>
              <a:rPr lang="en-US" altLang="zh-CN" sz="1200" b="0" i="0" kern="1200" dirty="0" err="1">
                <a:solidFill>
                  <a:schemeClr val="tx1"/>
                </a:solidFill>
                <a:effectLst/>
                <a:latin typeface="+mn-lt"/>
                <a:ea typeface="+mn-ea"/>
                <a:cs typeface="+mn-cs"/>
              </a:rPr>
              <a:t>paxos</a:t>
            </a:r>
            <a:r>
              <a:rPr lang="en-US" altLang="zh-CN" sz="1200" b="0" i="0" kern="1200" dirty="0">
                <a:solidFill>
                  <a:schemeClr val="tx1"/>
                </a:solidFill>
                <a:effectLst/>
                <a:latin typeface="+mn-lt"/>
                <a:ea typeface="+mn-ea"/>
                <a:cs typeface="+mn-cs"/>
              </a:rPr>
              <a:t> write</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ReadWrite</a:t>
            </a:r>
            <a:r>
              <a:rPr lang="zh-CN" altLang="en-US" sz="1200" b="0" i="0" kern="1200" dirty="0">
                <a:solidFill>
                  <a:schemeClr val="tx1"/>
                </a:solidFill>
                <a:effectLst/>
                <a:latin typeface="+mn-lt"/>
                <a:ea typeface="+mn-ea"/>
                <a:cs typeface="+mn-cs"/>
              </a:rPr>
              <a:t>事务的实现</a:t>
            </a:r>
          </a:p>
          <a:p>
            <a:r>
              <a:rPr lang="zh-CN" altLang="en-US" sz="1200" b="0" i="0" kern="1200" dirty="0">
                <a:solidFill>
                  <a:schemeClr val="tx1"/>
                </a:solidFill>
                <a:effectLst/>
                <a:latin typeface="+mn-lt"/>
                <a:ea typeface="+mn-ea"/>
                <a:cs typeface="+mn-cs"/>
              </a:rPr>
              <a:t>其面已经提到，</a:t>
            </a:r>
            <a:r>
              <a:rPr lang="en-US" altLang="zh-CN" sz="1200" b="0" i="0" kern="1200" dirty="0">
                <a:solidFill>
                  <a:schemeClr val="tx1"/>
                </a:solidFill>
                <a:effectLst/>
                <a:latin typeface="+mn-lt"/>
                <a:ea typeface="+mn-ea"/>
                <a:cs typeface="+mn-cs"/>
              </a:rPr>
              <a:t>Spanner</a:t>
            </a:r>
            <a:r>
              <a:rPr lang="zh-CN" altLang="en-US" sz="1200" b="0" i="0" kern="1200" dirty="0">
                <a:solidFill>
                  <a:schemeClr val="tx1"/>
                </a:solidFill>
                <a:effectLst/>
                <a:latin typeface="+mn-lt"/>
                <a:ea typeface="+mn-ea"/>
                <a:cs typeface="+mn-cs"/>
              </a:rPr>
              <a:t>的并发控制协议是两阶段封锁，所以</a:t>
            </a:r>
            <a:r>
              <a:rPr lang="en-US" altLang="zh-CN" sz="1200" b="0" i="0" kern="1200" dirty="0" err="1">
                <a:solidFill>
                  <a:schemeClr val="tx1"/>
                </a:solidFill>
                <a:effectLst/>
                <a:latin typeface="+mn-lt"/>
                <a:ea typeface="+mn-ea"/>
                <a:cs typeface="+mn-cs"/>
              </a:rPr>
              <a:t>ReadWrite</a:t>
            </a:r>
            <a:r>
              <a:rPr lang="zh-CN" altLang="en-US" sz="1200" b="0" i="0" kern="1200" dirty="0">
                <a:solidFill>
                  <a:schemeClr val="tx1"/>
                </a:solidFill>
                <a:effectLst/>
                <a:latin typeface="+mn-lt"/>
                <a:ea typeface="+mn-ea"/>
                <a:cs typeface="+mn-cs"/>
              </a:rPr>
              <a:t>事务的所有读操作需要申请</a:t>
            </a:r>
            <a:r>
              <a:rPr lang="en-US" altLang="zh-CN" sz="1200" b="0" i="0" kern="1200" dirty="0">
                <a:solidFill>
                  <a:schemeClr val="tx1"/>
                </a:solidFill>
                <a:effectLst/>
                <a:latin typeface="+mn-lt"/>
                <a:ea typeface="+mn-ea"/>
                <a:cs typeface="+mn-cs"/>
              </a:rPr>
              <a:t>read lock</a:t>
            </a:r>
            <a:r>
              <a:rPr lang="zh-CN" altLang="en-US" sz="1200" b="0" i="0" kern="1200" dirty="0">
                <a:solidFill>
                  <a:schemeClr val="tx1"/>
                </a:solidFill>
                <a:effectLst/>
                <a:latin typeface="+mn-lt"/>
                <a:ea typeface="+mn-ea"/>
                <a:cs typeface="+mn-cs"/>
              </a:rPr>
              <a:t>然后读取最新数据版本，所有写操作需要申请</a:t>
            </a:r>
            <a:r>
              <a:rPr lang="en-US" altLang="zh-CN" sz="1200" b="0" i="0" kern="1200" dirty="0">
                <a:solidFill>
                  <a:schemeClr val="tx1"/>
                </a:solidFill>
                <a:effectLst/>
                <a:latin typeface="+mn-lt"/>
                <a:ea typeface="+mn-ea"/>
                <a:cs typeface="+mn-cs"/>
              </a:rPr>
              <a:t>write lock</a:t>
            </a:r>
            <a:r>
              <a:rPr lang="zh-CN" altLang="en-US" sz="1200" b="0" i="0" kern="1200" dirty="0">
                <a:solidFill>
                  <a:schemeClr val="tx1"/>
                </a:solidFill>
                <a:effectLst/>
                <a:latin typeface="+mn-lt"/>
                <a:ea typeface="+mn-ea"/>
                <a:cs typeface="+mn-cs"/>
              </a:rPr>
              <a:t>。因为通过加锁进行并发调度，所以必然会引起死锁，</a:t>
            </a:r>
            <a:r>
              <a:rPr lang="en-US" altLang="zh-CN" sz="1200" b="0" i="0" kern="1200" dirty="0">
                <a:solidFill>
                  <a:schemeClr val="tx1"/>
                </a:solidFill>
                <a:effectLst/>
                <a:latin typeface="+mn-lt"/>
                <a:ea typeface="+mn-ea"/>
                <a:cs typeface="+mn-cs"/>
              </a:rPr>
              <a:t>Spanner</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wound-wait</a:t>
            </a:r>
            <a:r>
              <a:rPr lang="zh-CN" altLang="en-US" sz="1200" b="0" i="0" kern="1200" dirty="0">
                <a:solidFill>
                  <a:schemeClr val="tx1"/>
                </a:solidFill>
                <a:effectLst/>
                <a:latin typeface="+mn-lt"/>
                <a:ea typeface="+mn-ea"/>
                <a:cs typeface="+mn-cs"/>
              </a:rPr>
              <a:t>机制进行死锁处理（</a:t>
            </a:r>
            <a:r>
              <a:rPr lang="en-US" altLang="zh-CN" sz="1200" b="0" i="0" kern="1200" dirty="0">
                <a:solidFill>
                  <a:schemeClr val="tx1"/>
                </a:solidFill>
                <a:effectLst/>
                <a:latin typeface="+mn-lt"/>
                <a:ea typeface="+mn-ea"/>
                <a:cs typeface="+mn-cs"/>
              </a:rPr>
              <a:t>wound-wait</a:t>
            </a:r>
            <a:r>
              <a:rPr lang="zh-CN" altLang="en-US" sz="1200" b="0" i="0" kern="1200" dirty="0">
                <a:solidFill>
                  <a:schemeClr val="tx1"/>
                </a:solidFill>
                <a:effectLst/>
                <a:latin typeface="+mn-lt"/>
                <a:ea typeface="+mn-ea"/>
                <a:cs typeface="+mn-cs"/>
              </a:rPr>
              <a:t>在之前的</a:t>
            </a:r>
            <a:r>
              <a:rPr lang="zh-CN" altLang="en-US" sz="1200" b="0" i="0" u="none" strike="noStrike" kern="1200" dirty="0">
                <a:solidFill>
                  <a:schemeClr val="tx1"/>
                </a:solidFill>
                <a:effectLst/>
                <a:latin typeface="+mn-lt"/>
                <a:ea typeface="+mn-ea"/>
                <a:cs typeface="+mn-cs"/>
                <a:hlinkClick r:id="rId3"/>
              </a:rPr>
              <a:t>死锁概述</a:t>
            </a:r>
            <a:r>
              <a:rPr lang="zh-CN" altLang="en-US" sz="1200" b="0" i="0" kern="1200" dirty="0">
                <a:solidFill>
                  <a:schemeClr val="tx1"/>
                </a:solidFill>
                <a:effectLst/>
                <a:latin typeface="+mn-lt"/>
                <a:ea typeface="+mn-ea"/>
                <a:cs typeface="+mn-cs"/>
              </a:rPr>
              <a:t>有过介绍）。如果一个事务的数据访问范围超过了一个</a:t>
            </a:r>
            <a:r>
              <a:rPr lang="en-US" altLang="zh-CN" sz="1200" b="0" i="0" kern="1200" dirty="0">
                <a:solidFill>
                  <a:schemeClr val="tx1"/>
                </a:solidFill>
                <a:effectLst/>
                <a:latin typeface="+mn-lt"/>
                <a:ea typeface="+mn-ea"/>
                <a:cs typeface="+mn-cs"/>
              </a:rPr>
              <a:t>tablet</a:t>
            </a:r>
            <a:r>
              <a:rPr lang="zh-CN" altLang="en-US" sz="1200" b="0" i="0" kern="1200" dirty="0">
                <a:solidFill>
                  <a:schemeClr val="tx1"/>
                </a:solidFill>
                <a:effectLst/>
                <a:latin typeface="+mn-lt"/>
                <a:ea typeface="+mn-ea"/>
                <a:cs typeface="+mn-cs"/>
              </a:rPr>
              <a:t>，必然会在多个</a:t>
            </a:r>
            <a:r>
              <a:rPr lang="en-US" altLang="zh-CN" sz="1200" b="0" i="0" kern="1200" dirty="0">
                <a:solidFill>
                  <a:schemeClr val="tx1"/>
                </a:solidFill>
                <a:effectLst/>
                <a:latin typeface="+mn-lt"/>
                <a:ea typeface="+mn-ea"/>
                <a:cs typeface="+mn-cs"/>
              </a:rPr>
              <a:t>tablet</a:t>
            </a:r>
            <a:r>
              <a:rPr lang="zh-CN" altLang="en-US" sz="1200" b="0" i="0" kern="1200" dirty="0">
                <a:solidFill>
                  <a:schemeClr val="tx1"/>
                </a:solidFill>
                <a:effectLst/>
                <a:latin typeface="+mn-lt"/>
                <a:ea typeface="+mn-ea"/>
                <a:cs typeface="+mn-cs"/>
              </a:rPr>
              <a:t>都产生锁，那么如果维护这些锁的活性呢？换句话说，当其它事务看到一个和它冲突的</a:t>
            </a:r>
            <a:r>
              <a:rPr lang="en-US" altLang="zh-CN" sz="1200" b="0" i="0" kern="1200" dirty="0">
                <a:solidFill>
                  <a:schemeClr val="tx1"/>
                </a:solidFill>
                <a:effectLst/>
                <a:latin typeface="+mn-lt"/>
                <a:ea typeface="+mn-ea"/>
                <a:cs typeface="+mn-cs"/>
              </a:rPr>
              <a:t>lock</a:t>
            </a:r>
            <a:r>
              <a:rPr lang="zh-CN" altLang="en-US" sz="1200" b="0" i="0" kern="1200" dirty="0">
                <a:solidFill>
                  <a:schemeClr val="tx1"/>
                </a:solidFill>
                <a:effectLst/>
                <a:latin typeface="+mn-lt"/>
                <a:ea typeface="+mn-ea"/>
                <a:cs typeface="+mn-cs"/>
              </a:rPr>
              <a:t>时，它怎么能确定持有这个</a:t>
            </a:r>
            <a:r>
              <a:rPr lang="en-US" altLang="zh-CN" sz="1200" b="0" i="0" kern="1200" dirty="0">
                <a:solidFill>
                  <a:schemeClr val="tx1"/>
                </a:solidFill>
                <a:effectLst/>
                <a:latin typeface="+mn-lt"/>
                <a:ea typeface="+mn-ea"/>
                <a:cs typeface="+mn-cs"/>
              </a:rPr>
              <a:t>lock</a:t>
            </a:r>
            <a:r>
              <a:rPr lang="zh-CN" altLang="en-US" sz="1200" b="0" i="0" kern="1200" dirty="0">
                <a:solidFill>
                  <a:schemeClr val="tx1"/>
                </a:solidFill>
                <a:effectLst/>
                <a:latin typeface="+mn-lt"/>
                <a:ea typeface="+mn-ea"/>
                <a:cs typeface="+mn-cs"/>
              </a:rPr>
              <a:t>的事务还处与</a:t>
            </a:r>
            <a:r>
              <a:rPr lang="en-US" altLang="zh-CN" sz="1200" b="0" i="0" kern="1200" dirty="0" err="1">
                <a:solidFill>
                  <a:schemeClr val="tx1"/>
                </a:solidFill>
                <a:effectLst/>
                <a:latin typeface="+mn-lt"/>
                <a:ea typeface="+mn-ea"/>
                <a:cs typeface="+mn-cs"/>
              </a:rPr>
              <a:t>pendding</a:t>
            </a:r>
            <a:r>
              <a:rPr lang="zh-CN" altLang="en-US" sz="1200" b="0" i="0" kern="1200" dirty="0">
                <a:solidFill>
                  <a:schemeClr val="tx1"/>
                </a:solidFill>
                <a:effectLst/>
                <a:latin typeface="+mn-lt"/>
                <a:ea typeface="+mn-ea"/>
                <a:cs typeface="+mn-cs"/>
              </a:rPr>
              <a:t>状态呢？</a:t>
            </a:r>
            <a:r>
              <a:rPr lang="en-US" altLang="zh-CN" sz="1200" b="0" i="0" kern="1200" dirty="0">
                <a:solidFill>
                  <a:schemeClr val="tx1"/>
                </a:solidFill>
                <a:effectLst/>
                <a:latin typeface="+mn-lt"/>
                <a:ea typeface="+mn-ea"/>
                <a:cs typeface="+mn-cs"/>
              </a:rPr>
              <a:t>Spanner</a:t>
            </a:r>
            <a:r>
              <a:rPr lang="zh-CN" altLang="en-US" sz="1200" b="0" i="0" kern="1200" dirty="0">
                <a:solidFill>
                  <a:schemeClr val="tx1"/>
                </a:solidFill>
                <a:effectLst/>
                <a:latin typeface="+mn-lt"/>
                <a:ea typeface="+mn-ea"/>
                <a:cs typeface="+mn-cs"/>
              </a:rPr>
              <a:t>对于这个问题的处理思路和之前介绍过的</a:t>
            </a:r>
            <a:r>
              <a:rPr lang="en-US" altLang="zh-CN" sz="1200" b="0" i="0" u="none" strike="noStrike" kern="1200" dirty="0">
                <a:solidFill>
                  <a:schemeClr val="tx1"/>
                </a:solidFill>
                <a:effectLst/>
                <a:latin typeface="+mn-lt"/>
                <a:ea typeface="+mn-ea"/>
                <a:cs typeface="+mn-cs"/>
                <a:hlinkClick r:id="rId4"/>
              </a:rPr>
              <a:t>Percolator</a:t>
            </a:r>
            <a:r>
              <a:rPr lang="zh-CN" altLang="en-US" sz="1200" b="0" i="0" kern="1200" dirty="0">
                <a:solidFill>
                  <a:schemeClr val="tx1"/>
                </a:solidFill>
                <a:effectLst/>
                <a:latin typeface="+mn-lt"/>
                <a:ea typeface="+mn-ea"/>
                <a:cs typeface="+mn-cs"/>
              </a:rPr>
              <a:t>正好相反，它选择了悲观的处理方式，当事务产生</a:t>
            </a:r>
            <a:r>
              <a:rPr lang="en-US" altLang="zh-CN" sz="1200" b="0" i="0" kern="1200" dirty="0">
                <a:solidFill>
                  <a:schemeClr val="tx1"/>
                </a:solidFill>
                <a:effectLst/>
                <a:latin typeface="+mn-lt"/>
                <a:ea typeface="+mn-ea"/>
                <a:cs typeface="+mn-cs"/>
              </a:rPr>
              <a:t>lock</a:t>
            </a:r>
            <a:r>
              <a:rPr lang="zh-CN" altLang="en-US" sz="1200" b="0" i="0" kern="1200" dirty="0">
                <a:solidFill>
                  <a:schemeClr val="tx1"/>
                </a:solidFill>
                <a:effectLst/>
                <a:latin typeface="+mn-lt"/>
                <a:ea typeface="+mn-ea"/>
                <a:cs typeface="+mn-cs"/>
              </a:rPr>
              <a:t>后，</a:t>
            </a:r>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便会开启心跳定期给这些</a:t>
            </a:r>
            <a:r>
              <a:rPr lang="en-US" altLang="zh-CN" sz="1200" b="0" i="0" kern="1200" dirty="0">
                <a:solidFill>
                  <a:schemeClr val="tx1"/>
                </a:solidFill>
                <a:effectLst/>
                <a:latin typeface="+mn-lt"/>
                <a:ea typeface="+mn-ea"/>
                <a:cs typeface="+mn-cs"/>
              </a:rPr>
              <a:t>lock</a:t>
            </a:r>
            <a:r>
              <a:rPr lang="zh-CN" altLang="en-US" sz="1200" b="0" i="0" kern="1200" dirty="0">
                <a:solidFill>
                  <a:schemeClr val="tx1"/>
                </a:solidFill>
                <a:effectLst/>
                <a:latin typeface="+mn-lt"/>
                <a:ea typeface="+mn-ea"/>
                <a:cs typeface="+mn-cs"/>
              </a:rPr>
              <a:t>发送信息来告知自己还“活着”。这种处理措施在悲观高冲突场景优势更大，如果应用场景的冲突较少，那么这些心跳其实是在白白浪费带宽资源。</a:t>
            </a:r>
          </a:p>
          <a:p>
            <a:r>
              <a:rPr lang="zh-CN" altLang="en-US" sz="1200" b="0" i="0" kern="1200" dirty="0">
                <a:solidFill>
                  <a:schemeClr val="tx1"/>
                </a:solidFill>
                <a:effectLst/>
                <a:latin typeface="+mn-lt"/>
                <a:ea typeface="+mn-ea"/>
                <a:cs typeface="+mn-cs"/>
              </a:rPr>
              <a:t>当事务执行完所有读操作并缓存了所有的写操作后，便进入两阶段提交流程。首先</a:t>
            </a:r>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会从所有写操作参与的</a:t>
            </a:r>
            <a:r>
              <a:rPr lang="en-US" altLang="zh-CN" sz="1200" b="0" i="0" kern="1200" dirty="0" err="1">
                <a:solidFill>
                  <a:schemeClr val="tx1"/>
                </a:solidFill>
                <a:effectLst/>
                <a:latin typeface="+mn-lt"/>
                <a:ea typeface="+mn-ea"/>
                <a:cs typeface="+mn-cs"/>
              </a:rPr>
              <a:t>paxos</a:t>
            </a:r>
            <a:r>
              <a:rPr lang="zh-CN" altLang="en-US" sz="1200" b="0" i="0" kern="1200" dirty="0">
                <a:solidFill>
                  <a:schemeClr val="tx1"/>
                </a:solidFill>
                <a:effectLst/>
                <a:latin typeface="+mn-lt"/>
                <a:ea typeface="+mn-ea"/>
                <a:cs typeface="+mn-cs"/>
              </a:rPr>
              <a:t>组中选择一个作为</a:t>
            </a:r>
            <a:r>
              <a:rPr lang="en-US" altLang="zh-CN" sz="1200" b="0" i="0" kern="1200" dirty="0">
                <a:solidFill>
                  <a:schemeClr val="tx1"/>
                </a:solidFill>
                <a:effectLst/>
                <a:latin typeface="+mn-lt"/>
                <a:ea typeface="+mn-ea"/>
                <a:cs typeface="+mn-cs"/>
              </a:rPr>
              <a:t>coordinator group</a:t>
            </a:r>
            <a:r>
              <a:rPr lang="zh-CN" altLang="en-US" sz="1200" b="0" i="0" kern="1200" dirty="0">
                <a:solidFill>
                  <a:schemeClr val="tx1"/>
                </a:solidFill>
                <a:effectLst/>
                <a:latin typeface="+mn-lt"/>
                <a:ea typeface="+mn-ea"/>
                <a:cs typeface="+mn-cs"/>
              </a:rPr>
              <a:t>，然后在它的</a:t>
            </a:r>
            <a:r>
              <a:rPr lang="en-US" altLang="zh-CN" sz="1200" b="0" i="0" kern="1200" dirty="0">
                <a:solidFill>
                  <a:schemeClr val="tx1"/>
                </a:solidFill>
                <a:effectLst/>
                <a:latin typeface="+mn-lt"/>
                <a:ea typeface="+mn-ea"/>
                <a:cs typeface="+mn-cs"/>
              </a:rPr>
              <a:t>leader</a:t>
            </a:r>
            <a:r>
              <a:rPr lang="zh-CN" altLang="en-US" sz="1200" b="0" i="0" kern="1200" dirty="0">
                <a:solidFill>
                  <a:schemeClr val="tx1"/>
                </a:solidFill>
                <a:effectLst/>
                <a:latin typeface="+mn-lt"/>
                <a:ea typeface="+mn-ea"/>
                <a:cs typeface="+mn-cs"/>
              </a:rPr>
              <a:t>上的</a:t>
            </a:r>
            <a:r>
              <a:rPr lang="en-US" altLang="zh-CN" sz="1200" b="0" i="0" kern="1200" dirty="0">
                <a:solidFill>
                  <a:schemeClr val="tx1"/>
                </a:solidFill>
                <a:effectLst/>
                <a:latin typeface="+mn-lt"/>
                <a:ea typeface="+mn-ea"/>
                <a:cs typeface="+mn-cs"/>
              </a:rPr>
              <a:t>transaction manager</a:t>
            </a:r>
            <a:r>
              <a:rPr lang="zh-CN" altLang="en-US" sz="1200" b="0" i="0" kern="1200" dirty="0">
                <a:solidFill>
                  <a:schemeClr val="tx1"/>
                </a:solidFill>
                <a:effectLst/>
                <a:latin typeface="+mn-lt"/>
                <a:ea typeface="+mn-ea"/>
                <a:cs typeface="+mn-cs"/>
              </a:rPr>
              <a:t>进行两阶段提交的处理。然后</a:t>
            </a:r>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会把缓存的所有写操作根据操作数据分发到对应的</a:t>
            </a:r>
            <a:r>
              <a:rPr lang="en-US" altLang="zh-CN" sz="1200" b="0" i="0" kern="1200" dirty="0" err="1">
                <a:solidFill>
                  <a:schemeClr val="tx1"/>
                </a:solidFill>
                <a:effectLst/>
                <a:latin typeface="+mn-lt"/>
                <a:ea typeface="+mn-ea"/>
                <a:cs typeface="+mn-cs"/>
              </a:rPr>
              <a:t>paxos</a:t>
            </a:r>
            <a:r>
              <a:rPr lang="zh-CN" altLang="en-US" sz="1200" b="0" i="0" kern="1200" dirty="0">
                <a:solidFill>
                  <a:schemeClr val="tx1"/>
                </a:solidFill>
                <a:effectLst/>
                <a:latin typeface="+mn-lt"/>
                <a:ea typeface="+mn-ea"/>
                <a:cs typeface="+mn-cs"/>
              </a:rPr>
              <a:t>组（当然是在</a:t>
            </a:r>
            <a:r>
              <a:rPr lang="en-US" altLang="zh-CN" sz="1200" b="0" i="0" kern="1200" dirty="0">
                <a:solidFill>
                  <a:schemeClr val="tx1"/>
                </a:solidFill>
                <a:effectLst/>
                <a:latin typeface="+mn-lt"/>
                <a:ea typeface="+mn-ea"/>
                <a:cs typeface="+mn-cs"/>
              </a:rPr>
              <a:t>leader</a:t>
            </a:r>
            <a:r>
              <a:rPr lang="zh-CN" altLang="en-US" sz="1200" b="0" i="0" kern="1200" dirty="0">
                <a:solidFill>
                  <a:schemeClr val="tx1"/>
                </a:solidFill>
                <a:effectLst/>
                <a:latin typeface="+mn-lt"/>
                <a:ea typeface="+mn-ea"/>
                <a:cs typeface="+mn-cs"/>
              </a:rPr>
              <a:t>）执行，在发送写操作的时候会携带</a:t>
            </a:r>
            <a:r>
              <a:rPr lang="en-US" altLang="zh-CN" sz="1200" b="0" i="0" kern="1200" dirty="0" err="1">
                <a:solidFill>
                  <a:schemeClr val="tx1"/>
                </a:solidFill>
                <a:effectLst/>
                <a:latin typeface="+mn-lt"/>
                <a:ea typeface="+mn-ea"/>
                <a:cs typeface="+mn-cs"/>
              </a:rPr>
              <a:t>coordiantor</a:t>
            </a:r>
            <a:r>
              <a:rPr lang="zh-CN" altLang="en-US" sz="1200" b="0" i="0" kern="1200" dirty="0">
                <a:solidFill>
                  <a:schemeClr val="tx1"/>
                </a:solidFill>
                <a:effectLst/>
                <a:latin typeface="+mn-lt"/>
                <a:ea typeface="+mn-ea"/>
                <a:cs typeface="+mn-cs"/>
              </a:rPr>
              <a:t>的身份信息，这样，每个</a:t>
            </a:r>
            <a:r>
              <a:rPr lang="en-US" altLang="zh-CN" sz="1200" b="0" i="0" kern="1200" dirty="0">
                <a:solidFill>
                  <a:schemeClr val="tx1"/>
                </a:solidFill>
                <a:effectLst/>
                <a:latin typeface="+mn-lt"/>
                <a:ea typeface="+mn-ea"/>
                <a:cs typeface="+mn-cs"/>
              </a:rPr>
              <a:t>participant</a:t>
            </a:r>
            <a:r>
              <a:rPr lang="zh-CN" altLang="en-US" sz="1200" b="0" i="0" kern="1200" dirty="0">
                <a:solidFill>
                  <a:schemeClr val="tx1"/>
                </a:solidFill>
                <a:effectLst/>
                <a:latin typeface="+mn-lt"/>
                <a:ea typeface="+mn-ea"/>
                <a:cs typeface="+mn-cs"/>
              </a:rPr>
              <a:t>都会知道</a:t>
            </a:r>
            <a:r>
              <a:rPr lang="en-US" altLang="zh-CN" sz="1200" b="0" i="0" kern="1200" dirty="0">
                <a:solidFill>
                  <a:schemeClr val="tx1"/>
                </a:solidFill>
                <a:effectLst/>
                <a:latin typeface="+mn-lt"/>
                <a:ea typeface="+mn-ea"/>
                <a:cs typeface="+mn-cs"/>
              </a:rPr>
              <a:t>coordinator</a:t>
            </a:r>
            <a:r>
              <a:rPr lang="zh-CN" altLang="en-US" sz="1200" b="0" i="0" kern="1200" dirty="0">
                <a:solidFill>
                  <a:schemeClr val="tx1"/>
                </a:solidFill>
                <a:effectLst/>
                <a:latin typeface="+mn-lt"/>
                <a:ea typeface="+mn-ea"/>
                <a:cs typeface="+mn-cs"/>
              </a:rPr>
              <a:t>在哪，以便和它交互。可以发现，这个两阶段提交流程是有</a:t>
            </a:r>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发起的，而不是</a:t>
            </a:r>
            <a:r>
              <a:rPr lang="en-US" altLang="zh-CN" sz="1200" b="0" i="0" kern="1200" dirty="0">
                <a:solidFill>
                  <a:schemeClr val="tx1"/>
                </a:solidFill>
                <a:effectLst/>
                <a:latin typeface="+mn-lt"/>
                <a:ea typeface="+mn-ea"/>
                <a:cs typeface="+mn-cs"/>
              </a:rPr>
              <a:t>coordinator</a:t>
            </a:r>
            <a:r>
              <a:rPr lang="zh-CN" altLang="en-US" sz="1200" b="0" i="0" kern="1200" dirty="0">
                <a:solidFill>
                  <a:schemeClr val="tx1"/>
                </a:solidFill>
                <a:effectLst/>
                <a:latin typeface="+mn-lt"/>
                <a:ea typeface="+mn-ea"/>
                <a:cs typeface="+mn-cs"/>
              </a:rPr>
              <a:t>，这样就不用先由</a:t>
            </a:r>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把所有信息发送给</a:t>
            </a:r>
            <a:r>
              <a:rPr lang="en-US" altLang="zh-CN" sz="1200" b="0" i="0" kern="1200" dirty="0">
                <a:solidFill>
                  <a:schemeClr val="tx1"/>
                </a:solidFill>
                <a:effectLst/>
                <a:latin typeface="+mn-lt"/>
                <a:ea typeface="+mn-ea"/>
                <a:cs typeface="+mn-cs"/>
              </a:rPr>
              <a:t>coordinator</a:t>
            </a:r>
            <a:r>
              <a:rPr lang="zh-CN" altLang="en-US" sz="1200" b="0" i="0" kern="1200" dirty="0">
                <a:solidFill>
                  <a:schemeClr val="tx1"/>
                </a:solidFill>
                <a:effectLst/>
                <a:latin typeface="+mn-lt"/>
                <a:ea typeface="+mn-ea"/>
                <a:cs typeface="+mn-cs"/>
              </a:rPr>
              <a:t>，再由</a:t>
            </a:r>
            <a:r>
              <a:rPr lang="en-US" altLang="zh-CN" sz="1200" b="0" i="0" kern="1200" dirty="0">
                <a:solidFill>
                  <a:schemeClr val="tx1"/>
                </a:solidFill>
                <a:effectLst/>
                <a:latin typeface="+mn-lt"/>
                <a:ea typeface="+mn-ea"/>
                <a:cs typeface="+mn-cs"/>
              </a:rPr>
              <a:t>coordinator</a:t>
            </a:r>
            <a:r>
              <a:rPr lang="zh-CN" altLang="en-US" sz="1200" b="0" i="0" kern="1200" dirty="0">
                <a:solidFill>
                  <a:schemeClr val="tx1"/>
                </a:solidFill>
                <a:effectLst/>
                <a:latin typeface="+mn-lt"/>
                <a:ea typeface="+mn-ea"/>
                <a:cs typeface="+mn-cs"/>
              </a:rPr>
              <a:t>发送给所有</a:t>
            </a:r>
            <a:r>
              <a:rPr lang="en-US" altLang="zh-CN" sz="1200" b="0" i="0" kern="1200" dirty="0">
                <a:solidFill>
                  <a:schemeClr val="tx1"/>
                </a:solidFill>
                <a:effectLst/>
                <a:latin typeface="+mn-lt"/>
                <a:ea typeface="+mn-ea"/>
                <a:cs typeface="+mn-cs"/>
              </a:rPr>
              <a:t>participate</a:t>
            </a:r>
            <a:r>
              <a:rPr lang="zh-CN" altLang="en-US" sz="1200" b="0" i="0" kern="1200" dirty="0">
                <a:solidFill>
                  <a:schemeClr val="tx1"/>
                </a:solidFill>
                <a:effectLst/>
                <a:latin typeface="+mn-lt"/>
                <a:ea typeface="+mn-ea"/>
                <a:cs typeface="+mn-cs"/>
              </a:rPr>
              <a:t>，可以减少一次中间的网络跳转。</a:t>
            </a:r>
          </a:p>
          <a:p>
            <a:endParaRPr lang="en-US" altLang="zh-CN"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141</a:t>
            </a:fld>
            <a:endParaRPr lang="zh-CN" altLang="en-US"/>
          </a:p>
        </p:txBody>
      </p:sp>
    </p:spTree>
    <p:extLst>
      <p:ext uri="{BB962C8B-B14F-4D97-AF65-F5344CB8AC3E}">
        <p14:creationId xmlns:p14="http://schemas.microsoft.com/office/powerpoint/2010/main" val="10566546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142</a:t>
            </a:fld>
            <a:endParaRPr lang="zh-CN" altLang="en-US"/>
          </a:p>
        </p:txBody>
      </p:sp>
    </p:spTree>
    <p:extLst>
      <p:ext uri="{BB962C8B-B14F-4D97-AF65-F5344CB8AC3E}">
        <p14:creationId xmlns:p14="http://schemas.microsoft.com/office/powerpoint/2010/main" val="25722440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143</a:t>
            </a:fld>
            <a:endParaRPr lang="zh-CN" altLang="en-US"/>
          </a:p>
        </p:txBody>
      </p:sp>
    </p:spTree>
    <p:extLst>
      <p:ext uri="{BB962C8B-B14F-4D97-AF65-F5344CB8AC3E}">
        <p14:creationId xmlns:p14="http://schemas.microsoft.com/office/powerpoint/2010/main" val="27956728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144</a:t>
            </a:fld>
            <a:endParaRPr lang="zh-CN" altLang="en-US"/>
          </a:p>
        </p:txBody>
      </p:sp>
    </p:spTree>
    <p:extLst>
      <p:ext uri="{BB962C8B-B14F-4D97-AF65-F5344CB8AC3E}">
        <p14:creationId xmlns:p14="http://schemas.microsoft.com/office/powerpoint/2010/main" val="25292434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145</a:t>
            </a:fld>
            <a:endParaRPr lang="zh-CN" altLang="en-US"/>
          </a:p>
        </p:txBody>
      </p:sp>
    </p:spTree>
    <p:extLst>
      <p:ext uri="{BB962C8B-B14F-4D97-AF65-F5344CB8AC3E}">
        <p14:creationId xmlns:p14="http://schemas.microsoft.com/office/powerpoint/2010/main" val="30787065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146</a:t>
            </a:fld>
            <a:endParaRPr lang="zh-CN" altLang="en-US"/>
          </a:p>
        </p:txBody>
      </p:sp>
    </p:spTree>
    <p:extLst>
      <p:ext uri="{BB962C8B-B14F-4D97-AF65-F5344CB8AC3E}">
        <p14:creationId xmlns:p14="http://schemas.microsoft.com/office/powerpoint/2010/main" val="4408928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147</a:t>
            </a:fld>
            <a:endParaRPr lang="zh-CN" altLang="en-US"/>
          </a:p>
        </p:txBody>
      </p:sp>
    </p:spTree>
    <p:extLst>
      <p:ext uri="{BB962C8B-B14F-4D97-AF65-F5344CB8AC3E}">
        <p14:creationId xmlns:p14="http://schemas.microsoft.com/office/powerpoint/2010/main" val="3908399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153</a:t>
            </a:fld>
            <a:endParaRPr lang="zh-CN" altLang="en-US"/>
          </a:p>
        </p:txBody>
      </p:sp>
    </p:spTree>
    <p:extLst>
      <p:ext uri="{BB962C8B-B14F-4D97-AF65-F5344CB8AC3E}">
        <p14:creationId xmlns:p14="http://schemas.microsoft.com/office/powerpoint/2010/main" val="49997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https://blog.csdn.net/u013007900/article/details/79055303</a:t>
            </a:r>
          </a:p>
          <a:p>
            <a:r>
              <a:rPr lang="en-US" altLang="zh-CN" sz="1200" kern="1200" dirty="0">
                <a:solidFill>
                  <a:schemeClr val="tx1"/>
                </a:solidFill>
                <a:effectLst/>
                <a:latin typeface="+mn-lt"/>
                <a:ea typeface="+mn-ea"/>
                <a:cs typeface="+mn-cs"/>
              </a:rPr>
              <a:t>Radix hash join</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partition</a:t>
            </a:r>
            <a:r>
              <a:rPr lang="zh-CN" altLang="zh-CN" sz="1200" kern="1200" dirty="0">
                <a:solidFill>
                  <a:schemeClr val="tx1"/>
                </a:solidFill>
                <a:effectLst/>
                <a:latin typeface="+mn-lt"/>
                <a:ea typeface="+mn-ea"/>
                <a:cs typeface="+mn-cs"/>
              </a:rPr>
              <a:t>阶段对数据进行多趟分区，每趟分区操作限制分区的数量</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Radix hash join</a:t>
            </a:r>
            <a:r>
              <a:rPr lang="zh-CN" altLang="zh-CN" sz="1200" kern="1200" dirty="0">
                <a:solidFill>
                  <a:schemeClr val="tx1"/>
                </a:solidFill>
                <a:effectLst/>
                <a:latin typeface="+mn-lt"/>
                <a:ea typeface="+mn-ea"/>
                <a:cs typeface="+mn-cs"/>
              </a:rPr>
              <a:t>的性能受其分区数影响，不同硬件条件下的最佳分区数不尽相同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3.4</a:t>
            </a:r>
            <a:r>
              <a:rPr lang="zh-CN" altLang="zh-CN" sz="1200" kern="1200" dirty="0">
                <a:solidFill>
                  <a:schemeClr val="tx1"/>
                </a:solidFill>
                <a:effectLst/>
                <a:latin typeface="+mn-lt"/>
                <a:ea typeface="+mn-ea"/>
                <a:cs typeface="+mn-cs"/>
              </a:rPr>
              <a:t>所示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，因此</a:t>
            </a:r>
            <a:r>
              <a:rPr lang="en-US" altLang="zh-CN" sz="1200" kern="1200" dirty="0">
                <a:solidFill>
                  <a:schemeClr val="tx1"/>
                </a:solidFill>
                <a:effectLst/>
                <a:latin typeface="+mn-lt"/>
                <a:ea typeface="+mn-ea"/>
                <a:cs typeface="+mn-cs"/>
              </a:rPr>
              <a:t>Radix hash join</a:t>
            </a:r>
            <a:r>
              <a:rPr lang="zh-CN" altLang="zh-CN" sz="1200" kern="1200" dirty="0">
                <a:solidFill>
                  <a:schemeClr val="tx1"/>
                </a:solidFill>
                <a:effectLst/>
                <a:latin typeface="+mn-lt"/>
                <a:ea typeface="+mn-ea"/>
                <a:cs typeface="+mn-cs"/>
              </a:rPr>
              <a:t>是一种</a:t>
            </a:r>
            <a:r>
              <a:rPr lang="en-US" altLang="zh-CN" sz="1200" kern="1200" dirty="0">
                <a:solidFill>
                  <a:schemeClr val="tx1"/>
                </a:solidFill>
                <a:effectLst/>
                <a:latin typeface="+mn-lt"/>
                <a:ea typeface="+mn-ea"/>
                <a:cs typeface="+mn-cs"/>
              </a:rPr>
              <a:t>hardware-conscious</a:t>
            </a:r>
            <a:r>
              <a:rPr lang="zh-CN" altLang="zh-CN" sz="1200" kern="1200" dirty="0">
                <a:solidFill>
                  <a:schemeClr val="tx1"/>
                </a:solidFill>
                <a:effectLst/>
                <a:latin typeface="+mn-lt"/>
                <a:ea typeface="+mn-ea"/>
                <a:cs typeface="+mn-cs"/>
              </a:rPr>
              <a:t>的哈希连接算法。分区的哈希连接算法缓解了</a:t>
            </a:r>
            <a:r>
              <a:rPr lang="en-US" altLang="zh-CN" sz="1200" kern="1200" dirty="0">
                <a:solidFill>
                  <a:schemeClr val="tx1"/>
                </a:solidFill>
                <a:effectLst/>
                <a:latin typeface="+mn-lt"/>
                <a:ea typeface="+mn-ea"/>
                <a:cs typeface="+mn-cs"/>
              </a:rPr>
              <a:t>cache</a:t>
            </a:r>
            <a:r>
              <a:rPr lang="zh-CN" altLang="zh-CN" sz="1200" kern="1200" dirty="0">
                <a:solidFill>
                  <a:schemeClr val="tx1"/>
                </a:solidFill>
                <a:effectLst/>
                <a:latin typeface="+mn-lt"/>
                <a:ea typeface="+mn-ea"/>
                <a:cs typeface="+mn-cs"/>
              </a:rPr>
              <a:t>丢失问题，但是带来了更多的线程同步代价。</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34</a:t>
            </a:fld>
            <a:endParaRPr lang="zh-CN" altLang="en-US"/>
          </a:p>
        </p:txBody>
      </p:sp>
    </p:spTree>
    <p:extLst>
      <p:ext uri="{BB962C8B-B14F-4D97-AF65-F5344CB8AC3E}">
        <p14:creationId xmlns:p14="http://schemas.microsoft.com/office/powerpoint/2010/main" val="7446150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154</a:t>
            </a:fld>
            <a:endParaRPr lang="zh-CN" altLang="en-US"/>
          </a:p>
        </p:txBody>
      </p:sp>
    </p:spTree>
    <p:extLst>
      <p:ext uri="{BB962C8B-B14F-4D97-AF65-F5344CB8AC3E}">
        <p14:creationId xmlns:p14="http://schemas.microsoft.com/office/powerpoint/2010/main" val="37131822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155</a:t>
            </a:fld>
            <a:endParaRPr lang="zh-CN" altLang="en-US"/>
          </a:p>
        </p:txBody>
      </p:sp>
    </p:spTree>
    <p:extLst>
      <p:ext uri="{BB962C8B-B14F-4D97-AF65-F5344CB8AC3E}">
        <p14:creationId xmlns:p14="http://schemas.microsoft.com/office/powerpoint/2010/main" val="7641969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156</a:t>
            </a:fld>
            <a:endParaRPr lang="zh-CN" altLang="en-US"/>
          </a:p>
        </p:txBody>
      </p:sp>
    </p:spTree>
    <p:extLst>
      <p:ext uri="{BB962C8B-B14F-4D97-AF65-F5344CB8AC3E}">
        <p14:creationId xmlns:p14="http://schemas.microsoft.com/office/powerpoint/2010/main" val="40007094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157</a:t>
            </a:fld>
            <a:endParaRPr lang="zh-CN" altLang="en-US"/>
          </a:p>
        </p:txBody>
      </p:sp>
    </p:spTree>
    <p:extLst>
      <p:ext uri="{BB962C8B-B14F-4D97-AF65-F5344CB8AC3E}">
        <p14:creationId xmlns:p14="http://schemas.microsoft.com/office/powerpoint/2010/main" val="18029281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158</a:t>
            </a:fld>
            <a:endParaRPr lang="zh-CN" altLang="en-US"/>
          </a:p>
        </p:txBody>
      </p:sp>
    </p:spTree>
    <p:extLst>
      <p:ext uri="{BB962C8B-B14F-4D97-AF65-F5344CB8AC3E}">
        <p14:creationId xmlns:p14="http://schemas.microsoft.com/office/powerpoint/2010/main" val="24976298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160</a:t>
            </a:fld>
            <a:endParaRPr lang="zh-CN" altLang="en-US"/>
          </a:p>
        </p:txBody>
      </p:sp>
    </p:spTree>
    <p:extLst>
      <p:ext uri="{BB962C8B-B14F-4D97-AF65-F5344CB8AC3E}">
        <p14:creationId xmlns:p14="http://schemas.microsoft.com/office/powerpoint/2010/main" val="14739624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https://blog.csdn.net/weixin_42168902/article/details/112149259</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171</a:t>
            </a:fld>
            <a:endParaRPr lang="zh-CN" altLang="en-US"/>
          </a:p>
        </p:txBody>
      </p:sp>
    </p:spTree>
    <p:extLst>
      <p:ext uri="{BB962C8B-B14F-4D97-AF65-F5344CB8AC3E}">
        <p14:creationId xmlns:p14="http://schemas.microsoft.com/office/powerpoint/2010/main" val="20433106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多个配置服务器</a:t>
            </a:r>
            <a:r>
              <a:rPr lang="en-US" altLang="zh-CN" sz="1200" b="0" i="0" kern="1200" dirty="0">
                <a:solidFill>
                  <a:schemeClr val="tx1"/>
                </a:solidFill>
                <a:effectLst/>
                <a:latin typeface="+mn-lt"/>
                <a:ea typeface="+mn-ea"/>
                <a:cs typeface="+mn-cs"/>
              </a:rPr>
              <a:t>config1, config2, config3</a:t>
            </a:r>
            <a:r>
              <a:rPr lang="zh-CN" altLang="en-US" sz="1200" b="0" i="0" kern="1200" dirty="0">
                <a:solidFill>
                  <a:schemeClr val="tx1"/>
                </a:solidFill>
                <a:effectLst/>
                <a:latin typeface="+mn-lt"/>
                <a:ea typeface="+mn-ea"/>
                <a:cs typeface="+mn-cs"/>
              </a:rPr>
              <a:t>（可以都经过一个</a:t>
            </a:r>
            <a:r>
              <a:rPr lang="en-US" altLang="zh-CN" sz="1200" b="0"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来路由）</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每个</a:t>
            </a:r>
            <a:r>
              <a:rPr lang="en-US" altLang="zh-CN" sz="1200" b="0" i="0" kern="1200" dirty="0">
                <a:solidFill>
                  <a:schemeClr val="tx1"/>
                </a:solidFill>
                <a:effectLst/>
                <a:latin typeface="+mn-lt"/>
                <a:ea typeface="+mn-ea"/>
                <a:cs typeface="+mn-cs"/>
              </a:rPr>
              <a:t>sharding</a:t>
            </a:r>
            <a:r>
              <a:rPr lang="zh-CN" altLang="en-US" sz="1200" b="0" i="0" kern="1200" dirty="0">
                <a:solidFill>
                  <a:schemeClr val="tx1"/>
                </a:solidFill>
                <a:effectLst/>
                <a:latin typeface="+mn-lt"/>
                <a:ea typeface="+mn-ea"/>
                <a:cs typeface="+mn-cs"/>
              </a:rPr>
              <a:t>都是</a:t>
            </a:r>
            <a:r>
              <a:rPr lang="en-US" altLang="zh-CN" sz="1200" b="0" i="0" kern="1200" dirty="0">
                <a:solidFill>
                  <a:schemeClr val="tx1"/>
                </a:solidFill>
                <a:effectLst/>
                <a:latin typeface="+mn-lt"/>
                <a:ea typeface="+mn-ea"/>
                <a:cs typeface="+mn-cs"/>
              </a:rPr>
              <a:t>Replica Set</a:t>
            </a:r>
          </a:p>
          <a:p>
            <a:endParaRPr lang="en-US" altLang="zh-CN" dirty="0"/>
          </a:p>
          <a:p>
            <a:endParaRPr lang="en-US" altLang="zh-CN" dirty="0"/>
          </a:p>
          <a:p>
            <a:r>
              <a:rPr lang="en-US" altLang="zh-CN" dirty="0"/>
              <a:t>https://blog.csdn.net/weixin_42168902/article/details/112149259</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173</a:t>
            </a:fld>
            <a:endParaRPr lang="zh-CN" altLang="en-US"/>
          </a:p>
        </p:txBody>
      </p:sp>
    </p:spTree>
    <p:extLst>
      <p:ext uri="{BB962C8B-B14F-4D97-AF65-F5344CB8AC3E}">
        <p14:creationId xmlns:p14="http://schemas.microsoft.com/office/powerpoint/2010/main" val="1310160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多个配置服务器</a:t>
            </a:r>
            <a:r>
              <a:rPr lang="en-US" altLang="zh-CN" sz="1200" b="0" i="0" kern="1200" dirty="0">
                <a:solidFill>
                  <a:schemeClr val="tx1"/>
                </a:solidFill>
                <a:effectLst/>
                <a:latin typeface="+mn-lt"/>
                <a:ea typeface="+mn-ea"/>
                <a:cs typeface="+mn-cs"/>
              </a:rPr>
              <a:t>config1, config2, config3</a:t>
            </a:r>
            <a:r>
              <a:rPr lang="zh-CN" altLang="en-US" sz="1200" b="0" i="0" kern="1200" dirty="0">
                <a:solidFill>
                  <a:schemeClr val="tx1"/>
                </a:solidFill>
                <a:effectLst/>
                <a:latin typeface="+mn-lt"/>
                <a:ea typeface="+mn-ea"/>
                <a:cs typeface="+mn-cs"/>
              </a:rPr>
              <a:t>（可以都经过一个</a:t>
            </a:r>
            <a:r>
              <a:rPr lang="en-US" altLang="zh-CN" sz="1200" b="0"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来路由）</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每个</a:t>
            </a:r>
            <a:r>
              <a:rPr lang="en-US" altLang="zh-CN" sz="1200" b="0" i="0" kern="1200" dirty="0">
                <a:solidFill>
                  <a:schemeClr val="tx1"/>
                </a:solidFill>
                <a:effectLst/>
                <a:latin typeface="+mn-lt"/>
                <a:ea typeface="+mn-ea"/>
                <a:cs typeface="+mn-cs"/>
              </a:rPr>
              <a:t>sharding</a:t>
            </a:r>
            <a:r>
              <a:rPr lang="zh-CN" altLang="en-US" sz="1200" b="0" i="0" kern="1200" dirty="0">
                <a:solidFill>
                  <a:schemeClr val="tx1"/>
                </a:solidFill>
                <a:effectLst/>
                <a:latin typeface="+mn-lt"/>
                <a:ea typeface="+mn-ea"/>
                <a:cs typeface="+mn-cs"/>
              </a:rPr>
              <a:t>都是</a:t>
            </a:r>
            <a:r>
              <a:rPr lang="en-US" altLang="zh-CN" sz="1200" b="0" i="0" kern="1200" dirty="0">
                <a:solidFill>
                  <a:schemeClr val="tx1"/>
                </a:solidFill>
                <a:effectLst/>
                <a:latin typeface="+mn-lt"/>
                <a:ea typeface="+mn-ea"/>
                <a:cs typeface="+mn-cs"/>
              </a:rPr>
              <a:t>Replica Set</a:t>
            </a:r>
            <a:r>
              <a:rPr lang="zh-CN" altLang="en-US" sz="1200" b="0" i="0" kern="1200" dirty="0">
                <a:solidFill>
                  <a:schemeClr val="tx1"/>
                </a:solidFill>
                <a:effectLst/>
                <a:latin typeface="+mn-lt"/>
                <a:ea typeface="+mn-ea"/>
                <a:cs typeface="+mn-cs"/>
              </a:rPr>
              <a:t>，两个</a:t>
            </a:r>
            <a:r>
              <a:rPr lang="en-US" altLang="zh-CN" sz="1200" b="0" i="0" kern="1200" dirty="0">
                <a:solidFill>
                  <a:schemeClr val="tx1"/>
                </a:solidFill>
                <a:effectLst/>
                <a:latin typeface="+mn-lt"/>
                <a:ea typeface="+mn-ea"/>
                <a:cs typeface="+mn-cs"/>
              </a:rPr>
              <a:t>shard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shard11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shard21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shard31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shard12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shard22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shard32</a:t>
            </a:r>
            <a:r>
              <a:rPr lang="zh-CN" altLang="en-US" sz="1200" b="0" i="0" kern="1200" dirty="0">
                <a:solidFill>
                  <a:schemeClr val="tx1"/>
                </a:solidFill>
                <a:effectLst/>
                <a:latin typeface="+mn-lt"/>
                <a:ea typeface="+mn-ea"/>
                <a:cs typeface="+mn-cs"/>
              </a:rPr>
              <a:t>），双下标含义可自己定义对换，例如（</a:t>
            </a:r>
            <a:r>
              <a:rPr lang="en-US" altLang="zh-CN" sz="1200" b="0" i="0" kern="1200" dirty="0">
                <a:solidFill>
                  <a:schemeClr val="tx1"/>
                </a:solidFill>
                <a:effectLst/>
                <a:latin typeface="+mn-lt"/>
                <a:ea typeface="+mn-ea"/>
                <a:cs typeface="+mn-cs"/>
              </a:rPr>
              <a:t>shard11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shard12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shard13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shard21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shard22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shard23</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每一台物理物理服务器承担若干个不同的进程</a:t>
            </a:r>
            <a:r>
              <a:rPr lang="en-US" altLang="zh-CN" sz="1200" b="0" i="0" kern="1200" dirty="0">
                <a:solidFill>
                  <a:schemeClr val="tx1"/>
                </a:solidFill>
                <a:effectLst/>
                <a:latin typeface="+mn-lt"/>
                <a:ea typeface="+mn-ea"/>
                <a:cs typeface="+mn-cs"/>
              </a:rPr>
              <a:t>(mongos, shards, config)</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174</a:t>
            </a:fld>
            <a:endParaRPr lang="zh-CN" altLang="en-US"/>
          </a:p>
        </p:txBody>
      </p:sp>
    </p:spTree>
    <p:extLst>
      <p:ext uri="{BB962C8B-B14F-4D97-AF65-F5344CB8AC3E}">
        <p14:creationId xmlns:p14="http://schemas.microsoft.com/office/powerpoint/2010/main" val="40356075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  如结构图中所示，有三个配置服务器，但它们并不是以副本集的形式部署的。它们比异步复制要求更严格；</a:t>
            </a:r>
            <a:r>
              <a:rPr lang="en-US" altLang="zh-CN" sz="1200" dirty="0"/>
              <a:t>mongos</a:t>
            </a:r>
            <a:r>
              <a:rPr lang="zh-CN" altLang="en-US" sz="1200" dirty="0"/>
              <a:t>进程向配置服务器写入时，会使用两阶段提交。这能保证配置服务器之间的一致性。在各种生产环境的分片部署中，必须运行三个配置服务器，这些服务器都必须部署在独立的机器上以实现冗余。</a:t>
            </a:r>
            <a:endParaRPr lang="en-US" altLang="zh-CN" sz="1200" dirty="0">
              <a:solidFill>
                <a:srgbClr val="00B0F0"/>
              </a:solidFill>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175</a:t>
            </a:fld>
            <a:endParaRPr lang="zh-CN" altLang="en-US"/>
          </a:p>
        </p:txBody>
      </p:sp>
    </p:spTree>
    <p:extLst>
      <p:ext uri="{BB962C8B-B14F-4D97-AF65-F5344CB8AC3E}">
        <p14:creationId xmlns:p14="http://schemas.microsoft.com/office/powerpoint/2010/main" val="2786518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简单地说，数据分片是从逻辑上将全局关系划分为逻辑片断即子关系，而数据分配就是再以一定的冗余度将子关系分配到多个结点上，数据分布即数据分片与数据分配的总和。</a:t>
            </a:r>
            <a:endParaRPr lang="en-US" altLang="zh-CN" sz="1200" b="0" i="0" kern="1200" dirty="0">
              <a:solidFill>
                <a:schemeClr val="tx1"/>
              </a:solidFill>
              <a:effectLst/>
              <a:latin typeface="+mn-lt"/>
              <a:ea typeface="+mn-ea"/>
              <a:cs typeface="+mn-cs"/>
            </a:endParaRPr>
          </a:p>
          <a:p>
            <a:r>
              <a:rPr lang="zh-CN" altLang="en-US" dirty="0"/>
              <a:t>数据分片实现对全局关系的逻辑划分，具有全局数据可重构、局部分片不相交的特点。分片往往依据用户需求，适应分布式的事务处理数据查询，提高系统的可用性。</a:t>
            </a:r>
            <a:endParaRPr lang="en-US" altLang="zh-CN" dirty="0"/>
          </a:p>
          <a:p>
            <a:r>
              <a:rPr lang="zh-CN" altLang="en-US" dirty="0"/>
              <a:t>数据分配目的是通过一定的冗余片段在各结点上的分布，提高系统的可靠性，缩短局部应用的响应时间，减少系统的数据通信代价。</a:t>
            </a:r>
            <a:endParaRPr lang="en-US" altLang="zh-CN" dirty="0"/>
          </a:p>
          <a:p>
            <a:r>
              <a:rPr lang="zh-CN" altLang="en-US" dirty="0"/>
              <a:t>数据分配准则：</a:t>
            </a:r>
            <a:endParaRPr lang="en-US" altLang="zh-CN" dirty="0"/>
          </a:p>
          <a:p>
            <a:r>
              <a:rPr lang="zh-CN" altLang="en-US" dirty="0"/>
              <a:t>（</a:t>
            </a:r>
            <a:r>
              <a:rPr lang="en-US" altLang="zh-CN" dirty="0"/>
              <a:t>1</a:t>
            </a:r>
            <a:r>
              <a:rPr lang="zh-CN" altLang="en-US" dirty="0"/>
              <a:t>）处理局部性。数据分配时应尽量提高数据的局部性，使应用在本结点或相邻的节点处理，以尽可能的减少因为对其他节点数据访问而产生的通信代价。</a:t>
            </a:r>
            <a:endParaRPr lang="en-US" altLang="zh-CN" dirty="0"/>
          </a:p>
          <a:p>
            <a:r>
              <a:rPr lang="zh-CN" altLang="en-US" dirty="0"/>
              <a:t>（</a:t>
            </a:r>
            <a:r>
              <a:rPr lang="en-US" altLang="zh-CN" dirty="0"/>
              <a:t>2</a:t>
            </a:r>
            <a:r>
              <a:rPr lang="zh-CN" altLang="en-US" dirty="0"/>
              <a:t>）数据可用性和可靠性。尽量提高数据只读应用的可靠性，减少因数据检索和更新不同步造成的“脏数据”或“过时数据”。尽可能提高系统的可用性，使系统的管理和存储代价降低。</a:t>
            </a:r>
            <a:endParaRPr lang="en-US" altLang="zh-CN" dirty="0"/>
          </a:p>
          <a:p>
            <a:r>
              <a:rPr lang="zh-CN" altLang="en-US" dirty="0"/>
              <a:t>（</a:t>
            </a:r>
            <a:r>
              <a:rPr lang="en-US" altLang="zh-CN" dirty="0"/>
              <a:t>3</a:t>
            </a:r>
            <a:r>
              <a:rPr lang="zh-CN" altLang="en-US" dirty="0"/>
              <a:t>）工作负荷分布均匀性。使各结点的负载（各结点所担负的全局应用和局部应用的规模）均匀化，尽量提高系统的并行处理能力，但这有可能降低处理的局部性，增加系统的通信开销。</a:t>
            </a:r>
            <a:endParaRPr lang="en-US" altLang="zh-CN" dirty="0"/>
          </a:p>
          <a:p>
            <a:r>
              <a:rPr lang="zh-CN" altLang="en-US" dirty="0"/>
              <a:t>一般情况下，上述的</a:t>
            </a:r>
            <a:r>
              <a:rPr lang="en-US" altLang="zh-CN" dirty="0"/>
              <a:t>3</a:t>
            </a:r>
            <a:r>
              <a:rPr lang="zh-CN" altLang="en-US" dirty="0"/>
              <a:t>个准则不可能同时满足，应该根据具体的客户需求和系统的主要目标，以一个为主要，其他的可以作为约束条件。</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40</a:t>
            </a:fld>
            <a:endParaRPr lang="zh-CN" altLang="en-US"/>
          </a:p>
        </p:txBody>
      </p:sp>
    </p:spTree>
    <p:extLst>
      <p:ext uri="{BB962C8B-B14F-4D97-AF65-F5344CB8AC3E}">
        <p14:creationId xmlns:p14="http://schemas.microsoft.com/office/powerpoint/2010/main" val="24645926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176</a:t>
            </a:fld>
            <a:endParaRPr lang="zh-CN" altLang="en-US"/>
          </a:p>
        </p:txBody>
      </p:sp>
    </p:spTree>
    <p:extLst>
      <p:ext uri="{BB962C8B-B14F-4D97-AF65-F5344CB8AC3E}">
        <p14:creationId xmlns:p14="http://schemas.microsoft.com/office/powerpoint/2010/main" val="2925580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a:t>主标题微软雅黑</a:t>
            </a:r>
            <a:r>
              <a:rPr lang="en-US" altLang="zh-CN" dirty="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副标题微软雅黑</a:t>
            </a:r>
            <a:r>
              <a:rPr lang="en-US" altLang="zh-CN" dirty="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 </a:t>
            </a:r>
            <a:r>
              <a:rPr lang="zh-CN" altLang="en-US" dirty="0"/>
              <a:t>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左文右图正文一级标题微软雅黑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左文右图正文二级标题微软雅黑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左文右图正文微软雅黑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左图右文正文一级标题微软雅黑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左图右文正文二级标题微软雅黑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左图右文正文微软雅黑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上文下图正文一级标题微软雅黑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上文下图正文二级标题微软雅黑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上文下图正文微软雅黑</a:t>
            </a:r>
            <a:r>
              <a:rPr lang="en-US" altLang="zh-CN" dirty="0"/>
              <a:t>24</a:t>
            </a:r>
            <a:r>
              <a:rPr lang="zh-CN" altLang="en-US" dirty="0"/>
              <a:t>行距</a:t>
            </a:r>
            <a:r>
              <a:rPr lang="en-US" altLang="zh-CN" dirty="0"/>
              <a:t>1.2</a:t>
            </a:r>
            <a:r>
              <a:rPr lang="zh-CN" altLang="en-US" dirty="0"/>
              <a:t>， 图文版面占比可调整</a:t>
            </a:r>
          </a:p>
          <a:p>
            <a:pPr lvl="3"/>
            <a:endParaRPr lang="zh-CN" altLang="en-US" dirty="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1.webp"/><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3.webp"/><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4.webp"/><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6.webp"/><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48.webp"/><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a:t>大数据管理</a:t>
            </a:r>
            <a:endParaRPr lang="zh-CN" altLang="en-US" dirty="0"/>
          </a:p>
        </p:txBody>
      </p:sp>
      <p:sp>
        <p:nvSpPr>
          <p:cNvPr id="7" name="副标题 6"/>
          <p:cNvSpPr>
            <a:spLocks noGrp="1"/>
          </p:cNvSpPr>
          <p:nvPr>
            <p:ph type="subTitle" idx="1"/>
          </p:nvPr>
        </p:nvSpPr>
        <p:spPr/>
        <p:txBody>
          <a:bodyPr/>
          <a:lstStyle/>
          <a:p>
            <a:r>
              <a:rPr lang="zh-CN" altLang="en-US" dirty="0">
                <a:solidFill>
                  <a:schemeClr val="accent5">
                    <a:lumMod val="75000"/>
                  </a:schemeClr>
                </a:solidFill>
              </a:rPr>
              <a:t>第</a:t>
            </a:r>
            <a:r>
              <a:rPr lang="en-US" altLang="zh-CN" dirty="0">
                <a:solidFill>
                  <a:schemeClr val="accent5">
                    <a:lumMod val="75000"/>
                  </a:schemeClr>
                </a:solidFill>
              </a:rPr>
              <a:t>6</a:t>
            </a:r>
            <a:r>
              <a:rPr lang="zh-CN" altLang="en-US" dirty="0">
                <a:solidFill>
                  <a:schemeClr val="accent5">
                    <a:lumMod val="75000"/>
                  </a:schemeClr>
                </a:solidFill>
              </a:rPr>
              <a:t>章 大数据管理系统的体系架构</a:t>
            </a:r>
          </a:p>
          <a:p>
            <a:endParaRPr lang="zh-CN" altLang="en-US" dirty="0"/>
          </a:p>
        </p:txBody>
      </p:sp>
    </p:spTree>
    <p:extLst>
      <p:ext uri="{BB962C8B-B14F-4D97-AF65-F5344CB8AC3E}">
        <p14:creationId xmlns:p14="http://schemas.microsoft.com/office/powerpoint/2010/main" val="220088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服务器体系架构（续）</a:t>
            </a:r>
            <a:endParaRPr lang="zh-CN" altLang="en-US" dirty="0"/>
          </a:p>
        </p:txBody>
      </p:sp>
      <p:sp>
        <p:nvSpPr>
          <p:cNvPr id="3" name="内容占位符 2"/>
          <p:cNvSpPr>
            <a:spLocks noGrp="1"/>
          </p:cNvSpPr>
          <p:nvPr>
            <p:ph idx="1"/>
          </p:nvPr>
        </p:nvSpPr>
        <p:spPr>
          <a:xfrm>
            <a:off x="838200" y="933772"/>
            <a:ext cx="10515600" cy="5647898"/>
          </a:xfrm>
        </p:spPr>
        <p:txBody>
          <a:bodyPr>
            <a:noAutofit/>
          </a:bodyPr>
          <a:lstStyle/>
          <a:p>
            <a:pPr algn="just"/>
            <a:r>
              <a:rPr lang="zh-CN" altLang="en-US" sz="2400" b="1" dirty="0"/>
              <a:t>优点</a:t>
            </a:r>
          </a:p>
          <a:p>
            <a:pPr algn="just">
              <a:buFont typeface="Wingdings" panose="05000000000000000000" pitchFamily="2" charset="2"/>
              <a:buChar char="Ø"/>
            </a:pPr>
            <a:r>
              <a:rPr lang="zh-CN" altLang="en-US" sz="2400" dirty="0"/>
              <a:t>负载相对均衡，效率提高</a:t>
            </a:r>
          </a:p>
          <a:p>
            <a:pPr algn="just">
              <a:buFont typeface="Wingdings" panose="05000000000000000000" pitchFamily="2" charset="2"/>
              <a:buChar char="Ø"/>
            </a:pPr>
            <a:r>
              <a:rPr lang="zh-CN" altLang="en-US" sz="2400" dirty="0"/>
              <a:t>网络传输量主要对应业务需求的输入输出数据</a:t>
            </a:r>
          </a:p>
          <a:p>
            <a:pPr algn="just">
              <a:buFont typeface="Wingdings" panose="05000000000000000000" pitchFamily="2" charset="2"/>
              <a:buChar char="Ø"/>
            </a:pPr>
            <a:r>
              <a:rPr lang="zh-CN" altLang="en-US" sz="2400" dirty="0"/>
              <a:t>提高吞吐率</a:t>
            </a:r>
          </a:p>
          <a:p>
            <a:pPr algn="just">
              <a:buFont typeface="Wingdings" panose="05000000000000000000" pitchFamily="2" charset="2"/>
              <a:buChar char="Ø"/>
            </a:pPr>
            <a:r>
              <a:rPr lang="zh-CN" altLang="en-US" sz="2400" dirty="0"/>
              <a:t>开放性较好</a:t>
            </a:r>
          </a:p>
          <a:p>
            <a:pPr algn="just"/>
            <a:r>
              <a:rPr lang="zh-CN" altLang="en-US" sz="2400" b="1" dirty="0"/>
              <a:t>缺点</a:t>
            </a:r>
          </a:p>
          <a:p>
            <a:pPr algn="just">
              <a:buFont typeface="Wingdings" panose="05000000000000000000" pitchFamily="2" charset="2"/>
              <a:buChar char="Ø"/>
            </a:pPr>
            <a:r>
              <a:rPr lang="en-US" altLang="zh-CN" sz="2400" dirty="0"/>
              <a:t>DB</a:t>
            </a:r>
            <a:r>
              <a:rPr lang="zh-CN" altLang="en-US" sz="2400" dirty="0"/>
              <a:t>访问瓶颈</a:t>
            </a:r>
            <a:r>
              <a:rPr lang="en-US" altLang="zh-CN" sz="2400" dirty="0"/>
              <a:t>(</a:t>
            </a:r>
            <a:r>
              <a:rPr lang="zh-CN" altLang="en-US" sz="2400" dirty="0"/>
              <a:t>若数据集中在</a:t>
            </a:r>
            <a:r>
              <a:rPr lang="en-US" altLang="zh-CN" sz="2400" dirty="0"/>
              <a:t>S</a:t>
            </a:r>
            <a:r>
              <a:rPr lang="zh-CN" altLang="en-US" sz="2400" dirty="0"/>
              <a:t>端，要求高性能的服务器</a:t>
            </a:r>
            <a:r>
              <a:rPr lang="en-US" altLang="zh-CN" sz="2400" dirty="0"/>
              <a:t>)</a:t>
            </a:r>
          </a:p>
          <a:p>
            <a:pPr algn="just">
              <a:buFont typeface="Wingdings" panose="05000000000000000000" pitchFamily="2" charset="2"/>
              <a:buChar char="Ø"/>
            </a:pPr>
            <a:r>
              <a:rPr lang="zh-CN" altLang="en-US" sz="2400" dirty="0"/>
              <a:t>服务器负担重（数据管理及其应用处理都集中在</a:t>
            </a:r>
            <a:r>
              <a:rPr lang="en-US" altLang="zh-CN" sz="2400" dirty="0"/>
              <a:t>S</a:t>
            </a:r>
            <a:r>
              <a:rPr lang="zh-CN" altLang="en-US" sz="2400" dirty="0"/>
              <a:t>上）</a:t>
            </a:r>
            <a:endParaRPr lang="en-US" altLang="zh-CN" sz="2400" dirty="0"/>
          </a:p>
          <a:p>
            <a:pPr algn="just"/>
            <a:r>
              <a:rPr lang="zh-CN" altLang="en-US" sz="2400" b="1" dirty="0"/>
              <a:t>相关技术：</a:t>
            </a:r>
            <a:r>
              <a:rPr lang="zh-CN" altLang="en-US" sz="2400" dirty="0"/>
              <a:t>数据库厂商向应用程序提供的数据访问</a:t>
            </a:r>
            <a:r>
              <a:rPr lang="en-US" altLang="zh-CN" sz="2400" dirty="0">
                <a:solidFill>
                  <a:srgbClr val="FF0000"/>
                </a:solidFill>
              </a:rPr>
              <a:t>API</a:t>
            </a:r>
            <a:r>
              <a:rPr lang="zh-CN" altLang="en-US" sz="2400" dirty="0">
                <a:solidFill>
                  <a:srgbClr val="FF0000"/>
                </a:solidFill>
              </a:rPr>
              <a:t>接口函数</a:t>
            </a:r>
            <a:r>
              <a:rPr lang="zh-CN" altLang="en-US" sz="2400" dirty="0"/>
              <a:t>，操作系统或应用运行环境提供的</a:t>
            </a:r>
            <a:r>
              <a:rPr lang="zh-CN" altLang="en-US" sz="2400" dirty="0">
                <a:solidFill>
                  <a:srgbClr val="FF0000"/>
                </a:solidFill>
              </a:rPr>
              <a:t>开放式数据互联接口</a:t>
            </a:r>
            <a:r>
              <a:rPr lang="en-US" altLang="zh-CN" sz="2400" dirty="0">
                <a:solidFill>
                  <a:srgbClr val="FF0000"/>
                </a:solidFill>
              </a:rPr>
              <a:t>ODBC</a:t>
            </a:r>
            <a:r>
              <a:rPr lang="zh-CN" altLang="en-US" sz="2400" dirty="0">
                <a:solidFill>
                  <a:srgbClr val="FF0000"/>
                </a:solidFill>
              </a:rPr>
              <a:t>、</a:t>
            </a:r>
            <a:r>
              <a:rPr lang="en-US" altLang="zh-CN" sz="2400" dirty="0">
                <a:solidFill>
                  <a:srgbClr val="FF0000"/>
                </a:solidFill>
              </a:rPr>
              <a:t>JDBC</a:t>
            </a:r>
            <a:r>
              <a:rPr lang="zh-CN" altLang="en-US" sz="2400" dirty="0">
                <a:solidFill>
                  <a:srgbClr val="FF0000"/>
                </a:solidFill>
              </a:rPr>
              <a:t>、数据库访问连接池</a:t>
            </a:r>
            <a:r>
              <a:rPr lang="zh-CN" altLang="zh-CN" sz="2400" dirty="0"/>
              <a:t>。 </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spTree>
    <p:extLst>
      <p:ext uri="{BB962C8B-B14F-4D97-AF65-F5344CB8AC3E}">
        <p14:creationId xmlns:p14="http://schemas.microsoft.com/office/powerpoint/2010/main" val="3692515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6.4.4 HAWQ</a:t>
            </a:r>
            <a:r>
              <a:rPr lang="zh-CN" altLang="en-US" sz="2800" dirty="0"/>
              <a:t>（续）</a:t>
            </a:r>
          </a:p>
        </p:txBody>
      </p:sp>
      <p:sp>
        <p:nvSpPr>
          <p:cNvPr id="3" name="内容占位符 2"/>
          <p:cNvSpPr>
            <a:spLocks noGrp="1"/>
          </p:cNvSpPr>
          <p:nvPr>
            <p:ph idx="1"/>
          </p:nvPr>
        </p:nvSpPr>
        <p:spPr>
          <a:xfrm>
            <a:off x="844151" y="1042985"/>
            <a:ext cx="3912576" cy="4896674"/>
          </a:xfrm>
        </p:spPr>
        <p:txBody>
          <a:bodyPr>
            <a:noAutofit/>
          </a:bodyPr>
          <a:lstStyle/>
          <a:p>
            <a:pPr algn="just"/>
            <a:r>
              <a:rPr lang="zh-CN" altLang="en-US" sz="1800" dirty="0"/>
              <a:t>主节点（</a:t>
            </a:r>
            <a:r>
              <a:rPr lang="en-US" altLang="zh-CN" sz="1800" dirty="0"/>
              <a:t>Master</a:t>
            </a:r>
            <a:r>
              <a:rPr lang="zh-CN" altLang="en-US" sz="1800" dirty="0"/>
              <a:t>）：解析、优化查询，向段分发查询，并协调查询执行。</a:t>
            </a:r>
            <a:br>
              <a:rPr lang="zh-CN" altLang="en-US" sz="1800" dirty="0"/>
            </a:br>
            <a:endParaRPr lang="en-US" altLang="zh-CN" sz="1800" dirty="0"/>
          </a:p>
          <a:p>
            <a:pPr algn="just"/>
            <a:r>
              <a:rPr lang="zh-CN" altLang="en-US" sz="1800" dirty="0"/>
              <a:t>用户通过主节点与</a:t>
            </a:r>
            <a:r>
              <a:rPr lang="en-US" altLang="zh-CN" sz="1800" dirty="0"/>
              <a:t>HAWQ</a:t>
            </a:r>
            <a:r>
              <a:rPr lang="zh-CN" altLang="en-US" sz="1800" dirty="0"/>
              <a:t>交互，通过</a:t>
            </a:r>
            <a:r>
              <a:rPr lang="en-US" altLang="zh-CN" sz="1800" dirty="0"/>
              <a:t>psql</a:t>
            </a:r>
            <a:r>
              <a:rPr lang="zh-CN" altLang="en-US" sz="1800" dirty="0"/>
              <a:t>的客户端程序或者类似</a:t>
            </a:r>
            <a:r>
              <a:rPr lang="en-US" altLang="zh-CN" sz="1800" dirty="0"/>
              <a:t>JDBC</a:t>
            </a:r>
            <a:r>
              <a:rPr lang="zh-CN" altLang="en-US" sz="1800" dirty="0"/>
              <a:t>、</a:t>
            </a:r>
            <a:r>
              <a:rPr lang="en-US" altLang="zh-CN" sz="1800" dirty="0"/>
              <a:t>ODBC</a:t>
            </a:r>
            <a:r>
              <a:rPr lang="zh-CN" altLang="en-US" sz="1800" dirty="0"/>
              <a:t>的应用程序接口连接到数据库。主节点处理输入的</a:t>
            </a:r>
            <a:r>
              <a:rPr lang="en-US" altLang="zh-CN" sz="1800" dirty="0"/>
              <a:t>SQL</a:t>
            </a:r>
            <a:r>
              <a:rPr lang="zh-CN" altLang="en-US" sz="1800" dirty="0"/>
              <a:t>命令，在段间分发任务，协调每个段返回的结果，向客户端程序输出最终结果。</a:t>
            </a:r>
            <a:br>
              <a:rPr lang="zh-CN" altLang="en-US" sz="1800" dirty="0"/>
            </a:br>
            <a:endParaRPr lang="en-US" altLang="zh-CN" sz="1800" dirty="0"/>
          </a:p>
          <a:p>
            <a:pPr algn="just"/>
            <a:r>
              <a:rPr lang="zh-CN" altLang="en-US" sz="1800" dirty="0">
                <a:solidFill>
                  <a:srgbClr val="FF0000"/>
                </a:solidFill>
              </a:rPr>
              <a:t>“全局系统目录”</a:t>
            </a:r>
            <a:r>
              <a:rPr lang="zh-CN" altLang="en-US" sz="1800" dirty="0"/>
              <a:t>是</a:t>
            </a:r>
            <a:r>
              <a:rPr lang="zh-CN" altLang="en-US" sz="1800" dirty="0">
                <a:solidFill>
                  <a:srgbClr val="FF0000"/>
                </a:solidFill>
              </a:rPr>
              <a:t>一组系统表的集合</a:t>
            </a:r>
            <a:r>
              <a:rPr lang="zh-CN" altLang="en-US" sz="1800" dirty="0"/>
              <a:t>，包含</a:t>
            </a:r>
            <a:r>
              <a:rPr lang="en-US" altLang="zh-CN" sz="1800" dirty="0">
                <a:solidFill>
                  <a:srgbClr val="FF0000"/>
                </a:solidFill>
              </a:rPr>
              <a:t>HAWQ</a:t>
            </a:r>
            <a:r>
              <a:rPr lang="zh-CN" altLang="en-US" sz="1800" dirty="0">
                <a:solidFill>
                  <a:srgbClr val="FF0000"/>
                </a:solidFill>
              </a:rPr>
              <a:t>系统自身的元数据，存储在主节点中</a:t>
            </a:r>
            <a:r>
              <a:rPr lang="zh-CN" altLang="en-US" sz="1800" dirty="0"/>
              <a:t>。主节点本身</a:t>
            </a:r>
            <a:r>
              <a:rPr lang="zh-CN" altLang="en-US" sz="1800" dirty="0">
                <a:solidFill>
                  <a:srgbClr val="FF0000"/>
                </a:solidFill>
              </a:rPr>
              <a:t>不含任何用户数据</a:t>
            </a:r>
            <a:r>
              <a:rPr lang="zh-CN" altLang="en-US" sz="1800" dirty="0"/>
              <a:t>，数据只存储在</a:t>
            </a:r>
            <a:r>
              <a:rPr lang="en-US" altLang="zh-CN" sz="1800" dirty="0"/>
              <a:t>HDFS</a:t>
            </a:r>
            <a:r>
              <a:rPr lang="zh-CN" altLang="en-US" sz="1800" dirty="0"/>
              <a:t>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100</a:t>
            </a:fld>
            <a:endParaRPr lang="zh-CN" altLang="en-US" dirty="0"/>
          </a:p>
        </p:txBody>
      </p:sp>
      <p:sp>
        <p:nvSpPr>
          <p:cNvPr id="5" name="矩形 4"/>
          <p:cNvSpPr/>
          <p:nvPr/>
        </p:nvSpPr>
        <p:spPr>
          <a:xfrm>
            <a:off x="838199" y="6119336"/>
            <a:ext cx="9070694" cy="738664"/>
          </a:xfrm>
          <a:prstGeom prst="rect">
            <a:avLst/>
          </a:prstGeom>
        </p:spPr>
        <p:txBody>
          <a:bodyPr wrap="square">
            <a:spAutoFit/>
          </a:bodyPr>
          <a:lstStyle/>
          <a:p>
            <a:r>
              <a:rPr lang="zh-CN" altLang="en-US" sz="1400" dirty="0">
                <a:solidFill>
                  <a:schemeClr val="bg1">
                    <a:lumMod val="65000"/>
                  </a:schemeClr>
                </a:solidFill>
              </a:rPr>
              <a:t>参考：</a:t>
            </a:r>
            <a:r>
              <a:rPr lang="en-US" altLang="zh-CN" sz="1400" dirty="0">
                <a:solidFill>
                  <a:schemeClr val="bg1">
                    <a:lumMod val="65000"/>
                  </a:schemeClr>
                </a:solidFill>
              </a:rPr>
              <a:t> https://wxy0327.blog.csdn.net/article/details/55517578 </a:t>
            </a:r>
          </a:p>
          <a:p>
            <a:r>
              <a:rPr lang="en-US" altLang="zh-CN" sz="1400" dirty="0">
                <a:solidFill>
                  <a:schemeClr val="bg1">
                    <a:lumMod val="65000"/>
                  </a:schemeClr>
                </a:solidFill>
              </a:rPr>
              <a:t>           http://www.freeoa.net/osuport/db/postgresql-greenplum-hawq_3267.html</a:t>
            </a:r>
          </a:p>
          <a:p>
            <a:r>
              <a:rPr lang="en-US" altLang="zh-CN" sz="1400" dirty="0">
                <a:solidFill>
                  <a:schemeClr val="bg1">
                    <a:lumMod val="65000"/>
                  </a:schemeClr>
                </a:solidFill>
              </a:rPr>
              <a:t>           https://blog.csdn.net/xiaozhaoshigedasb/article/details/85240516</a:t>
            </a:r>
            <a:endParaRPr lang="zh-CN" altLang="en-US" sz="1400" dirty="0">
              <a:solidFill>
                <a:schemeClr val="bg1">
                  <a:lumMod val="65000"/>
                </a:schemeClr>
              </a:solidFill>
            </a:endParaRPr>
          </a:p>
        </p:txBody>
      </p:sp>
      <p:pic>
        <p:nvPicPr>
          <p:cNvPr id="9" name="图片 8"/>
          <p:cNvPicPr>
            <a:picLocks noChangeAspect="1"/>
          </p:cNvPicPr>
          <p:nvPr/>
        </p:nvPicPr>
        <p:blipFill>
          <a:blip r:embed="rId2"/>
          <a:stretch>
            <a:fillRect/>
          </a:stretch>
        </p:blipFill>
        <p:spPr>
          <a:xfrm>
            <a:off x="5162951" y="891249"/>
            <a:ext cx="5182243" cy="5200145"/>
          </a:xfrm>
          <a:prstGeom prst="rect">
            <a:avLst/>
          </a:prstGeom>
        </p:spPr>
      </p:pic>
    </p:spTree>
    <p:extLst>
      <p:ext uri="{BB962C8B-B14F-4D97-AF65-F5344CB8AC3E}">
        <p14:creationId xmlns:p14="http://schemas.microsoft.com/office/powerpoint/2010/main" val="26778948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6.4.4 HAWQ</a:t>
            </a:r>
            <a:r>
              <a:rPr lang="zh-CN" altLang="en-US" dirty="0"/>
              <a:t>（续）</a:t>
            </a:r>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a:t>段（</a:t>
            </a:r>
            <a:r>
              <a:rPr lang="en-US" altLang="zh-CN" sz="2400" b="1" dirty="0"/>
              <a:t>segment</a:t>
            </a:r>
            <a:r>
              <a:rPr lang="zh-CN" altLang="en-US" sz="2400" b="1" dirty="0"/>
              <a:t>）</a:t>
            </a:r>
            <a:br>
              <a:rPr lang="zh-CN" altLang="en-US" sz="2400" dirty="0"/>
            </a:br>
            <a:r>
              <a:rPr lang="zh-CN" altLang="en-US" sz="2400" dirty="0"/>
              <a:t>       段是</a:t>
            </a:r>
            <a:r>
              <a:rPr lang="zh-CN" altLang="en-US" sz="2400" dirty="0">
                <a:solidFill>
                  <a:srgbClr val="FF0000"/>
                </a:solidFill>
              </a:rPr>
              <a:t>并行数据处理单元</a:t>
            </a:r>
            <a:r>
              <a:rPr lang="zh-CN" altLang="en-US" sz="2400" dirty="0"/>
              <a:t>，一个主机上只有</a:t>
            </a:r>
            <a:r>
              <a:rPr lang="zh-CN" altLang="en-US" sz="2400" dirty="0">
                <a:solidFill>
                  <a:srgbClr val="FF0000"/>
                </a:solidFill>
              </a:rPr>
              <a:t>一个物理段</a:t>
            </a:r>
            <a:r>
              <a:rPr lang="zh-CN" altLang="en-US" sz="2400" dirty="0"/>
              <a:t>，每个段可以为一个查询片段启动多个</a:t>
            </a:r>
            <a:r>
              <a:rPr lang="zh-CN" altLang="en-US" sz="2400" dirty="0">
                <a:solidFill>
                  <a:srgbClr val="FF0000"/>
                </a:solidFill>
              </a:rPr>
              <a:t>查询执行器</a:t>
            </a:r>
            <a:r>
              <a:rPr lang="zh-CN" altLang="en-US" sz="2400" dirty="0"/>
              <a:t>（</a:t>
            </a:r>
            <a:r>
              <a:rPr lang="en-US" altLang="zh-CN" sz="2400" dirty="0"/>
              <a:t>Query Executors </a:t>
            </a:r>
            <a:r>
              <a:rPr lang="zh-CN" altLang="en-US" sz="2400" dirty="0"/>
              <a:t>，</a:t>
            </a:r>
            <a:r>
              <a:rPr lang="en-US" altLang="zh-CN" sz="2400" dirty="0"/>
              <a:t>QEs</a:t>
            </a:r>
            <a:r>
              <a:rPr lang="zh-CN" altLang="en-US" sz="2400" dirty="0"/>
              <a:t>），</a:t>
            </a:r>
            <a:r>
              <a:rPr lang="zh-CN" altLang="en-US" sz="2400" dirty="0">
                <a:solidFill>
                  <a:srgbClr val="FF0000"/>
                </a:solidFill>
              </a:rPr>
              <a:t>对应一个虚拟段</a:t>
            </a:r>
            <a:r>
              <a:rPr lang="zh-CN" altLang="en-US" sz="2400" dirty="0"/>
              <a:t>，每个虚拟段含有为查询片段启动的一个</a:t>
            </a:r>
            <a:r>
              <a:rPr lang="en-US" altLang="zh-CN" sz="2400" dirty="0"/>
              <a:t>QE</a:t>
            </a:r>
            <a:r>
              <a:rPr lang="zh-CN" altLang="en-US" sz="2400" dirty="0"/>
              <a:t>，</a:t>
            </a:r>
            <a:r>
              <a:rPr lang="zh-CN" altLang="en-US" sz="2400" dirty="0">
                <a:solidFill>
                  <a:srgbClr val="FF0000"/>
                </a:solidFill>
              </a:rPr>
              <a:t>虚拟段的数量决定查询的并行度</a:t>
            </a:r>
            <a:r>
              <a:rPr lang="zh-CN" altLang="en-US" sz="2400" dirty="0"/>
              <a:t>。</a:t>
            </a:r>
            <a:endParaRPr lang="en-US" altLang="zh-CN" sz="2400" dirty="0"/>
          </a:p>
          <a:p>
            <a:r>
              <a:rPr lang="zh-CN" altLang="en-US" sz="2400" dirty="0"/>
              <a:t>        主节点将</a:t>
            </a:r>
            <a:r>
              <a:rPr lang="en-US" altLang="zh-CN" sz="2400" dirty="0"/>
              <a:t>SQL</a:t>
            </a:r>
            <a:r>
              <a:rPr lang="zh-CN" altLang="en-US" sz="2400" dirty="0"/>
              <a:t>请求连同相关的元数据信息（包含所请求表的</a:t>
            </a:r>
            <a:r>
              <a:rPr lang="en-US" altLang="zh-CN" sz="2400" dirty="0"/>
              <a:t>HDFS url</a:t>
            </a:r>
            <a:r>
              <a:rPr lang="zh-CN" altLang="en-US" sz="2400" dirty="0"/>
              <a:t>地址）</a:t>
            </a:r>
            <a:r>
              <a:rPr lang="zh-CN" altLang="en-US" sz="2400" dirty="0">
                <a:solidFill>
                  <a:srgbClr val="FF0000"/>
                </a:solidFill>
              </a:rPr>
              <a:t>分发给段进行处理</a:t>
            </a:r>
            <a:r>
              <a:rPr lang="zh-CN" altLang="en-US" sz="2400" dirty="0"/>
              <a:t>。</a:t>
            </a:r>
            <a:endParaRPr lang="en-US" altLang="zh-CN" sz="2400" dirty="0"/>
          </a:p>
          <a:p>
            <a:r>
              <a:rPr lang="en-US" altLang="zh-CN" sz="2400" b="1" dirty="0"/>
              <a:t>Interconnect</a:t>
            </a:r>
            <a:r>
              <a:rPr lang="zh-CN" altLang="en-US" sz="2400" b="1" dirty="0"/>
              <a:t>（互联）</a:t>
            </a:r>
            <a:br>
              <a:rPr lang="zh-CN" altLang="en-US" sz="2400" dirty="0"/>
            </a:br>
            <a:r>
              <a:rPr lang="zh-CN" altLang="en-US" sz="2400" dirty="0"/>
              <a:t>       是</a:t>
            </a:r>
            <a:r>
              <a:rPr lang="en-US" altLang="zh-CN" sz="2400" dirty="0">
                <a:solidFill>
                  <a:srgbClr val="FF0000"/>
                </a:solidFill>
              </a:rPr>
              <a:t>HAWQ</a:t>
            </a:r>
            <a:r>
              <a:rPr lang="zh-CN" altLang="en-US" sz="2400" dirty="0">
                <a:solidFill>
                  <a:srgbClr val="FF0000"/>
                </a:solidFill>
              </a:rPr>
              <a:t>的网络层</a:t>
            </a:r>
            <a:r>
              <a:rPr lang="zh-CN" altLang="en-US" sz="2400" dirty="0"/>
              <a:t>，对应段之间的进程间通信。缺省情况下，</a:t>
            </a:r>
            <a:r>
              <a:rPr lang="zh-CN" altLang="en-US" sz="2400" dirty="0">
                <a:solidFill>
                  <a:srgbClr val="FF0000"/>
                </a:solidFill>
              </a:rPr>
              <a:t>互联使用</a:t>
            </a:r>
            <a:r>
              <a:rPr lang="en-US" altLang="zh-CN" sz="2400" dirty="0">
                <a:solidFill>
                  <a:srgbClr val="FF0000"/>
                </a:solidFill>
              </a:rPr>
              <a:t>UDP</a:t>
            </a:r>
            <a:r>
              <a:rPr lang="zh-CN" altLang="en-US" sz="2400" dirty="0">
                <a:solidFill>
                  <a:srgbClr val="FF0000"/>
                </a:solidFill>
              </a:rPr>
              <a:t>协议</a:t>
            </a:r>
            <a:r>
              <a:rPr lang="zh-CN" altLang="en-US" sz="2400" dirty="0"/>
              <a:t>，</a:t>
            </a:r>
            <a:r>
              <a:rPr lang="en-US" altLang="zh-CN" sz="2400" dirty="0"/>
              <a:t>HAWQ</a:t>
            </a:r>
            <a:r>
              <a:rPr lang="zh-CN" altLang="en-US" sz="2400" dirty="0"/>
              <a:t>在</a:t>
            </a:r>
            <a:r>
              <a:rPr lang="en-US" altLang="zh-CN" sz="2400" dirty="0"/>
              <a:t>UDP</a:t>
            </a:r>
            <a:r>
              <a:rPr lang="zh-CN" altLang="en-US" sz="2400" dirty="0"/>
              <a:t>的功能之上执行</a:t>
            </a:r>
            <a:r>
              <a:rPr lang="zh-CN" altLang="en-US" sz="2400" dirty="0">
                <a:solidFill>
                  <a:srgbClr val="FF0000"/>
                </a:solidFill>
              </a:rPr>
              <a:t>附加的包验证</a:t>
            </a:r>
            <a:r>
              <a:rPr lang="zh-CN" altLang="en-US" sz="2400" dirty="0"/>
              <a:t>，以实现</a:t>
            </a:r>
            <a:r>
              <a:rPr lang="en-US" altLang="zh-CN" sz="2400" dirty="0"/>
              <a:t>HAWQ</a:t>
            </a:r>
            <a:r>
              <a:rPr lang="zh-CN" altLang="en-US" sz="2400" dirty="0"/>
              <a:t>相当于</a:t>
            </a:r>
            <a:r>
              <a:rPr lang="en-US" altLang="zh-CN" sz="2400" dirty="0"/>
              <a:t>TCP</a:t>
            </a:r>
            <a:r>
              <a:rPr lang="zh-CN" altLang="en-US" sz="2400" dirty="0"/>
              <a:t>协议的网络传输</a:t>
            </a:r>
            <a:r>
              <a:rPr lang="zh-CN" altLang="en-US" sz="2400" dirty="0">
                <a:solidFill>
                  <a:srgbClr val="FF0000"/>
                </a:solidFill>
              </a:rPr>
              <a:t>可靠性</a:t>
            </a:r>
            <a:r>
              <a:rPr lang="zh-CN" altLang="en-US" sz="2400" dirty="0"/>
              <a:t>，但在</a:t>
            </a:r>
            <a:r>
              <a:rPr lang="zh-CN" altLang="en-US" sz="2400" dirty="0">
                <a:solidFill>
                  <a:srgbClr val="FF0000"/>
                </a:solidFill>
              </a:rPr>
              <a:t>性能和可扩展性上却优于</a:t>
            </a:r>
            <a:r>
              <a:rPr lang="en-US" altLang="zh-CN" sz="2400" dirty="0">
                <a:solidFill>
                  <a:srgbClr val="FF0000"/>
                </a:solidFill>
              </a:rPr>
              <a:t>TCP</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101</a:t>
            </a:fld>
            <a:endParaRPr lang="zh-CN" altLang="en-US" dirty="0"/>
          </a:p>
        </p:txBody>
      </p:sp>
    </p:spTree>
    <p:extLst>
      <p:ext uri="{BB962C8B-B14F-4D97-AF65-F5344CB8AC3E}">
        <p14:creationId xmlns:p14="http://schemas.microsoft.com/office/powerpoint/2010/main" val="20867949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8"/>
            <a:ext cx="10515600" cy="920336"/>
          </a:xfrm>
        </p:spPr>
        <p:txBody>
          <a:bodyPr/>
          <a:lstStyle/>
          <a:p>
            <a:r>
              <a:rPr lang="en-US" altLang="zh-CN" dirty="0"/>
              <a:t>6.4.4 HAWQ</a:t>
            </a:r>
            <a:r>
              <a:rPr lang="zh-CN" altLang="en-US" dirty="0"/>
              <a:t>（续）</a:t>
            </a:r>
          </a:p>
        </p:txBody>
      </p:sp>
      <p:sp>
        <p:nvSpPr>
          <p:cNvPr id="3" name="内容占位符 2"/>
          <p:cNvSpPr>
            <a:spLocks noGrp="1"/>
          </p:cNvSpPr>
          <p:nvPr>
            <p:ph idx="1"/>
          </p:nvPr>
        </p:nvSpPr>
        <p:spPr>
          <a:xfrm>
            <a:off x="838200" y="787079"/>
            <a:ext cx="10515600" cy="5934396"/>
          </a:xfrm>
        </p:spPr>
        <p:txBody>
          <a:bodyPr>
            <a:noAutofit/>
          </a:bodyPr>
          <a:lstStyle/>
          <a:p>
            <a:r>
              <a:rPr lang="en-US" altLang="zh-CN" sz="2400" b="1" dirty="0"/>
              <a:t>Resource Manager</a:t>
            </a:r>
            <a:r>
              <a:rPr lang="zh-CN" altLang="en-US" sz="2400" b="1" dirty="0"/>
              <a:t>（资源管理器）</a:t>
            </a:r>
            <a:br>
              <a:rPr lang="zh-CN" altLang="en-US" sz="2400" b="1" dirty="0"/>
            </a:br>
            <a:r>
              <a:rPr lang="zh-CN" altLang="en-US" sz="2400" dirty="0"/>
              <a:t>        资源管理器从</a:t>
            </a:r>
            <a:r>
              <a:rPr lang="en-US" altLang="zh-CN" sz="2400" dirty="0"/>
              <a:t>YARN</a:t>
            </a:r>
            <a:r>
              <a:rPr lang="zh-CN" altLang="en-US" sz="2400" dirty="0"/>
              <a:t>获取资源，并响应资源请求。</a:t>
            </a:r>
            <a:r>
              <a:rPr lang="zh-CN" altLang="en-US" sz="2400" dirty="0">
                <a:solidFill>
                  <a:srgbClr val="FF0000"/>
                </a:solidFill>
              </a:rPr>
              <a:t>资源管理器缓存资源</a:t>
            </a:r>
            <a:r>
              <a:rPr lang="zh-CN" altLang="en-US" sz="2400" dirty="0"/>
              <a:t>，以支持低延时查询。</a:t>
            </a:r>
            <a:r>
              <a:rPr lang="zh-CN" altLang="en-US" sz="2400" dirty="0">
                <a:solidFill>
                  <a:srgbClr val="FF0000"/>
                </a:solidFill>
              </a:rPr>
              <a:t>资源管理器也可以独立模式运行，即</a:t>
            </a:r>
            <a:r>
              <a:rPr lang="en-US" altLang="zh-CN" sz="2400" dirty="0">
                <a:solidFill>
                  <a:srgbClr val="FF0000"/>
                </a:solidFill>
              </a:rPr>
              <a:t>HAWQ</a:t>
            </a:r>
            <a:r>
              <a:rPr lang="zh-CN" altLang="en-US" sz="2400" dirty="0">
                <a:solidFill>
                  <a:srgbClr val="FF0000"/>
                </a:solidFill>
              </a:rPr>
              <a:t>自己管理资源而不需要</a:t>
            </a:r>
            <a:r>
              <a:rPr lang="en-US" altLang="zh-CN" sz="2400" dirty="0">
                <a:solidFill>
                  <a:srgbClr val="FF0000"/>
                </a:solidFill>
              </a:rPr>
              <a:t>YARN</a:t>
            </a:r>
            <a:r>
              <a:rPr lang="zh-CN" altLang="en-US" sz="2400" dirty="0"/>
              <a:t>。</a:t>
            </a:r>
            <a:br>
              <a:rPr lang="zh-CN" altLang="en-US" sz="2400" dirty="0"/>
            </a:br>
            <a:r>
              <a:rPr lang="en-US" altLang="zh-CN" sz="2400" b="1" dirty="0"/>
              <a:t>Dispatcher</a:t>
            </a:r>
            <a:r>
              <a:rPr lang="zh-CN" altLang="en-US" sz="2400" b="1" dirty="0"/>
              <a:t>（分发器）</a:t>
            </a:r>
            <a:br>
              <a:rPr lang="zh-CN" altLang="en-US" sz="2400" dirty="0"/>
            </a:br>
            <a:r>
              <a:rPr lang="zh-CN" altLang="en-US" sz="2400" dirty="0"/>
              <a:t>        分发器将查询计划分发到选择的段的子集上，协调查询的执行。</a:t>
            </a:r>
            <a:endParaRPr lang="en-US" altLang="zh-CN" sz="2400" dirty="0"/>
          </a:p>
          <a:p>
            <a:r>
              <a:rPr lang="en-US" altLang="zh-CN" sz="2400" b="1" dirty="0"/>
              <a:t>Catalog Service</a:t>
            </a:r>
            <a:r>
              <a:rPr lang="zh-CN" altLang="en-US" sz="2400" b="1" dirty="0"/>
              <a:t>（目录服务）</a:t>
            </a:r>
            <a:br>
              <a:rPr lang="zh-CN" altLang="en-US" sz="2400" b="1" dirty="0"/>
            </a:br>
            <a:r>
              <a:rPr lang="zh-CN" altLang="en-US" sz="2400" dirty="0"/>
              <a:t>        </a:t>
            </a:r>
            <a:r>
              <a:rPr lang="zh-CN" altLang="en-US" sz="2400" dirty="0">
                <a:solidFill>
                  <a:srgbClr val="FF0000"/>
                </a:solidFill>
              </a:rPr>
              <a:t>目录服务存储全部元数据</a:t>
            </a:r>
            <a:r>
              <a:rPr lang="zh-CN" altLang="en-US" sz="2400" dirty="0"/>
              <a:t>，包括</a:t>
            </a:r>
            <a:r>
              <a:rPr lang="en-US" altLang="zh-CN" sz="2400" dirty="0"/>
              <a:t>UDF/UDT</a:t>
            </a:r>
            <a:r>
              <a:rPr lang="zh-CN" altLang="en-US" sz="2400" dirty="0"/>
              <a:t>、表、安全的元数据、数据文件位置信息等。</a:t>
            </a:r>
            <a:br>
              <a:rPr lang="zh-CN" altLang="en-US" sz="2400" dirty="0"/>
            </a:br>
            <a:r>
              <a:rPr lang="en-US" altLang="zh-CN" sz="2400" b="1" dirty="0"/>
              <a:t>Fault Tolerance Service</a:t>
            </a:r>
            <a:r>
              <a:rPr lang="zh-CN" altLang="en-US" sz="2400" b="1" dirty="0"/>
              <a:t>（容错服务）</a:t>
            </a:r>
            <a:br>
              <a:rPr lang="zh-CN" altLang="en-US" sz="2400" dirty="0"/>
            </a:br>
            <a:r>
              <a:rPr lang="zh-CN" altLang="en-US" sz="2400" dirty="0"/>
              <a:t>        容错服务接收</a:t>
            </a:r>
            <a:r>
              <a:rPr lang="en-US" altLang="zh-CN" sz="2400" dirty="0"/>
              <a:t>segment</a:t>
            </a:r>
            <a:r>
              <a:rPr lang="zh-CN" altLang="en-US" sz="2400" dirty="0"/>
              <a:t>发来的心跳信息，负责检测段是否失效。</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102</a:t>
            </a:fld>
            <a:endParaRPr lang="zh-CN" altLang="en-US" dirty="0"/>
          </a:p>
        </p:txBody>
      </p:sp>
    </p:spTree>
    <p:extLst>
      <p:ext uri="{BB962C8B-B14F-4D97-AF65-F5344CB8AC3E}">
        <p14:creationId xmlns:p14="http://schemas.microsoft.com/office/powerpoint/2010/main" val="26529127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6.4.5 Aurora</a:t>
            </a:r>
            <a:r>
              <a:rPr lang="zh-CN" altLang="en-US" dirty="0"/>
              <a:t>关系数据库</a:t>
            </a:r>
          </a:p>
        </p:txBody>
      </p:sp>
      <p:sp>
        <p:nvSpPr>
          <p:cNvPr id="3" name="内容占位符 2"/>
          <p:cNvSpPr>
            <a:spLocks noGrp="1"/>
          </p:cNvSpPr>
          <p:nvPr>
            <p:ph idx="1"/>
          </p:nvPr>
        </p:nvSpPr>
        <p:spPr/>
        <p:txBody>
          <a:bodyPr>
            <a:normAutofit/>
          </a:bodyPr>
          <a:lstStyle/>
          <a:p>
            <a:r>
              <a:rPr lang="zh-CN" altLang="zh-CN" sz="2400" dirty="0"/>
              <a:t>亚马逊公司的</a:t>
            </a:r>
            <a:r>
              <a:rPr lang="en-US" altLang="zh-CN" sz="2400" dirty="0"/>
              <a:t>Aurora</a:t>
            </a:r>
            <a:r>
              <a:rPr lang="zh-CN" altLang="zh-CN" sz="2400" dirty="0"/>
              <a:t>关系数据库系统是</a:t>
            </a:r>
            <a:r>
              <a:rPr lang="zh-CN" altLang="zh-CN" sz="2400" dirty="0">
                <a:solidFill>
                  <a:srgbClr val="FF0000"/>
                </a:solidFill>
              </a:rPr>
              <a:t>亚马逊云平台上构建的企业级数据库系统</a:t>
            </a:r>
            <a:r>
              <a:rPr lang="zh-CN" altLang="zh-CN" sz="2400" dirty="0"/>
              <a:t>，具有</a:t>
            </a:r>
            <a:r>
              <a:rPr lang="zh-CN" altLang="zh-CN" sz="2400" dirty="0">
                <a:solidFill>
                  <a:srgbClr val="FF0000"/>
                </a:solidFill>
              </a:rPr>
              <a:t>高扩展、高可用</a:t>
            </a:r>
            <a:r>
              <a:rPr lang="zh-CN" altLang="zh-CN" sz="2400" dirty="0"/>
              <a:t>等特性。</a:t>
            </a:r>
            <a:r>
              <a:rPr lang="en-US" altLang="zh-CN" sz="2400" dirty="0"/>
              <a:t>Aurora</a:t>
            </a:r>
            <a:r>
              <a:rPr lang="zh-CN" altLang="zh-CN" sz="2400" dirty="0"/>
              <a:t>最大的特点在于</a:t>
            </a:r>
            <a:r>
              <a:rPr lang="zh-CN" altLang="zh-CN" sz="2400" dirty="0">
                <a:solidFill>
                  <a:srgbClr val="FF0000"/>
                </a:solidFill>
              </a:rPr>
              <a:t>计算和存储节点的分离</a:t>
            </a:r>
            <a:r>
              <a:rPr lang="zh-CN" altLang="zh-CN" sz="2400" dirty="0"/>
              <a:t>。 </a:t>
            </a:r>
            <a:endParaRPr kumimoji="1"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103</a:t>
            </a:fld>
            <a:endParaRPr lang="zh-CN" altLang="en-US" dirty="0"/>
          </a:p>
        </p:txBody>
      </p:sp>
      <p:grpSp>
        <p:nvGrpSpPr>
          <p:cNvPr id="27" name="组合 26"/>
          <p:cNvGrpSpPr/>
          <p:nvPr/>
        </p:nvGrpSpPr>
        <p:grpSpPr>
          <a:xfrm>
            <a:off x="2315289" y="2593224"/>
            <a:ext cx="8402868" cy="3564508"/>
            <a:chOff x="2951897" y="3403452"/>
            <a:chExt cx="7033496" cy="2633555"/>
          </a:xfrm>
        </p:grpSpPr>
        <p:cxnSp>
          <p:nvCxnSpPr>
            <p:cNvPr id="5" name="直线连接符 4">
              <a:extLst>
                <a:ext uri="{FF2B5EF4-FFF2-40B4-BE49-F238E27FC236}">
                  <a16:creationId xmlns:a16="http://schemas.microsoft.com/office/drawing/2014/main" id="{23E9CD6E-6CBA-314F-955D-ED1F1551EA81}"/>
                </a:ext>
              </a:extLst>
            </p:cNvPr>
            <p:cNvCxnSpPr/>
            <p:nvPr/>
          </p:nvCxnSpPr>
          <p:spPr>
            <a:xfrm>
              <a:off x="7635647" y="3447846"/>
              <a:ext cx="0" cy="25118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F61649C3-3E1C-F140-826D-DF92C6CF62F9}"/>
                </a:ext>
              </a:extLst>
            </p:cNvPr>
            <p:cNvCxnSpPr/>
            <p:nvPr/>
          </p:nvCxnSpPr>
          <p:spPr>
            <a:xfrm>
              <a:off x="5418473" y="3441291"/>
              <a:ext cx="0" cy="25118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C5EDCEF-A009-7F42-B998-5F17BDE9E485}"/>
                </a:ext>
              </a:extLst>
            </p:cNvPr>
            <p:cNvSpPr/>
            <p:nvPr/>
          </p:nvSpPr>
          <p:spPr>
            <a:xfrm>
              <a:off x="396297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实例</a:t>
              </a:r>
            </a:p>
          </p:txBody>
        </p:sp>
        <p:sp>
          <p:nvSpPr>
            <p:cNvPr id="8" name="罐形 7">
              <a:extLst>
                <a:ext uri="{FF2B5EF4-FFF2-40B4-BE49-F238E27FC236}">
                  <a16:creationId xmlns:a16="http://schemas.microsoft.com/office/drawing/2014/main" id="{4026EDD1-E257-6140-A5C9-680823234FD1}"/>
                </a:ext>
              </a:extLst>
            </p:cNvPr>
            <p:cNvSpPr/>
            <p:nvPr/>
          </p:nvSpPr>
          <p:spPr>
            <a:xfrm>
              <a:off x="403409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罐形 8">
              <a:extLst>
                <a:ext uri="{FF2B5EF4-FFF2-40B4-BE49-F238E27FC236}">
                  <a16:creationId xmlns:a16="http://schemas.microsoft.com/office/drawing/2014/main" id="{FC1B2F61-29BE-D348-ABC7-5A8B06DE9FD8}"/>
                </a:ext>
              </a:extLst>
            </p:cNvPr>
            <p:cNvSpPr/>
            <p:nvPr/>
          </p:nvSpPr>
          <p:spPr>
            <a:xfrm>
              <a:off x="617785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0" name="罐形 9">
              <a:extLst>
                <a:ext uri="{FF2B5EF4-FFF2-40B4-BE49-F238E27FC236}">
                  <a16:creationId xmlns:a16="http://schemas.microsoft.com/office/drawing/2014/main" id="{BBEE998F-64E5-7C47-92BE-4D1947642A02}"/>
                </a:ext>
              </a:extLst>
            </p:cNvPr>
            <p:cNvSpPr/>
            <p:nvPr/>
          </p:nvSpPr>
          <p:spPr>
            <a:xfrm>
              <a:off x="832161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0D58ACE-6AAA-4245-B370-B12CD4EFF21E}"/>
                </a:ext>
              </a:extLst>
            </p:cNvPr>
            <p:cNvSpPr/>
            <p:nvPr/>
          </p:nvSpPr>
          <p:spPr>
            <a:xfrm>
              <a:off x="610673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副本</a:t>
              </a:r>
            </a:p>
          </p:txBody>
        </p:sp>
        <p:sp>
          <p:nvSpPr>
            <p:cNvPr id="12" name="矩形 11">
              <a:extLst>
                <a:ext uri="{FF2B5EF4-FFF2-40B4-BE49-F238E27FC236}">
                  <a16:creationId xmlns:a16="http://schemas.microsoft.com/office/drawing/2014/main" id="{A4584956-AD05-AF4A-A00C-B3061561B103}"/>
                </a:ext>
              </a:extLst>
            </p:cNvPr>
            <p:cNvSpPr/>
            <p:nvPr/>
          </p:nvSpPr>
          <p:spPr>
            <a:xfrm>
              <a:off x="825049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副本</a:t>
              </a:r>
            </a:p>
          </p:txBody>
        </p:sp>
        <p:sp>
          <p:nvSpPr>
            <p:cNvPr id="13" name="右箭头 12">
              <a:extLst>
                <a:ext uri="{FF2B5EF4-FFF2-40B4-BE49-F238E27FC236}">
                  <a16:creationId xmlns:a16="http://schemas.microsoft.com/office/drawing/2014/main" id="{18B36D45-A166-2948-82B7-A006A3F11B26}"/>
                </a:ext>
              </a:extLst>
            </p:cNvPr>
            <p:cNvSpPr/>
            <p:nvPr/>
          </p:nvSpPr>
          <p:spPr>
            <a:xfrm>
              <a:off x="4918011" y="3921105"/>
              <a:ext cx="1188720" cy="2438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E231F3DD-461D-E446-88A9-A0FC54B01DAD}"/>
                </a:ext>
              </a:extLst>
            </p:cNvPr>
            <p:cNvSpPr/>
            <p:nvPr/>
          </p:nvSpPr>
          <p:spPr>
            <a:xfrm>
              <a:off x="7061771" y="3921105"/>
              <a:ext cx="1188720" cy="2438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5" name="下箭头 14">
              <a:extLst>
                <a:ext uri="{FF2B5EF4-FFF2-40B4-BE49-F238E27FC236}">
                  <a16:creationId xmlns:a16="http://schemas.microsoft.com/office/drawing/2014/main" id="{67A45FE5-9378-6E49-8148-8B25AC7C44D1}"/>
                </a:ext>
              </a:extLst>
            </p:cNvPr>
            <p:cNvSpPr/>
            <p:nvPr/>
          </p:nvSpPr>
          <p:spPr>
            <a:xfrm>
              <a:off x="4338891" y="4266545"/>
              <a:ext cx="223520" cy="93472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下箭头 15">
              <a:extLst>
                <a:ext uri="{FF2B5EF4-FFF2-40B4-BE49-F238E27FC236}">
                  <a16:creationId xmlns:a16="http://schemas.microsoft.com/office/drawing/2014/main" id="{2C12C3AC-BF9E-6C46-947D-2294D75F34E0}"/>
                </a:ext>
              </a:extLst>
            </p:cNvPr>
            <p:cNvSpPr/>
            <p:nvPr/>
          </p:nvSpPr>
          <p:spPr>
            <a:xfrm>
              <a:off x="6462331" y="4713585"/>
              <a:ext cx="243840" cy="48768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a:extLst>
                <a:ext uri="{FF2B5EF4-FFF2-40B4-BE49-F238E27FC236}">
                  <a16:creationId xmlns:a16="http://schemas.microsoft.com/office/drawing/2014/main" id="{510BCABA-ED51-B146-B410-D8999A4513AD}"/>
                </a:ext>
              </a:extLst>
            </p:cNvPr>
            <p:cNvSpPr/>
            <p:nvPr/>
          </p:nvSpPr>
          <p:spPr>
            <a:xfrm>
              <a:off x="8615235" y="4571345"/>
              <a:ext cx="259080" cy="62992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D6A73B26-6B20-5A49-B43A-A6A5A6E6E1B0}"/>
                </a:ext>
              </a:extLst>
            </p:cNvPr>
            <p:cNvSpPr/>
            <p:nvPr/>
          </p:nvSpPr>
          <p:spPr>
            <a:xfrm>
              <a:off x="4415091" y="4571345"/>
              <a:ext cx="4383024" cy="1422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451F61B6-7C25-FA4D-88F9-04A304EBBE6B}"/>
                </a:ext>
              </a:extLst>
            </p:cNvPr>
            <p:cNvSpPr txBox="1"/>
            <p:nvPr/>
          </p:nvSpPr>
          <p:spPr>
            <a:xfrm>
              <a:off x="3963003" y="3409533"/>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1</a:t>
              </a:r>
              <a:endParaRPr kumimoji="1" lang="zh-CN" altLang="en-US" dirty="0"/>
            </a:p>
          </p:txBody>
        </p:sp>
        <p:sp>
          <p:nvSpPr>
            <p:cNvPr id="20" name="文本框 19">
              <a:extLst>
                <a:ext uri="{FF2B5EF4-FFF2-40B4-BE49-F238E27FC236}">
                  <a16:creationId xmlns:a16="http://schemas.microsoft.com/office/drawing/2014/main" id="{AE150CDD-78CF-394C-A4F5-1E011AA7FF1C}"/>
                </a:ext>
              </a:extLst>
            </p:cNvPr>
            <p:cNvSpPr txBox="1"/>
            <p:nvPr/>
          </p:nvSpPr>
          <p:spPr>
            <a:xfrm>
              <a:off x="6114923" y="3403452"/>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2</a:t>
              </a:r>
              <a:endParaRPr kumimoji="1" lang="zh-CN" altLang="en-US" dirty="0"/>
            </a:p>
          </p:txBody>
        </p:sp>
        <p:sp>
          <p:nvSpPr>
            <p:cNvPr id="21" name="文本框 20">
              <a:extLst>
                <a:ext uri="{FF2B5EF4-FFF2-40B4-BE49-F238E27FC236}">
                  <a16:creationId xmlns:a16="http://schemas.microsoft.com/office/drawing/2014/main" id="{A9D697C3-606A-BE45-BC30-46414885C926}"/>
                </a:ext>
              </a:extLst>
            </p:cNvPr>
            <p:cNvSpPr txBox="1"/>
            <p:nvPr/>
          </p:nvSpPr>
          <p:spPr>
            <a:xfrm>
              <a:off x="8246394" y="3409533"/>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3</a:t>
              </a:r>
              <a:endParaRPr kumimoji="1" lang="zh-CN" altLang="en-US" dirty="0"/>
            </a:p>
          </p:txBody>
        </p:sp>
        <p:sp>
          <p:nvSpPr>
            <p:cNvPr id="22" name="矩形 21">
              <a:extLst>
                <a:ext uri="{FF2B5EF4-FFF2-40B4-BE49-F238E27FC236}">
                  <a16:creationId xmlns:a16="http://schemas.microsoft.com/office/drawing/2014/main" id="{39FEE00A-A79B-4B45-95B8-CDCB75DC9A5E}"/>
                </a:ext>
              </a:extLst>
            </p:cNvPr>
            <p:cNvSpPr/>
            <p:nvPr/>
          </p:nvSpPr>
          <p:spPr>
            <a:xfrm>
              <a:off x="3962971" y="5191433"/>
              <a:ext cx="5242560" cy="8455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C92E3C90-FED5-954A-B799-7D8B22116E7C}"/>
                </a:ext>
              </a:extLst>
            </p:cNvPr>
            <p:cNvSpPr txBox="1"/>
            <p:nvPr/>
          </p:nvSpPr>
          <p:spPr>
            <a:xfrm>
              <a:off x="8798115" y="4831933"/>
              <a:ext cx="1187278" cy="369332"/>
            </a:xfrm>
            <a:prstGeom prst="rect">
              <a:avLst/>
            </a:prstGeom>
            <a:noFill/>
          </p:spPr>
          <p:txBody>
            <a:bodyPr wrap="square" rtlCol="0">
              <a:spAutoFit/>
            </a:bodyPr>
            <a:lstStyle/>
            <a:p>
              <a:r>
                <a:rPr kumimoji="1" lang="zh-CN" altLang="en-US" dirty="0"/>
                <a:t>分布式写</a:t>
              </a:r>
            </a:p>
          </p:txBody>
        </p:sp>
        <p:sp>
          <p:nvSpPr>
            <p:cNvPr id="24" name="文本框 23">
              <a:extLst>
                <a:ext uri="{FF2B5EF4-FFF2-40B4-BE49-F238E27FC236}">
                  <a16:creationId xmlns:a16="http://schemas.microsoft.com/office/drawing/2014/main" id="{5A715F77-7564-824D-8935-3BCB3DA0703B}"/>
                </a:ext>
              </a:extLst>
            </p:cNvPr>
            <p:cNvSpPr txBox="1"/>
            <p:nvPr/>
          </p:nvSpPr>
          <p:spPr>
            <a:xfrm>
              <a:off x="5464194" y="4266545"/>
              <a:ext cx="1187278" cy="369332"/>
            </a:xfrm>
            <a:prstGeom prst="rect">
              <a:avLst/>
            </a:prstGeom>
            <a:noFill/>
          </p:spPr>
          <p:txBody>
            <a:bodyPr wrap="square" rtlCol="0">
              <a:spAutoFit/>
            </a:bodyPr>
            <a:lstStyle/>
            <a:p>
              <a:r>
                <a:rPr kumimoji="1" lang="zh-CN" altLang="en-US" dirty="0"/>
                <a:t>多数协议</a:t>
              </a:r>
            </a:p>
          </p:txBody>
        </p:sp>
        <p:sp>
          <p:nvSpPr>
            <p:cNvPr id="25" name="文本框 24">
              <a:extLst>
                <a:ext uri="{FF2B5EF4-FFF2-40B4-BE49-F238E27FC236}">
                  <a16:creationId xmlns:a16="http://schemas.microsoft.com/office/drawing/2014/main" id="{23E5569E-3C0A-2646-97F2-9E59E7F088A4}"/>
                </a:ext>
              </a:extLst>
            </p:cNvPr>
            <p:cNvSpPr txBox="1"/>
            <p:nvPr/>
          </p:nvSpPr>
          <p:spPr>
            <a:xfrm>
              <a:off x="2951897" y="3838039"/>
              <a:ext cx="724136" cy="369332"/>
            </a:xfrm>
            <a:prstGeom prst="rect">
              <a:avLst/>
            </a:prstGeom>
            <a:noFill/>
          </p:spPr>
          <p:txBody>
            <a:bodyPr wrap="square" rtlCol="0">
              <a:spAutoFit/>
            </a:bodyPr>
            <a:lstStyle/>
            <a:p>
              <a:r>
                <a:rPr kumimoji="1" lang="zh-CN" altLang="en-US" dirty="0"/>
                <a:t>计算：</a:t>
              </a:r>
            </a:p>
          </p:txBody>
        </p:sp>
        <p:sp>
          <p:nvSpPr>
            <p:cNvPr id="26" name="文本框 25">
              <a:extLst>
                <a:ext uri="{FF2B5EF4-FFF2-40B4-BE49-F238E27FC236}">
                  <a16:creationId xmlns:a16="http://schemas.microsoft.com/office/drawing/2014/main" id="{764AB68F-DFCB-F14F-864B-25AE50820EA5}"/>
                </a:ext>
              </a:extLst>
            </p:cNvPr>
            <p:cNvSpPr txBox="1"/>
            <p:nvPr/>
          </p:nvSpPr>
          <p:spPr>
            <a:xfrm>
              <a:off x="2951897" y="5494180"/>
              <a:ext cx="724136" cy="369332"/>
            </a:xfrm>
            <a:prstGeom prst="rect">
              <a:avLst/>
            </a:prstGeom>
            <a:noFill/>
          </p:spPr>
          <p:txBody>
            <a:bodyPr wrap="square" rtlCol="0">
              <a:spAutoFit/>
            </a:bodyPr>
            <a:lstStyle/>
            <a:p>
              <a:r>
                <a:rPr kumimoji="1" lang="zh-CN" altLang="en-US" dirty="0"/>
                <a:t>存储：</a:t>
              </a:r>
            </a:p>
          </p:txBody>
        </p:sp>
      </p:grpSp>
    </p:spTree>
    <p:extLst>
      <p:ext uri="{BB962C8B-B14F-4D97-AF65-F5344CB8AC3E}">
        <p14:creationId xmlns:p14="http://schemas.microsoft.com/office/powerpoint/2010/main" val="22821203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6.4.5 Aurora</a:t>
            </a:r>
            <a:r>
              <a:rPr lang="zh-CN" altLang="en-US" dirty="0"/>
              <a:t>关系数据库（续）</a:t>
            </a:r>
          </a:p>
        </p:txBody>
      </p:sp>
      <p:sp>
        <p:nvSpPr>
          <p:cNvPr id="3" name="内容占位符 2"/>
          <p:cNvSpPr>
            <a:spLocks noGrp="1"/>
          </p:cNvSpPr>
          <p:nvPr>
            <p:ph idx="1"/>
          </p:nvPr>
        </p:nvSpPr>
        <p:spPr/>
        <p:txBody>
          <a:bodyPr>
            <a:normAutofit/>
          </a:bodyPr>
          <a:lstStyle/>
          <a:p>
            <a:r>
              <a:rPr lang="en-US" altLang="zh-CN" sz="2400" b="1" dirty="0"/>
              <a:t>AZ</a:t>
            </a:r>
            <a:r>
              <a:rPr lang="zh-CN" altLang="en-US" sz="2400" b="1" dirty="0"/>
              <a:t>（</a:t>
            </a:r>
            <a:r>
              <a:rPr lang="en-US" altLang="zh-CN" sz="2400" b="1" dirty="0"/>
              <a:t>Available Zone</a:t>
            </a:r>
            <a:r>
              <a:rPr lang="zh-CN" altLang="en-US" sz="2400" b="1" dirty="0"/>
              <a:t>）：可用数据中心</a:t>
            </a:r>
            <a:endParaRPr lang="en-US" altLang="zh-CN" sz="2400" b="1" dirty="0"/>
          </a:p>
          <a:p>
            <a:r>
              <a:rPr lang="zh-CN" altLang="en-US" sz="2400" dirty="0"/>
              <a:t>写操作只能从</a:t>
            </a:r>
            <a:r>
              <a:rPr lang="zh-CN" altLang="en-US" sz="2400" dirty="0">
                <a:solidFill>
                  <a:srgbClr val="FF0000"/>
                </a:solidFill>
              </a:rPr>
              <a:t>实例</a:t>
            </a:r>
            <a:r>
              <a:rPr lang="zh-CN" altLang="en-US" sz="2400" dirty="0"/>
              <a:t>接口执行，读操作可以从任意</a:t>
            </a:r>
            <a:r>
              <a:rPr lang="zh-CN" altLang="en-US" sz="2400" dirty="0">
                <a:solidFill>
                  <a:srgbClr val="FF0000"/>
                </a:solidFill>
              </a:rPr>
              <a:t>副本</a:t>
            </a:r>
            <a:r>
              <a:rPr lang="zh-CN" altLang="en-US" sz="2400" dirty="0"/>
              <a:t>的接口读。</a:t>
            </a:r>
            <a:endParaRPr lang="en-US" altLang="zh-CN" sz="2400" dirty="0"/>
          </a:p>
          <a:p>
            <a:endParaRPr lang="en-US" altLang="zh-CN" sz="2400" dirty="0"/>
          </a:p>
          <a:p>
            <a:r>
              <a:rPr kumimoji="1" lang="zh-CN" altLang="en-US" sz="2400" dirty="0"/>
              <a:t>为了保证容错，采用</a:t>
            </a:r>
            <a:r>
              <a:rPr kumimoji="1" lang="zh-CN" altLang="en-US" sz="2400" dirty="0">
                <a:solidFill>
                  <a:srgbClr val="FF0000"/>
                </a:solidFill>
              </a:rPr>
              <a:t>多数协议</a:t>
            </a:r>
            <a:r>
              <a:rPr kumimoji="1" lang="zh-CN" altLang="en-US" sz="2400" dirty="0"/>
              <a:t>，设数据有</a:t>
            </a:r>
            <a:r>
              <a:rPr kumimoji="1" lang="en-US" altLang="zh-CN" sz="2400" dirty="0"/>
              <a:t>V</a:t>
            </a:r>
            <a:r>
              <a:rPr kumimoji="1" lang="zh-CN" altLang="en-US" sz="2400" dirty="0"/>
              <a:t>个副本，则读操作至少读</a:t>
            </a:r>
            <a:r>
              <a:rPr kumimoji="1" lang="en-US" altLang="zh-CN" sz="2400" dirty="0"/>
              <a:t>V</a:t>
            </a:r>
            <a:r>
              <a:rPr kumimoji="1" lang="en-US" altLang="zh-CN" sz="2400" baseline="-25000" dirty="0"/>
              <a:t>r</a:t>
            </a:r>
            <a:r>
              <a:rPr kumimoji="1" lang="zh-CN" altLang="en-US" sz="2400" dirty="0"/>
              <a:t>个副本，写操作至少写</a:t>
            </a:r>
            <a:r>
              <a:rPr kumimoji="1" lang="en-US" altLang="zh-CN" sz="2400" dirty="0"/>
              <a:t>V</a:t>
            </a:r>
            <a:r>
              <a:rPr kumimoji="1" lang="en-US" altLang="zh-CN" sz="2400" baseline="-25000" dirty="0"/>
              <a:t>w</a:t>
            </a:r>
            <a:r>
              <a:rPr kumimoji="1" lang="zh-CN" altLang="en-US" sz="2400" dirty="0"/>
              <a:t>个副本，且满足：</a:t>
            </a:r>
            <a:endParaRPr kumimoji="1" lang="en-US" altLang="zh-CN" sz="2400" dirty="0"/>
          </a:p>
          <a:p>
            <a:r>
              <a:rPr kumimoji="1" lang="zh-CN" altLang="en-US" sz="2400" dirty="0"/>
              <a:t>（</a:t>
            </a:r>
            <a:r>
              <a:rPr kumimoji="1" lang="en-US" altLang="zh-CN" sz="2400" dirty="0"/>
              <a:t>1</a:t>
            </a:r>
            <a:r>
              <a:rPr kumimoji="1" lang="zh-CN" altLang="en-US" sz="2400" dirty="0"/>
              <a:t>）</a:t>
            </a:r>
            <a:r>
              <a:rPr kumimoji="1" lang="en-US" altLang="zh-CN" sz="2400" dirty="0"/>
              <a:t> V</a:t>
            </a:r>
            <a:r>
              <a:rPr kumimoji="1" lang="en-US" altLang="zh-CN" sz="2400" baseline="-25000" dirty="0"/>
              <a:t>r </a:t>
            </a:r>
            <a:r>
              <a:rPr kumimoji="1" lang="en-US" altLang="zh-CN" sz="2400" dirty="0"/>
              <a:t>+ V</a:t>
            </a:r>
            <a:r>
              <a:rPr kumimoji="1" lang="en-US" altLang="zh-CN" sz="2400" baseline="-25000" dirty="0"/>
              <a:t>w </a:t>
            </a:r>
            <a:r>
              <a:rPr kumimoji="1" lang="en-US" altLang="zh-CN" sz="2400" dirty="0"/>
              <a:t>&gt;V</a:t>
            </a:r>
            <a:r>
              <a:rPr kumimoji="1" lang="zh-CN" altLang="en-US" sz="2400" dirty="0"/>
              <a:t>，以保证</a:t>
            </a:r>
            <a:r>
              <a:rPr kumimoji="1" lang="zh-CN" altLang="en-US" sz="2400" dirty="0">
                <a:solidFill>
                  <a:srgbClr val="FF0000"/>
                </a:solidFill>
              </a:rPr>
              <a:t>读操作一定能读到最新数据</a:t>
            </a:r>
            <a:r>
              <a:rPr kumimoji="1" lang="zh-CN" altLang="en-US" sz="2400" dirty="0"/>
              <a:t>；</a:t>
            </a:r>
            <a:endParaRPr kumimoji="1" lang="en-US" altLang="zh-CN" sz="2400" dirty="0"/>
          </a:p>
          <a:p>
            <a:r>
              <a:rPr kumimoji="1" lang="zh-CN" altLang="en-US" sz="2400" dirty="0"/>
              <a:t>（</a:t>
            </a:r>
            <a:r>
              <a:rPr kumimoji="1" lang="en-US" altLang="zh-CN" sz="2400" dirty="0"/>
              <a:t>2</a:t>
            </a:r>
            <a:r>
              <a:rPr kumimoji="1" lang="zh-CN" altLang="en-US" sz="2400" dirty="0"/>
              <a:t>）</a:t>
            </a:r>
            <a:r>
              <a:rPr kumimoji="1" lang="en-US" altLang="zh-CN" sz="2400" dirty="0"/>
              <a:t> V</a:t>
            </a:r>
            <a:r>
              <a:rPr kumimoji="1" lang="en-US" altLang="zh-CN" sz="2400" baseline="-25000" dirty="0"/>
              <a:t>w </a:t>
            </a:r>
            <a:r>
              <a:rPr kumimoji="1" lang="en-US" altLang="zh-CN" sz="2400" dirty="0"/>
              <a:t>&gt;V/2</a:t>
            </a:r>
            <a:r>
              <a:rPr kumimoji="1" lang="zh-CN" altLang="en-US" sz="2400" dirty="0"/>
              <a:t>，</a:t>
            </a:r>
            <a:r>
              <a:rPr kumimoji="1" lang="zh-CN" altLang="en-US" sz="2400" dirty="0">
                <a:solidFill>
                  <a:srgbClr val="FF0000"/>
                </a:solidFill>
              </a:rPr>
              <a:t>以保证消除写冲突</a:t>
            </a:r>
            <a:r>
              <a:rPr kumimoji="1"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104</a:t>
            </a:fld>
            <a:endParaRPr lang="zh-CN" altLang="en-US" dirty="0"/>
          </a:p>
        </p:txBody>
      </p:sp>
    </p:spTree>
    <p:extLst>
      <p:ext uri="{BB962C8B-B14F-4D97-AF65-F5344CB8AC3E}">
        <p14:creationId xmlns:p14="http://schemas.microsoft.com/office/powerpoint/2010/main" val="30800763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dirty="0"/>
              <a:t>       Google File System</a:t>
            </a:r>
            <a:r>
              <a:rPr lang="zh-CN" altLang="en-US" sz="2400" dirty="0"/>
              <a:t>，</a:t>
            </a:r>
            <a:r>
              <a:rPr lang="en-US" altLang="zh-CN" sz="2400" dirty="0"/>
              <a:t>Google</a:t>
            </a:r>
            <a:r>
              <a:rPr lang="zh-CN" altLang="en-US" sz="2400" dirty="0"/>
              <a:t>公司为了存储海量搜索数据而设计的专用文件系统，其设计受到了当前及预期的应用、技术环境驱动，与早期的文件系统有明显不同的设想：</a:t>
            </a:r>
            <a:endParaRPr lang="en-US" altLang="zh-CN" sz="2400" dirty="0"/>
          </a:p>
          <a:p>
            <a:r>
              <a:rPr lang="zh-CN" altLang="en-US" sz="2400" dirty="0"/>
              <a:t>（</a:t>
            </a:r>
            <a:r>
              <a:rPr lang="en-US" altLang="zh-CN" sz="2400" dirty="0"/>
              <a:t>1</a:t>
            </a:r>
            <a:r>
              <a:rPr lang="zh-CN" altLang="en-US" sz="2400" dirty="0"/>
              <a:t>）系统由</a:t>
            </a:r>
            <a:r>
              <a:rPr lang="zh-CN" altLang="en-US" sz="2400" dirty="0">
                <a:solidFill>
                  <a:srgbClr val="FF0000"/>
                </a:solidFill>
              </a:rPr>
              <a:t>成百上千台廉价计算部件</a:t>
            </a:r>
            <a:r>
              <a:rPr lang="zh-CN" altLang="en-US" sz="2400" dirty="0"/>
              <a:t>构成，组件发生故障是常态，因此持续监控和错误检测、容错和自动恢复系统的重要环节</a:t>
            </a:r>
            <a:r>
              <a:rPr lang="en-US" altLang="zh-CN" sz="2400" dirty="0"/>
              <a:t>; </a:t>
            </a:r>
          </a:p>
          <a:p>
            <a:r>
              <a:rPr lang="zh-CN" altLang="en-US" sz="2400" dirty="0"/>
              <a:t>（</a:t>
            </a:r>
            <a:r>
              <a:rPr lang="en-US" altLang="zh-CN" sz="2400" dirty="0"/>
              <a:t>2</a:t>
            </a:r>
            <a:r>
              <a:rPr lang="zh-CN" altLang="en-US" sz="2400" dirty="0"/>
              <a:t>）通过</a:t>
            </a:r>
            <a:r>
              <a:rPr lang="en-US" altLang="zh-CN" sz="2400" dirty="0"/>
              <a:t>I/O</a:t>
            </a:r>
            <a:r>
              <a:rPr lang="zh-CN" altLang="en-US" sz="2400" dirty="0"/>
              <a:t>和</a:t>
            </a:r>
            <a:r>
              <a:rPr lang="en-US" altLang="zh-CN" sz="2400" dirty="0"/>
              <a:t>Block Size</a:t>
            </a:r>
            <a:r>
              <a:rPr lang="zh-CN" altLang="en-US" sz="2400" dirty="0"/>
              <a:t>参数设计，实现对</a:t>
            </a:r>
            <a:r>
              <a:rPr lang="zh-CN" altLang="en-US" sz="2400" dirty="0">
                <a:solidFill>
                  <a:srgbClr val="FF0000"/>
                </a:solidFill>
              </a:rPr>
              <a:t>大型文件</a:t>
            </a:r>
            <a:r>
              <a:rPr lang="zh-CN" altLang="en-US" sz="2400" dirty="0"/>
              <a:t>的高效管理，避免出现成千上万</a:t>
            </a:r>
            <a:r>
              <a:rPr lang="en-US" altLang="zh-CN" sz="2400" dirty="0"/>
              <a:t>KB</a:t>
            </a:r>
            <a:r>
              <a:rPr lang="zh-CN" altLang="en-US" sz="2400" dirty="0"/>
              <a:t>规模文件块的</a:t>
            </a:r>
            <a:r>
              <a:rPr lang="en-US" altLang="zh-CN" sz="2400" dirty="0"/>
              <a:t>TB</a:t>
            </a:r>
            <a:r>
              <a:rPr lang="zh-CN" altLang="en-US" sz="2400" dirty="0"/>
              <a:t>级数据集。</a:t>
            </a:r>
            <a:endParaRPr lang="en-US" altLang="zh-CN" sz="2400" dirty="0"/>
          </a:p>
          <a:p>
            <a:r>
              <a:rPr lang="zh-CN" altLang="en-US" sz="2400" dirty="0"/>
              <a:t>（</a:t>
            </a:r>
            <a:r>
              <a:rPr lang="en-US" altLang="zh-CN" sz="2400" dirty="0"/>
              <a:t>3</a:t>
            </a:r>
            <a:r>
              <a:rPr lang="zh-CN" altLang="en-US" sz="2400" dirty="0"/>
              <a:t>）文件的</a:t>
            </a:r>
            <a:r>
              <a:rPr lang="zh-CN" altLang="en-US" sz="2400" dirty="0">
                <a:solidFill>
                  <a:srgbClr val="FF0000"/>
                </a:solidFill>
              </a:rPr>
              <a:t>追加写操作远远多于随机写</a:t>
            </a:r>
            <a:r>
              <a:rPr lang="zh-CN" altLang="en-US" sz="2400" dirty="0"/>
              <a:t>，一旦写入文件只能读取</a:t>
            </a:r>
            <a:r>
              <a:rPr lang="en-US" altLang="zh-CN" sz="2400" dirty="0"/>
              <a:t>(</a:t>
            </a:r>
            <a:r>
              <a:rPr lang="zh-CN" altLang="en-US" sz="2400" dirty="0"/>
              <a:t>顺序读取</a:t>
            </a:r>
            <a:r>
              <a:rPr lang="en-US" altLang="zh-CN" sz="2400" dirty="0"/>
              <a:t>)</a:t>
            </a:r>
            <a:r>
              <a:rPr lang="zh-CN" altLang="en-US" sz="2400" dirty="0"/>
              <a:t>，因此</a:t>
            </a:r>
            <a:r>
              <a:rPr lang="en-US" altLang="zh-CN" sz="2400" dirty="0"/>
              <a:t>Append</a:t>
            </a:r>
            <a:r>
              <a:rPr lang="zh-CN" altLang="en-US" sz="2400" dirty="0"/>
              <a:t>是性能优化和原子性保证的重点，</a:t>
            </a:r>
            <a:r>
              <a:rPr lang="zh-CN" altLang="en-US" sz="2400" dirty="0">
                <a:solidFill>
                  <a:srgbClr val="FF0000"/>
                </a:solidFill>
              </a:rPr>
              <a:t>数据块的客户端缓存不是关键因素</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105</a:t>
            </a:fld>
            <a:endParaRPr lang="zh-CN" altLang="en-US" dirty="0"/>
          </a:p>
        </p:txBody>
      </p:sp>
    </p:spTree>
    <p:extLst>
      <p:ext uri="{BB962C8B-B14F-4D97-AF65-F5344CB8AC3E}">
        <p14:creationId xmlns:p14="http://schemas.microsoft.com/office/powerpoint/2010/main" val="3964095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106</a:t>
            </a:fld>
            <a:endParaRPr lang="zh-CN" altLang="en-US" dirty="0"/>
          </a:p>
        </p:txBody>
      </p:sp>
      <p:pic>
        <p:nvPicPr>
          <p:cNvPr id="8" name="内容占位符 7"/>
          <p:cNvPicPr>
            <a:picLocks noGrp="1" noChangeAspect="1"/>
          </p:cNvPicPr>
          <p:nvPr>
            <p:ph idx="1"/>
          </p:nvPr>
        </p:nvPicPr>
        <p:blipFill>
          <a:blip r:embed="rId2"/>
          <a:stretch>
            <a:fillRect/>
          </a:stretch>
        </p:blipFill>
        <p:spPr>
          <a:xfrm>
            <a:off x="838200" y="1123638"/>
            <a:ext cx="10055396" cy="4976220"/>
          </a:xfrm>
          <a:prstGeom prst="rect">
            <a:avLst/>
          </a:prstGeom>
        </p:spPr>
      </p:pic>
    </p:spTree>
    <p:extLst>
      <p:ext uri="{BB962C8B-B14F-4D97-AF65-F5344CB8AC3E}">
        <p14:creationId xmlns:p14="http://schemas.microsoft.com/office/powerpoint/2010/main" val="7952840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3" name="内容占位符 2"/>
          <p:cNvSpPr>
            <a:spLocks noGrp="1"/>
          </p:cNvSpPr>
          <p:nvPr>
            <p:ph idx="1"/>
          </p:nvPr>
        </p:nvSpPr>
        <p:spPr>
          <a:xfrm>
            <a:off x="838200" y="1134987"/>
            <a:ext cx="10515600" cy="5436013"/>
          </a:xfrm>
        </p:spPr>
        <p:txBody>
          <a:bodyPr>
            <a:noAutofit/>
          </a:bodyPr>
          <a:lstStyle/>
          <a:p>
            <a:r>
              <a:rPr lang="en-US" altLang="zh-CN" sz="2400" dirty="0"/>
              <a:t>GFS</a:t>
            </a:r>
            <a:r>
              <a:rPr lang="zh-CN" altLang="en-US" sz="2400" dirty="0"/>
              <a:t>集群由一个</a:t>
            </a:r>
            <a:r>
              <a:rPr lang="en-US" altLang="zh-CN" sz="2400" dirty="0">
                <a:solidFill>
                  <a:srgbClr val="FF0000"/>
                </a:solidFill>
              </a:rPr>
              <a:t>master</a:t>
            </a:r>
            <a:r>
              <a:rPr lang="zh-CN" altLang="en-US" sz="2400" dirty="0"/>
              <a:t>和大量的</a:t>
            </a:r>
            <a:r>
              <a:rPr lang="en-US" altLang="zh-CN" sz="2400" dirty="0">
                <a:solidFill>
                  <a:srgbClr val="FF0000"/>
                </a:solidFill>
              </a:rPr>
              <a:t>chunkserver</a:t>
            </a:r>
            <a:r>
              <a:rPr lang="zh-CN" altLang="en-US" sz="2400" dirty="0"/>
              <a:t>构成，并被许多客户（</a:t>
            </a:r>
            <a:r>
              <a:rPr lang="en-US" altLang="zh-CN" sz="2400" dirty="0"/>
              <a:t>Client</a:t>
            </a:r>
            <a:r>
              <a:rPr lang="zh-CN" altLang="en-US" sz="2400" dirty="0"/>
              <a:t>）访问。</a:t>
            </a:r>
            <a:endParaRPr lang="en-US" altLang="zh-CN" sz="2400" dirty="0"/>
          </a:p>
          <a:p>
            <a:r>
              <a:rPr lang="en-US" altLang="zh-CN" sz="2400" dirty="0"/>
              <a:t>Master</a:t>
            </a:r>
            <a:r>
              <a:rPr lang="zh-CN" altLang="en-US" sz="2400" dirty="0"/>
              <a:t>和 </a:t>
            </a:r>
            <a:r>
              <a:rPr lang="en-US" altLang="zh-CN" sz="2400" dirty="0"/>
              <a:t>chunkserver</a:t>
            </a:r>
            <a:r>
              <a:rPr lang="zh-CN" altLang="en-US" sz="2400" dirty="0"/>
              <a:t>通常是运行用户层服务进程的</a:t>
            </a:r>
            <a:r>
              <a:rPr lang="en-US" altLang="zh-CN" sz="2400" dirty="0"/>
              <a:t>Linux</a:t>
            </a:r>
            <a:r>
              <a:rPr lang="zh-CN" altLang="en-US" sz="2400" dirty="0"/>
              <a:t>机器。</a:t>
            </a:r>
            <a:endParaRPr lang="en-US" altLang="zh-CN" sz="2400" dirty="0"/>
          </a:p>
          <a:p>
            <a:endParaRPr lang="en-US" altLang="zh-CN" sz="2400" dirty="0"/>
          </a:p>
          <a:p>
            <a:r>
              <a:rPr lang="zh-CN" altLang="en-US" sz="2400" dirty="0"/>
              <a:t>文件被分成固定大小的块，每个块由一个不变的、全局唯一的</a:t>
            </a:r>
            <a:r>
              <a:rPr lang="en-US" altLang="zh-CN" sz="2400" dirty="0"/>
              <a:t>64</a:t>
            </a:r>
            <a:r>
              <a:rPr lang="zh-CN" altLang="en-US" sz="2400" dirty="0"/>
              <a:t>位的</a:t>
            </a:r>
            <a:r>
              <a:rPr lang="en-US" altLang="zh-CN" sz="2400" dirty="0"/>
              <a:t>chunk-handle</a:t>
            </a:r>
            <a:r>
              <a:rPr lang="zh-CN" altLang="en-US" sz="2400" dirty="0"/>
              <a:t>标识，在块创建时由</a:t>
            </a:r>
            <a:r>
              <a:rPr lang="en-US" altLang="zh-CN" sz="2400" dirty="0"/>
              <a:t>master</a:t>
            </a:r>
            <a:r>
              <a:rPr lang="zh-CN" altLang="en-US" sz="2400" dirty="0"/>
              <a:t>分配该标识。</a:t>
            </a:r>
            <a:r>
              <a:rPr lang="en-US" altLang="zh-CN" sz="2400" dirty="0"/>
              <a:t>chunkserver</a:t>
            </a:r>
            <a:r>
              <a:rPr lang="zh-CN" altLang="en-US" sz="2400" dirty="0"/>
              <a:t>将块作为</a:t>
            </a:r>
            <a:r>
              <a:rPr lang="en-US" altLang="zh-CN" sz="2400" dirty="0">
                <a:solidFill>
                  <a:srgbClr val="FF0000"/>
                </a:solidFill>
              </a:rPr>
              <a:t>Linux</a:t>
            </a:r>
            <a:r>
              <a:rPr lang="zh-CN" altLang="en-US" sz="2400" dirty="0">
                <a:solidFill>
                  <a:srgbClr val="FF0000"/>
                </a:solidFill>
              </a:rPr>
              <a:t>文件</a:t>
            </a:r>
            <a:r>
              <a:rPr lang="zh-CN" altLang="en-US" sz="2400" dirty="0"/>
              <a:t>存储在本地磁盘，</a:t>
            </a:r>
            <a:r>
              <a:rPr lang="en-US" altLang="zh-CN" sz="2400" dirty="0"/>
              <a:t>client</a:t>
            </a:r>
            <a:r>
              <a:rPr lang="zh-CN" altLang="en-US" sz="2400" dirty="0"/>
              <a:t>可通过指定</a:t>
            </a:r>
            <a:r>
              <a:rPr lang="en-US" altLang="zh-CN" sz="2400" dirty="0"/>
              <a:t>chunk-handle</a:t>
            </a:r>
            <a:r>
              <a:rPr lang="zh-CN" altLang="en-US" sz="2400" dirty="0"/>
              <a:t>和</a:t>
            </a:r>
            <a:r>
              <a:rPr lang="en-US" altLang="zh-CN" sz="2400" dirty="0"/>
              <a:t>byte range</a:t>
            </a:r>
            <a:r>
              <a:rPr lang="zh-CN" altLang="en-US" sz="2400" dirty="0"/>
              <a:t>读取数据。</a:t>
            </a:r>
            <a:endParaRPr lang="en-US" altLang="zh-CN" sz="2400" dirty="0"/>
          </a:p>
          <a:p>
            <a:endParaRPr lang="en-US" altLang="zh-CN" sz="2400" dirty="0"/>
          </a:p>
          <a:p>
            <a:r>
              <a:rPr lang="zh-CN" altLang="en-US" sz="2400" dirty="0"/>
              <a:t>出于可靠性考虑，每个块被复制到多个</a:t>
            </a:r>
            <a:r>
              <a:rPr lang="en-US" altLang="zh-CN" sz="2400" dirty="0"/>
              <a:t>chunkserver</a:t>
            </a:r>
            <a:r>
              <a:rPr lang="zh-CN" altLang="en-US" sz="2400" dirty="0"/>
              <a:t>上，默认情况是</a:t>
            </a:r>
            <a:r>
              <a:rPr lang="en-US" altLang="zh-CN" sz="2400" dirty="0"/>
              <a:t>3</a:t>
            </a:r>
            <a:r>
              <a:rPr lang="zh-CN" altLang="en-US" sz="2400" dirty="0"/>
              <a:t>个副本。</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107</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spTree>
    <p:extLst>
      <p:ext uri="{BB962C8B-B14F-4D97-AF65-F5344CB8AC3E}">
        <p14:creationId xmlns:p14="http://schemas.microsoft.com/office/powerpoint/2010/main" val="75016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3" name="内容占位符 2"/>
          <p:cNvSpPr>
            <a:spLocks noGrp="1"/>
          </p:cNvSpPr>
          <p:nvPr>
            <p:ph idx="1"/>
          </p:nvPr>
        </p:nvSpPr>
        <p:spPr>
          <a:xfrm>
            <a:off x="838200" y="1134987"/>
            <a:ext cx="10515600" cy="5436013"/>
          </a:xfrm>
        </p:spPr>
        <p:txBody>
          <a:bodyPr>
            <a:noAutofit/>
          </a:bodyPr>
          <a:lstStyle/>
          <a:p>
            <a:r>
              <a:rPr lang="en-US" altLang="zh-CN" sz="2400" dirty="0"/>
              <a:t>Master</a:t>
            </a:r>
            <a:r>
              <a:rPr lang="zh-CN" altLang="en-US" sz="2400" dirty="0">
                <a:solidFill>
                  <a:srgbClr val="FF0000"/>
                </a:solidFill>
              </a:rPr>
              <a:t>维护</a:t>
            </a:r>
            <a:r>
              <a:rPr lang="zh-CN" altLang="en-US" sz="2400" dirty="0"/>
              <a:t>文件系统所有的</a:t>
            </a:r>
            <a:r>
              <a:rPr lang="zh-CN" altLang="en-US" sz="2400" dirty="0">
                <a:solidFill>
                  <a:srgbClr val="FF0000"/>
                </a:solidFill>
              </a:rPr>
              <a:t>元数据（</a:t>
            </a:r>
            <a:r>
              <a:rPr lang="en-US" altLang="zh-CN" sz="2400" dirty="0">
                <a:solidFill>
                  <a:srgbClr val="FF0000"/>
                </a:solidFill>
              </a:rPr>
              <a:t>metadata</a:t>
            </a:r>
            <a:r>
              <a:rPr lang="zh-CN" altLang="en-US" sz="2400" dirty="0">
                <a:solidFill>
                  <a:srgbClr val="FF0000"/>
                </a:solidFill>
              </a:rPr>
              <a:t>）</a:t>
            </a:r>
            <a:r>
              <a:rPr lang="zh-CN" altLang="en-US" sz="2400" dirty="0"/>
              <a:t>，包括</a:t>
            </a:r>
            <a:r>
              <a:rPr lang="zh-CN" altLang="en-US" sz="2400" dirty="0">
                <a:solidFill>
                  <a:srgbClr val="FF0000"/>
                </a:solidFill>
              </a:rPr>
              <a:t>名字空间、访问控制信息、文件到块的映射、</a:t>
            </a:r>
            <a:r>
              <a:rPr lang="zh-CN" altLang="en-US" sz="2400" i="1" dirty="0">
                <a:solidFill>
                  <a:srgbClr val="FF0000"/>
                </a:solidFill>
              </a:rPr>
              <a:t>块的当前位置</a:t>
            </a:r>
            <a:r>
              <a:rPr lang="zh-CN" altLang="en-US" sz="2400" dirty="0"/>
              <a:t>，并通过操作日志</a:t>
            </a:r>
            <a:r>
              <a:rPr lang="zh-CN" altLang="en-US" sz="2400" dirty="0">
                <a:solidFill>
                  <a:srgbClr val="FF0000"/>
                </a:solidFill>
              </a:rPr>
              <a:t>对除了</a:t>
            </a:r>
            <a:r>
              <a:rPr lang="zh-CN" altLang="en-US" sz="2400" i="1" dirty="0">
                <a:solidFill>
                  <a:srgbClr val="FF0000"/>
                </a:solidFill>
              </a:rPr>
              <a:t>块当前位置</a:t>
            </a:r>
            <a:r>
              <a:rPr lang="zh-CN" altLang="en-US" sz="2400" dirty="0">
                <a:solidFill>
                  <a:srgbClr val="FF0000"/>
                </a:solidFill>
              </a:rPr>
              <a:t>外的其他元数据有持久化保存</a:t>
            </a:r>
            <a:r>
              <a:rPr lang="zh-CN" altLang="en-US" sz="2400" dirty="0"/>
              <a:t>机制。</a:t>
            </a:r>
            <a:endParaRPr lang="en-US" altLang="zh-CN" sz="2400" dirty="0"/>
          </a:p>
          <a:p>
            <a:r>
              <a:rPr lang="en-US" altLang="zh-CN" sz="2400" dirty="0"/>
              <a:t>Master</a:t>
            </a:r>
            <a:r>
              <a:rPr lang="zh-CN" altLang="en-US" sz="2400" dirty="0"/>
              <a:t>定期通过</a:t>
            </a:r>
            <a:r>
              <a:rPr lang="en-US" altLang="zh-CN" sz="2400" dirty="0">
                <a:solidFill>
                  <a:srgbClr val="FF0000"/>
                </a:solidFill>
              </a:rPr>
              <a:t>HeartBeat</a:t>
            </a:r>
            <a:r>
              <a:rPr lang="zh-CN" altLang="en-US" sz="2400" dirty="0">
                <a:solidFill>
                  <a:srgbClr val="FF0000"/>
                </a:solidFill>
              </a:rPr>
              <a:t>消息</a:t>
            </a:r>
            <a:r>
              <a:rPr lang="zh-CN" altLang="en-US" sz="2400" dirty="0"/>
              <a:t>与每一个</a:t>
            </a:r>
            <a:r>
              <a:rPr lang="en-US" altLang="zh-CN" sz="2400" dirty="0"/>
              <a:t>chunkserver</a:t>
            </a:r>
            <a:r>
              <a:rPr lang="zh-CN" altLang="en-US" sz="2400" dirty="0"/>
              <a:t>通信，向</a:t>
            </a:r>
            <a:r>
              <a:rPr lang="en-US" altLang="zh-CN" sz="2400" dirty="0"/>
              <a:t>chunkserver</a:t>
            </a:r>
            <a:r>
              <a:rPr lang="zh-CN" altLang="en-US" sz="2400" dirty="0"/>
              <a:t>发送指令并搜集</a:t>
            </a:r>
            <a:r>
              <a:rPr lang="en-US" altLang="zh-CN" sz="2400" dirty="0">
                <a:solidFill>
                  <a:srgbClr val="FF0000"/>
                </a:solidFill>
              </a:rPr>
              <a:t>chunkserver</a:t>
            </a:r>
            <a:r>
              <a:rPr lang="zh-CN" altLang="en-US" sz="2400" dirty="0">
                <a:solidFill>
                  <a:srgbClr val="FF0000"/>
                </a:solidFill>
              </a:rPr>
              <a:t>的状态</a:t>
            </a:r>
            <a:r>
              <a:rPr lang="zh-CN" altLang="en-US" sz="2400" dirty="0"/>
              <a:t>，从而依据系统实际最新运行状况</a:t>
            </a:r>
            <a:r>
              <a:rPr lang="zh-CN" altLang="en-US" sz="2400" dirty="0">
                <a:solidFill>
                  <a:srgbClr val="FF0000"/>
                </a:solidFill>
              </a:rPr>
              <a:t>及时更新相关元数据</a:t>
            </a:r>
            <a:r>
              <a:rPr lang="zh-CN" altLang="en-US" sz="2400" dirty="0"/>
              <a:t>。</a:t>
            </a:r>
            <a:endParaRPr lang="en-US" altLang="zh-CN" sz="2400" dirty="0"/>
          </a:p>
          <a:p>
            <a:endParaRPr lang="en-US" altLang="zh-CN" sz="2400" dirty="0"/>
          </a:p>
          <a:p>
            <a:r>
              <a:rPr lang="en-US" altLang="zh-CN" sz="2400" dirty="0">
                <a:solidFill>
                  <a:srgbClr val="FF0000"/>
                </a:solidFill>
              </a:rPr>
              <a:t>client</a:t>
            </a:r>
            <a:r>
              <a:rPr lang="zh-CN" altLang="en-US" sz="2400" dirty="0"/>
              <a:t>向</a:t>
            </a:r>
            <a:r>
              <a:rPr lang="en-US" altLang="zh-CN" sz="2400" dirty="0"/>
              <a:t>master</a:t>
            </a:r>
            <a:r>
              <a:rPr lang="zh-CN" altLang="en-US" sz="2400" dirty="0"/>
              <a:t>请求获取元数据，并</a:t>
            </a:r>
            <a:r>
              <a:rPr lang="zh-CN" altLang="en-US" sz="2400" dirty="0">
                <a:solidFill>
                  <a:srgbClr val="FF0000"/>
                </a:solidFill>
              </a:rPr>
              <a:t>缓存一段时间</a:t>
            </a:r>
            <a:r>
              <a:rPr lang="zh-CN" altLang="en-US" sz="2400" dirty="0"/>
              <a:t>，过期后随着新的数据访问需求再次执行相关的获取和缓存动作，</a:t>
            </a:r>
            <a:r>
              <a:rPr lang="zh-CN" altLang="en-US" sz="2400" dirty="0">
                <a:solidFill>
                  <a:srgbClr val="FF0000"/>
                </a:solidFill>
              </a:rPr>
              <a:t>真正的读写数据操作则是直接与</a:t>
            </a:r>
            <a:r>
              <a:rPr lang="en-US" altLang="zh-CN" sz="2400" dirty="0">
                <a:solidFill>
                  <a:srgbClr val="FF0000"/>
                </a:solidFill>
              </a:rPr>
              <a:t>chunkserver</a:t>
            </a:r>
            <a:r>
              <a:rPr lang="zh-CN" altLang="en-US" sz="2400" dirty="0">
                <a:solidFill>
                  <a:srgbClr val="FF0000"/>
                </a:solidFill>
              </a:rPr>
              <a:t>交互</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108</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spTree>
    <p:extLst>
      <p:ext uri="{BB962C8B-B14F-4D97-AF65-F5344CB8AC3E}">
        <p14:creationId xmlns:p14="http://schemas.microsoft.com/office/powerpoint/2010/main" val="5818176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3" name="内容占位符 2"/>
          <p:cNvSpPr>
            <a:spLocks noGrp="1"/>
          </p:cNvSpPr>
          <p:nvPr>
            <p:ph idx="1"/>
          </p:nvPr>
        </p:nvSpPr>
        <p:spPr>
          <a:xfrm>
            <a:off x="838200" y="1134987"/>
            <a:ext cx="10030428" cy="5436013"/>
          </a:xfrm>
        </p:spPr>
        <p:txBody>
          <a:bodyPr>
            <a:noAutofit/>
          </a:bodyPr>
          <a:lstStyle/>
          <a:p>
            <a:r>
              <a:rPr lang="en-US" altLang="zh-CN" sz="2400" dirty="0"/>
              <a:t>GFS</a:t>
            </a:r>
            <a:r>
              <a:rPr lang="zh-CN" altLang="en-US" sz="2400" dirty="0"/>
              <a:t>对于</a:t>
            </a:r>
            <a:r>
              <a:rPr lang="en-US" altLang="zh-CN" sz="2400" dirty="0"/>
              <a:t>chunk</a:t>
            </a:r>
            <a:r>
              <a:rPr lang="zh-CN" altLang="en-US" sz="2400" dirty="0"/>
              <a:t>中的数据采用</a:t>
            </a:r>
            <a:r>
              <a:rPr lang="zh-CN" altLang="en-US" sz="2400" dirty="0">
                <a:solidFill>
                  <a:srgbClr val="FF0000"/>
                </a:solidFill>
              </a:rPr>
              <a:t>宽松的一致性模型</a:t>
            </a:r>
            <a:r>
              <a:rPr lang="zh-CN" altLang="en-US" sz="2400" dirty="0"/>
              <a:t>，通过</a:t>
            </a:r>
            <a:r>
              <a:rPr lang="zh-CN" altLang="en-US" sz="2400" dirty="0">
                <a:solidFill>
                  <a:srgbClr val="FF0000"/>
                </a:solidFill>
              </a:rPr>
              <a:t>租约</a:t>
            </a:r>
            <a:r>
              <a:rPr lang="zh-CN" altLang="en-US" sz="2400" dirty="0"/>
              <a:t>实现数据访问的并发控制。</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109</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pic>
        <p:nvPicPr>
          <p:cNvPr id="6" name="图片 5"/>
          <p:cNvPicPr>
            <a:picLocks noChangeAspect="1"/>
          </p:cNvPicPr>
          <p:nvPr/>
        </p:nvPicPr>
        <p:blipFill>
          <a:blip r:embed="rId3"/>
          <a:stretch>
            <a:fillRect/>
          </a:stretch>
        </p:blipFill>
        <p:spPr>
          <a:xfrm>
            <a:off x="2774066" y="1584689"/>
            <a:ext cx="4251767" cy="3684093"/>
          </a:xfrm>
          <a:prstGeom prst="rect">
            <a:avLst/>
          </a:prstGeom>
        </p:spPr>
      </p:pic>
      <p:sp>
        <p:nvSpPr>
          <p:cNvPr id="7" name="矩形 6"/>
          <p:cNvSpPr/>
          <p:nvPr/>
        </p:nvSpPr>
        <p:spPr>
          <a:xfrm>
            <a:off x="838200" y="5596725"/>
            <a:ext cx="10030428"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对于</a:t>
            </a:r>
            <a:r>
              <a:rPr lang="en-US" altLang="zh-CN" sz="2400" dirty="0">
                <a:solidFill>
                  <a:srgbClr val="FF0000"/>
                </a:solidFill>
                <a:latin typeface="微软雅黑" panose="020B0503020204020204" pitchFamily="34" charset="-122"/>
                <a:ea typeface="微软雅黑" panose="020B0503020204020204" pitchFamily="34" charset="-122"/>
              </a:rPr>
              <a:t>namespace</a:t>
            </a:r>
            <a:r>
              <a:rPr lang="zh-CN" altLang="en-US" sz="2400" dirty="0">
                <a:solidFill>
                  <a:srgbClr val="FF0000"/>
                </a:solidFill>
                <a:latin typeface="微软雅黑" panose="020B0503020204020204" pitchFamily="34" charset="-122"/>
                <a:ea typeface="微软雅黑" panose="020B0503020204020204" pitchFamily="34" charset="-122"/>
              </a:rPr>
              <a:t>命名空间的操作则由</a:t>
            </a:r>
            <a:r>
              <a:rPr lang="en-US" altLang="zh-CN" sz="2400" dirty="0">
                <a:solidFill>
                  <a:srgbClr val="FF0000"/>
                </a:solidFill>
                <a:latin typeface="微软雅黑" panose="020B0503020204020204" pitchFamily="34" charset="-122"/>
                <a:ea typeface="微软雅黑" panose="020B0503020204020204" pitchFamily="34" charset="-122"/>
              </a:rPr>
              <a:t>Master</a:t>
            </a:r>
            <a:r>
              <a:rPr lang="zh-CN" altLang="en-US" sz="2400" dirty="0">
                <a:solidFill>
                  <a:srgbClr val="FF0000"/>
                </a:solidFill>
                <a:latin typeface="微软雅黑" panose="020B0503020204020204" pitchFamily="34" charset="-122"/>
                <a:ea typeface="微软雅黑" panose="020B0503020204020204" pitchFamily="34" charset="-122"/>
              </a:rPr>
              <a:t>处理</a:t>
            </a:r>
            <a:r>
              <a:rPr lang="zh-CN" altLang="en-US" sz="2400" dirty="0">
                <a:latin typeface="微软雅黑" panose="020B0503020204020204" pitchFamily="34" charset="-122"/>
                <a:ea typeface="微软雅黑" panose="020B0503020204020204" pitchFamily="34" charset="-122"/>
              </a:rPr>
              <a:t>，通过</a:t>
            </a:r>
            <a:r>
              <a:rPr lang="zh-CN" altLang="en-US" sz="2400" dirty="0">
                <a:solidFill>
                  <a:srgbClr val="FF0000"/>
                </a:solidFill>
                <a:latin typeface="微软雅黑" panose="020B0503020204020204" pitchFamily="34" charset="-122"/>
                <a:ea typeface="微软雅黑" panose="020B0503020204020204" pitchFamily="34" charset="-122"/>
              </a:rPr>
              <a:t>命名空间锁</a:t>
            </a:r>
            <a:r>
              <a:rPr lang="zh-CN" altLang="en-US" sz="2400" dirty="0">
                <a:latin typeface="微软雅黑" panose="020B0503020204020204" pitchFamily="34" charset="-122"/>
                <a:ea typeface="微软雅黑" panose="020B0503020204020204" pitchFamily="34" charset="-122"/>
              </a:rPr>
              <a:t>保证原子性和正确性，通过</a:t>
            </a:r>
            <a:r>
              <a:rPr lang="zh-CN" altLang="en-US" sz="2400" dirty="0">
                <a:solidFill>
                  <a:srgbClr val="FF0000"/>
                </a:solidFill>
                <a:latin typeface="微软雅黑" panose="020B0503020204020204" pitchFamily="34" charset="-122"/>
                <a:ea typeface="微软雅黑" panose="020B0503020204020204" pitchFamily="34" charset="-122"/>
              </a:rPr>
              <a:t>操作日志</a:t>
            </a:r>
            <a:r>
              <a:rPr lang="zh-CN" altLang="en-US" sz="2400" dirty="0">
                <a:latin typeface="微软雅黑" panose="020B0503020204020204" pitchFamily="34" charset="-122"/>
                <a:ea typeface="微软雅黑" panose="020B0503020204020204" pitchFamily="34" charset="-122"/>
              </a:rPr>
              <a:t>保证其持久性。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35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6.1.3 </a:t>
            </a:r>
            <a:r>
              <a:rPr kumimoji="1" lang="zh-CN" altLang="en-US" dirty="0"/>
              <a:t>并行与分布式体系架构简述</a:t>
            </a:r>
            <a:endParaRPr lang="zh-CN" altLang="en-US" dirty="0"/>
          </a:p>
        </p:txBody>
      </p:sp>
      <p:sp>
        <p:nvSpPr>
          <p:cNvPr id="3" name="内容占位符 2"/>
          <p:cNvSpPr>
            <a:spLocks noGrp="1"/>
          </p:cNvSpPr>
          <p:nvPr>
            <p:ph idx="1"/>
          </p:nvPr>
        </p:nvSpPr>
        <p:spPr>
          <a:xfrm>
            <a:off x="838200" y="1285462"/>
            <a:ext cx="10515600" cy="2301800"/>
          </a:xfrm>
        </p:spPr>
        <p:txBody>
          <a:bodyPr>
            <a:normAutofit/>
          </a:bodyPr>
          <a:lstStyle/>
          <a:p>
            <a:r>
              <a:rPr lang="en-US" altLang="zh-CN" sz="2400" dirty="0"/>
              <a:t>6.1.3.1 </a:t>
            </a:r>
            <a:r>
              <a:rPr lang="zh-CN" altLang="en-US" sz="2400" dirty="0"/>
              <a:t>分布式体系架构</a:t>
            </a:r>
            <a:endParaRPr lang="en-US" altLang="zh-CN" sz="2400" dirty="0"/>
          </a:p>
          <a:p>
            <a:r>
              <a:rPr lang="zh-CN" altLang="en-US" sz="2400" dirty="0"/>
              <a:t>       分布式体系架构指</a:t>
            </a:r>
            <a:r>
              <a:rPr lang="zh-CN" altLang="en-US" sz="2400" dirty="0">
                <a:solidFill>
                  <a:srgbClr val="FF0000"/>
                </a:solidFill>
              </a:rPr>
              <a:t>各计算设备分离</a:t>
            </a:r>
            <a:r>
              <a:rPr lang="zh-CN" altLang="en-US" sz="2400" dirty="0"/>
              <a:t>，通过网络进行消息传递，完成设备间的通信与交互的体系架构。</a:t>
            </a:r>
            <a:r>
              <a:rPr lang="zh-CN" altLang="en-US" sz="2400" dirty="0">
                <a:solidFill>
                  <a:srgbClr val="FF0000"/>
                </a:solidFill>
              </a:rPr>
              <a:t>分布式数据库</a:t>
            </a:r>
            <a:r>
              <a:rPr lang="zh-CN" altLang="en-US" sz="2400" dirty="0"/>
              <a:t>系统指</a:t>
            </a:r>
            <a:r>
              <a:rPr lang="zh-CN" altLang="en-US" sz="2400" b="1" dirty="0">
                <a:solidFill>
                  <a:srgbClr val="FF0000"/>
                </a:solidFill>
              </a:rPr>
              <a:t>存储设备</a:t>
            </a:r>
            <a:r>
              <a:rPr lang="zh-CN" altLang="en-US" sz="2400" dirty="0"/>
              <a:t>不在同一个物理计算机中的数据库系统。</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pic>
        <p:nvPicPr>
          <p:cNvPr id="5" name="图片 4">
            <a:extLst>
              <a:ext uri="{FF2B5EF4-FFF2-40B4-BE49-F238E27FC236}">
                <a16:creationId xmlns:a16="http://schemas.microsoft.com/office/drawing/2014/main" id="{025E9A1E-B302-9541-8DEE-4EB0DB3219F3}"/>
              </a:ext>
            </a:extLst>
          </p:cNvPr>
          <p:cNvPicPr>
            <a:picLocks noChangeAspect="1"/>
          </p:cNvPicPr>
          <p:nvPr/>
        </p:nvPicPr>
        <p:blipFill>
          <a:blip r:embed="rId3"/>
          <a:stretch>
            <a:fillRect/>
          </a:stretch>
        </p:blipFill>
        <p:spPr>
          <a:xfrm>
            <a:off x="940767" y="3577214"/>
            <a:ext cx="4225192" cy="2197100"/>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4198444233"/>
              </p:ext>
            </p:extLst>
          </p:nvPr>
        </p:nvGraphicFramePr>
        <p:xfrm>
          <a:off x="5944213" y="3331550"/>
          <a:ext cx="4631333" cy="3024800"/>
        </p:xfrm>
        <a:graphic>
          <a:graphicData uri="http://schemas.openxmlformats.org/presentationml/2006/ole">
            <mc:AlternateContent xmlns:mc="http://schemas.openxmlformats.org/markup-compatibility/2006">
              <mc:Choice xmlns:v="urn:schemas-microsoft-com:vml" Requires="v">
                <p:oleObj spid="_x0000_s3845" name="图片" r:id="rId4" imgW="3514725" imgH="2295525" progId="Word.Picture.8">
                  <p:embed/>
                </p:oleObj>
              </mc:Choice>
              <mc:Fallback>
                <p:oleObj name="图片" r:id="rId4" imgW="3514725" imgH="2295525" progId="Word.Picture.8">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4213" y="3331550"/>
                        <a:ext cx="4631333" cy="3024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62390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6.4.7 BigTable</a:t>
            </a:r>
            <a:endParaRPr lang="zh-CN" altLang="en-US" dirty="0"/>
          </a:p>
        </p:txBody>
      </p:sp>
      <p:sp>
        <p:nvSpPr>
          <p:cNvPr id="3" name="内容占位符 2"/>
          <p:cNvSpPr>
            <a:spLocks noGrp="1"/>
          </p:cNvSpPr>
          <p:nvPr>
            <p:ph idx="1"/>
          </p:nvPr>
        </p:nvSpPr>
        <p:spPr>
          <a:xfrm>
            <a:off x="838200" y="1285461"/>
            <a:ext cx="10515600" cy="4860695"/>
          </a:xfrm>
        </p:spPr>
        <p:txBody>
          <a:bodyPr>
            <a:normAutofit lnSpcReduction="10000"/>
          </a:bodyPr>
          <a:lstStyle/>
          <a:p>
            <a:r>
              <a:rPr lang="en-US" altLang="zh-CN" sz="2400" dirty="0"/>
              <a:t>       Bigtable</a:t>
            </a:r>
            <a:r>
              <a:rPr lang="zh-CN" altLang="en-US" sz="2400" dirty="0"/>
              <a:t>的设计是为了能可靠的处理</a:t>
            </a:r>
            <a:r>
              <a:rPr lang="en-US" altLang="zh-CN" sz="2400" dirty="0">
                <a:solidFill>
                  <a:srgbClr val="FF0000"/>
                </a:solidFill>
              </a:rPr>
              <a:t>PB</a:t>
            </a:r>
            <a:r>
              <a:rPr lang="zh-CN" altLang="en-US" sz="2400" dirty="0">
                <a:solidFill>
                  <a:srgbClr val="FF0000"/>
                </a:solidFill>
              </a:rPr>
              <a:t>级</a:t>
            </a:r>
            <a:r>
              <a:rPr lang="zh-CN" altLang="en-US" sz="2400" dirty="0"/>
              <a:t>的海量数据，使其能够部署在千台机器上，该系统具有</a:t>
            </a:r>
            <a:r>
              <a:rPr lang="zh-CN" altLang="en-US" sz="2400" dirty="0">
                <a:solidFill>
                  <a:srgbClr val="FF0000"/>
                </a:solidFill>
              </a:rPr>
              <a:t>高可靠性、高性能、可伸缩</a:t>
            </a:r>
            <a:r>
              <a:rPr lang="zh-CN" altLang="en-US" sz="2400" dirty="0"/>
              <a:t>等特性，虽然借鉴了并行数据库和内存数据库的一些特性，但提供了不同的接口。</a:t>
            </a:r>
            <a:endParaRPr lang="en-US" altLang="zh-CN" sz="2400" dirty="0"/>
          </a:p>
          <a:p>
            <a:r>
              <a:rPr lang="en-US" altLang="zh-CN" sz="2400" dirty="0"/>
              <a:t>       Bigtable</a:t>
            </a:r>
            <a:r>
              <a:rPr lang="zh-CN" altLang="en-US" sz="2400" dirty="0">
                <a:solidFill>
                  <a:srgbClr val="FF0000"/>
                </a:solidFill>
              </a:rPr>
              <a:t>不支持完整的关系数据模型</a:t>
            </a:r>
            <a:r>
              <a:rPr lang="zh-CN" altLang="en-US" sz="2400" dirty="0"/>
              <a:t>，只为用户提供了</a:t>
            </a:r>
            <a:r>
              <a:rPr lang="zh-CN" altLang="en-US" sz="2400" dirty="0">
                <a:solidFill>
                  <a:srgbClr val="FF0000"/>
                </a:solidFill>
              </a:rPr>
              <a:t>简单的数据模型</a:t>
            </a:r>
            <a:r>
              <a:rPr lang="zh-CN" altLang="en-US" sz="2400" dirty="0"/>
              <a:t>，</a:t>
            </a:r>
            <a:r>
              <a:rPr lang="zh-CN" altLang="en-US" sz="2400" dirty="0">
                <a:solidFill>
                  <a:srgbClr val="FF0000"/>
                </a:solidFill>
              </a:rPr>
              <a:t>用户可以动态控制</a:t>
            </a:r>
            <a:r>
              <a:rPr lang="zh-CN" altLang="en-US" sz="2400" dirty="0"/>
              <a:t>数据的分布和格式。</a:t>
            </a:r>
            <a:endParaRPr lang="en-US" altLang="zh-CN" sz="2400" dirty="0"/>
          </a:p>
          <a:p>
            <a:r>
              <a:rPr lang="en-US" altLang="zh-CN" sz="2400" dirty="0"/>
              <a:t>       Bigtable</a:t>
            </a:r>
            <a:r>
              <a:rPr lang="zh-CN" altLang="en-US" sz="2400" dirty="0"/>
              <a:t>的数据组织是一个分布式、多维映射表，表中的数据通过</a:t>
            </a:r>
            <a:r>
              <a:rPr lang="zh-CN" altLang="en-US" sz="2400" dirty="0">
                <a:solidFill>
                  <a:srgbClr val="FF0000"/>
                </a:solidFill>
              </a:rPr>
              <a:t>三级索引获取</a:t>
            </a:r>
            <a:r>
              <a:rPr lang="zh-CN" altLang="en-US" sz="2400" dirty="0"/>
              <a:t>，行关键字（</a:t>
            </a:r>
            <a:r>
              <a:rPr lang="en-US" altLang="zh-CN" sz="2400" dirty="0"/>
              <a:t>Row Key</a:t>
            </a:r>
            <a:r>
              <a:rPr lang="zh-CN" altLang="en-US" sz="2400" dirty="0"/>
              <a:t>）为第一级索引，列关键字（</a:t>
            </a:r>
            <a:r>
              <a:rPr lang="en-US" altLang="zh-CN" sz="2400" dirty="0"/>
              <a:t>Column Key</a:t>
            </a:r>
            <a:r>
              <a:rPr lang="zh-CN" altLang="en-US" sz="2400" dirty="0"/>
              <a:t>）为第二级索引，时间戳（</a:t>
            </a:r>
            <a:r>
              <a:rPr lang="en-US" altLang="zh-CN" sz="2400" dirty="0"/>
              <a:t>Time Stamp</a:t>
            </a:r>
            <a:r>
              <a:rPr lang="zh-CN" altLang="en-US" sz="2400" dirty="0"/>
              <a:t>）为第三级索引。</a:t>
            </a:r>
          </a:p>
          <a:p>
            <a:r>
              <a:rPr lang="en-US" altLang="zh-CN" sz="2400" dirty="0"/>
              <a:t>       Bigtable</a:t>
            </a:r>
            <a:r>
              <a:rPr lang="zh-CN" altLang="en-US" sz="2400" dirty="0"/>
              <a:t>的存取逻辑可以表示为</a:t>
            </a:r>
            <a:r>
              <a:rPr lang="zh-CN" altLang="en-US" sz="2400" dirty="0">
                <a:solidFill>
                  <a:srgbClr val="FF0000"/>
                </a:solidFill>
              </a:rPr>
              <a:t>键值对</a:t>
            </a:r>
            <a:r>
              <a:rPr lang="zh-CN" altLang="en-US" sz="2400" dirty="0"/>
              <a:t>：</a:t>
            </a:r>
          </a:p>
          <a:p>
            <a:r>
              <a:rPr lang="en-US" altLang="zh-CN" sz="2400" dirty="0"/>
              <a:t>(row:string, column:string, time:int64)→string</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110</a:t>
            </a:fld>
            <a:endParaRPr lang="zh-CN" altLang="en-US" dirty="0"/>
          </a:p>
        </p:txBody>
      </p:sp>
    </p:spTree>
    <p:extLst>
      <p:ext uri="{BB962C8B-B14F-4D97-AF65-F5344CB8AC3E}">
        <p14:creationId xmlns:p14="http://schemas.microsoft.com/office/powerpoint/2010/main" val="2156608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a:t>6.4.7 BigTable</a:t>
            </a:r>
            <a:r>
              <a:rPr lang="zh-CN" altLang="en-US" dirty="0"/>
              <a:t>（续）</a:t>
            </a:r>
          </a:p>
        </p:txBody>
      </p:sp>
      <p:sp>
        <p:nvSpPr>
          <p:cNvPr id="3" name="内容占位符 2"/>
          <p:cNvSpPr>
            <a:spLocks noGrp="1"/>
          </p:cNvSpPr>
          <p:nvPr>
            <p:ph idx="1"/>
          </p:nvPr>
        </p:nvSpPr>
        <p:spPr>
          <a:xfrm>
            <a:off x="838200" y="1088687"/>
            <a:ext cx="10515600" cy="4860695"/>
          </a:xfrm>
        </p:spPr>
        <p:txBody>
          <a:bodyPr>
            <a:noAutofit/>
          </a:bodyPr>
          <a:lstStyle/>
          <a:p>
            <a:pPr>
              <a:spcBef>
                <a:spcPts val="0"/>
              </a:spcBef>
            </a:pPr>
            <a:r>
              <a:rPr lang="zh-CN" altLang="en-US" sz="2400" b="1" dirty="0"/>
              <a:t>行集合分区</a:t>
            </a:r>
            <a:endParaRPr lang="en-US" altLang="zh-CN" sz="2400" b="1" dirty="0"/>
          </a:p>
          <a:p>
            <a:pPr>
              <a:spcBef>
                <a:spcPts val="0"/>
              </a:spcBef>
            </a:pPr>
            <a:r>
              <a:rPr lang="en-US" altLang="zh-CN" sz="2400" dirty="0"/>
              <a:t>       Bigtable</a:t>
            </a:r>
            <a:r>
              <a:rPr lang="zh-CN" altLang="en-US" sz="2400" dirty="0"/>
              <a:t>表中数据是根据行关键字按照词典顺序进行排序的，依据排序的结果对表的行区间进行划分，每个行区间成为一个子表（</a:t>
            </a:r>
            <a:r>
              <a:rPr lang="en-US" altLang="zh-CN" sz="2400" dirty="0"/>
              <a:t>Tablet</a:t>
            </a:r>
            <a:r>
              <a:rPr lang="zh-CN" altLang="en-US" sz="2400" dirty="0"/>
              <a:t>），目的是让数据访问具有良好的局部性。</a:t>
            </a:r>
            <a:endParaRPr lang="en-US" altLang="zh-CN" sz="2400" dirty="0"/>
          </a:p>
          <a:p>
            <a:pPr>
              <a:spcBef>
                <a:spcPts val="0"/>
              </a:spcBef>
            </a:pPr>
            <a:r>
              <a:rPr lang="zh-CN" altLang="en-US" sz="2400" dirty="0"/>
              <a:t>       </a:t>
            </a:r>
            <a:r>
              <a:rPr lang="zh-CN" altLang="en-US" sz="2400" dirty="0">
                <a:solidFill>
                  <a:srgbClr val="FF0000"/>
                </a:solidFill>
              </a:rPr>
              <a:t>子表是</a:t>
            </a:r>
            <a:r>
              <a:rPr lang="en-US" altLang="zh-CN" sz="2400" dirty="0">
                <a:solidFill>
                  <a:srgbClr val="FF0000"/>
                </a:solidFill>
              </a:rPr>
              <a:t>Bigtable</a:t>
            </a:r>
            <a:r>
              <a:rPr lang="zh-CN" altLang="en-US" sz="2400" dirty="0">
                <a:solidFill>
                  <a:srgbClr val="FF0000"/>
                </a:solidFill>
              </a:rPr>
              <a:t>数据分布和负载均衡的基本单位</a:t>
            </a:r>
            <a:r>
              <a:rPr lang="zh-CN" altLang="en-US" sz="2400" dirty="0"/>
              <a:t>，为了限制子表的移动和恢复成本，每个子表</a:t>
            </a:r>
            <a:r>
              <a:rPr lang="zh-CN" altLang="en-US" sz="2400" dirty="0">
                <a:solidFill>
                  <a:srgbClr val="FF0000"/>
                </a:solidFill>
              </a:rPr>
              <a:t>默认的最大尺寸为</a:t>
            </a:r>
            <a:r>
              <a:rPr lang="en-US" altLang="zh-CN" sz="2400" dirty="0">
                <a:solidFill>
                  <a:srgbClr val="FF0000"/>
                </a:solidFill>
              </a:rPr>
              <a:t>200MB</a:t>
            </a:r>
            <a:r>
              <a:rPr lang="zh-CN" altLang="en-US" sz="2400" dirty="0"/>
              <a:t>。</a:t>
            </a:r>
          </a:p>
          <a:p>
            <a:pPr>
              <a:spcBef>
                <a:spcPts val="0"/>
              </a:spcBef>
            </a:pPr>
            <a:r>
              <a:rPr lang="zh-CN" altLang="en-US" sz="2400" b="1" dirty="0"/>
              <a:t>列族</a:t>
            </a:r>
            <a:endParaRPr lang="en-US" altLang="zh-CN" sz="2400" b="1" dirty="0"/>
          </a:p>
          <a:p>
            <a:pPr>
              <a:spcBef>
                <a:spcPts val="0"/>
              </a:spcBef>
            </a:pPr>
            <a:r>
              <a:rPr lang="zh-CN" altLang="en-US" sz="2400" dirty="0"/>
              <a:t>       列关键字一般都关联一种数据类型，一个列关键字的集合可设计为一个列族，存储在同一列族下的数据属于同一种类型，列族下的数据被压缩在一起保存 。</a:t>
            </a:r>
            <a:endParaRPr lang="en-US" altLang="zh-CN" sz="2400" dirty="0"/>
          </a:p>
          <a:p>
            <a:pPr>
              <a:spcBef>
                <a:spcPts val="0"/>
              </a:spcBef>
            </a:pPr>
            <a:r>
              <a:rPr lang="zh-CN" altLang="en-US" sz="2400" dirty="0"/>
              <a:t>       列族是</a:t>
            </a:r>
            <a:r>
              <a:rPr lang="zh-CN" altLang="en-US" sz="2400" dirty="0">
                <a:solidFill>
                  <a:srgbClr val="FF0000"/>
                </a:solidFill>
              </a:rPr>
              <a:t>访问控制的基本单位</a:t>
            </a:r>
            <a:r>
              <a:rPr lang="zh-CN" altLang="en-US" sz="2400" dirty="0"/>
              <a:t>，数据在被存储之前必须先创建列族。</a:t>
            </a:r>
            <a:endParaRPr lang="en-US" altLang="zh-CN" sz="2400" dirty="0"/>
          </a:p>
          <a:p>
            <a:pPr>
              <a:spcBef>
                <a:spcPts val="0"/>
              </a:spcBef>
            </a:pPr>
            <a:r>
              <a:rPr lang="zh-CN" altLang="en-US" sz="2400" dirty="0"/>
              <a:t>表的列族不宜过多，通常几百个，而列则可以有几千个。</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111</a:t>
            </a:fld>
            <a:endParaRPr lang="zh-CN" altLang="en-US" dirty="0"/>
          </a:p>
        </p:txBody>
      </p:sp>
    </p:spTree>
    <p:extLst>
      <p:ext uri="{BB962C8B-B14F-4D97-AF65-F5344CB8AC3E}">
        <p14:creationId xmlns:p14="http://schemas.microsoft.com/office/powerpoint/2010/main" val="30339744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a:t>6.4.7 BigTable</a:t>
            </a:r>
            <a:r>
              <a:rPr lang="zh-CN" altLang="en-US" dirty="0"/>
              <a:t>（续）</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954040"/>
            <a:ext cx="10040842" cy="5601142"/>
          </a:xfrm>
        </p:spPr>
      </p:pic>
      <p:sp>
        <p:nvSpPr>
          <p:cNvPr id="4" name="灯片编号占位符 3"/>
          <p:cNvSpPr>
            <a:spLocks noGrp="1"/>
          </p:cNvSpPr>
          <p:nvPr>
            <p:ph type="sldNum" sz="quarter" idx="12"/>
          </p:nvPr>
        </p:nvSpPr>
        <p:spPr>
          <a:xfrm>
            <a:off x="8594880" y="6420533"/>
            <a:ext cx="2743200" cy="365125"/>
          </a:xfrm>
        </p:spPr>
        <p:txBody>
          <a:bodyPr/>
          <a:lstStyle/>
          <a:p>
            <a:fld id="{C464E751-8DDD-48F4-87DB-3D6A7AC74B40}" type="slidenum">
              <a:rPr lang="zh-CN" altLang="en-US" smtClean="0"/>
              <a:pPr/>
              <a:t>112</a:t>
            </a:fld>
            <a:endParaRPr lang="zh-CN" altLang="en-US" dirty="0"/>
          </a:p>
        </p:txBody>
      </p:sp>
    </p:spTree>
    <p:extLst>
      <p:ext uri="{BB962C8B-B14F-4D97-AF65-F5344CB8AC3E}">
        <p14:creationId xmlns:p14="http://schemas.microsoft.com/office/powerpoint/2010/main" val="33851626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a:t>6.4.7 BigTable</a:t>
            </a:r>
            <a:r>
              <a:rPr lang="zh-CN" altLang="en-US" dirty="0"/>
              <a:t>（续）</a:t>
            </a:r>
          </a:p>
        </p:txBody>
      </p:sp>
      <p:sp>
        <p:nvSpPr>
          <p:cNvPr id="4" name="灯片编号占位符 3"/>
          <p:cNvSpPr>
            <a:spLocks noGrp="1"/>
          </p:cNvSpPr>
          <p:nvPr>
            <p:ph type="sldNum" sz="quarter" idx="12"/>
          </p:nvPr>
        </p:nvSpPr>
        <p:spPr>
          <a:xfrm>
            <a:off x="8594880" y="6420533"/>
            <a:ext cx="2743200" cy="365125"/>
          </a:xfrm>
        </p:spPr>
        <p:txBody>
          <a:bodyPr/>
          <a:lstStyle/>
          <a:p>
            <a:fld id="{C464E751-8DDD-48F4-87DB-3D6A7AC74B40}" type="slidenum">
              <a:rPr lang="zh-CN" altLang="en-US" smtClean="0"/>
              <a:pPr/>
              <a:t>113</a:t>
            </a:fld>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1448" y="1088687"/>
            <a:ext cx="9587555" cy="5057469"/>
          </a:xfrm>
        </p:spPr>
      </p:pic>
    </p:spTree>
    <p:extLst>
      <p:ext uri="{BB962C8B-B14F-4D97-AF65-F5344CB8AC3E}">
        <p14:creationId xmlns:p14="http://schemas.microsoft.com/office/powerpoint/2010/main" val="27147667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880"/>
            <a:ext cx="10515600" cy="920336"/>
          </a:xfrm>
        </p:spPr>
        <p:txBody>
          <a:bodyPr/>
          <a:lstStyle/>
          <a:p>
            <a:r>
              <a:rPr lang="en-US" altLang="zh-CN" dirty="0"/>
              <a:t>6.4.7 BigTable</a:t>
            </a:r>
            <a:r>
              <a:rPr lang="zh-CN" altLang="en-US"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4438" y="1106375"/>
            <a:ext cx="6013441" cy="5429063"/>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114</a:t>
            </a:fld>
            <a:endParaRPr lang="zh-CN" altLang="en-US" dirty="0"/>
          </a:p>
        </p:txBody>
      </p:sp>
      <p:sp>
        <p:nvSpPr>
          <p:cNvPr id="6" name="矩形 5"/>
          <p:cNvSpPr/>
          <p:nvPr/>
        </p:nvSpPr>
        <p:spPr>
          <a:xfrm>
            <a:off x="5332962" y="6488668"/>
            <a:ext cx="5785558" cy="369332"/>
          </a:xfrm>
          <a:prstGeom prst="rect">
            <a:avLst/>
          </a:prstGeom>
        </p:spPr>
        <p:txBody>
          <a:bodyPr wrap="none">
            <a:spAutoFit/>
          </a:bodyPr>
          <a:lstStyle/>
          <a:p>
            <a:r>
              <a:rPr lang="zh-CN" altLang="en-US" dirty="0">
                <a:solidFill>
                  <a:schemeClr val="bg1">
                    <a:lumMod val="65000"/>
                  </a:schemeClr>
                </a:solidFill>
              </a:rPr>
              <a:t>https://blog.csdn.net/yunhua_lee/article/details/7484953</a:t>
            </a:r>
          </a:p>
        </p:txBody>
      </p:sp>
    </p:spTree>
    <p:extLst>
      <p:ext uri="{BB962C8B-B14F-4D97-AF65-F5344CB8AC3E}">
        <p14:creationId xmlns:p14="http://schemas.microsoft.com/office/powerpoint/2010/main" val="33429607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8600"/>
            <a:ext cx="10515600" cy="723400"/>
          </a:xfrm>
        </p:spPr>
        <p:txBody>
          <a:bodyPr/>
          <a:lstStyle/>
          <a:p>
            <a:r>
              <a:rPr lang="en-US" altLang="zh-CN" dirty="0"/>
              <a:t>6.4.7 BigTable</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115</a:t>
            </a:fld>
            <a:endParaRPr lang="zh-CN" altLang="en-US" dirty="0"/>
          </a:p>
        </p:txBody>
      </p:sp>
      <p:sp>
        <p:nvSpPr>
          <p:cNvPr id="6" name="矩形 5"/>
          <p:cNvSpPr/>
          <p:nvPr/>
        </p:nvSpPr>
        <p:spPr>
          <a:xfrm>
            <a:off x="5332962" y="6488668"/>
            <a:ext cx="5785558" cy="369332"/>
          </a:xfrm>
          <a:prstGeom prst="rect">
            <a:avLst/>
          </a:prstGeom>
        </p:spPr>
        <p:txBody>
          <a:bodyPr wrap="none">
            <a:spAutoFit/>
          </a:bodyPr>
          <a:lstStyle/>
          <a:p>
            <a:r>
              <a:rPr lang="zh-CN" altLang="en-US" dirty="0">
                <a:solidFill>
                  <a:schemeClr val="bg1">
                    <a:lumMod val="65000"/>
                  </a:schemeClr>
                </a:solidFill>
              </a:rPr>
              <a:t>https://blog.csdn.net/yunhua_lee/article/details/7484953</a:t>
            </a: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8457" y="2856249"/>
            <a:ext cx="6082143" cy="3500101"/>
          </a:xfrm>
        </p:spPr>
      </p:pic>
      <p:sp>
        <p:nvSpPr>
          <p:cNvPr id="3" name="矩形 2"/>
          <p:cNvSpPr/>
          <p:nvPr/>
        </p:nvSpPr>
        <p:spPr>
          <a:xfrm>
            <a:off x="838200" y="709198"/>
            <a:ext cx="10129520" cy="2677656"/>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当子服务器收到一个写请求时，它先检查请求是否合法；通过合法检查后将写请求提交到日志去，然后将数据写入内存中的</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memtable</a:t>
            </a:r>
            <a:r>
              <a:rPr lang="zh-CN" altLang="en-US" sz="2400" dirty="0">
                <a:solidFill>
                  <a:srgbClr val="FF0000"/>
                </a:solidFill>
                <a:latin typeface="微软雅黑" panose="020B0503020204020204" pitchFamily="34" charset="-122"/>
                <a:ea typeface="微软雅黑" panose="020B0503020204020204" pitchFamily="34" charset="-122"/>
              </a:rPr>
              <a:t>相当于</a:t>
            </a:r>
            <a:r>
              <a:rPr lang="en-US" altLang="zh-CN" sz="2400" dirty="0">
                <a:solidFill>
                  <a:srgbClr val="FF0000"/>
                </a:solidFill>
                <a:latin typeface="微软雅黑" panose="020B0503020204020204" pitchFamily="34" charset="-122"/>
                <a:ea typeface="微软雅黑" panose="020B0503020204020204" pitchFamily="34" charset="-122"/>
              </a:rPr>
              <a:t>SSTable</a:t>
            </a:r>
            <a:r>
              <a:rPr lang="zh-CN" altLang="en-US" sz="2400" dirty="0">
                <a:solidFill>
                  <a:srgbClr val="FF0000"/>
                </a:solidFill>
                <a:latin typeface="微软雅黑" panose="020B0503020204020204" pitchFamily="34" charset="-122"/>
                <a:ea typeface="微软雅黑" panose="020B0503020204020204" pitchFamily="34" charset="-122"/>
              </a:rPr>
              <a:t>的缓存</a:t>
            </a:r>
            <a:r>
              <a:rPr lang="zh-CN" altLang="en-US" sz="2400" dirty="0">
                <a:latin typeface="微软雅黑" panose="020B0503020204020204" pitchFamily="34" charset="-122"/>
                <a:ea typeface="微软雅黑" panose="020B0503020204020204" pitchFamily="34" charset="-122"/>
              </a:rPr>
              <a:t>，当</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成长到一定规模会被</a:t>
            </a:r>
            <a:r>
              <a:rPr lang="zh-CN" altLang="en-US" sz="2400" dirty="0">
                <a:solidFill>
                  <a:srgbClr val="FF0000"/>
                </a:solidFill>
                <a:latin typeface="微软雅黑" panose="020B0503020204020204" pitchFamily="34" charset="-122"/>
                <a:ea typeface="微软雅黑" panose="020B0503020204020204" pitchFamily="34" charset="-122"/>
              </a:rPr>
              <a:t>冻结</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Bigtable</a:t>
            </a:r>
            <a:r>
              <a:rPr lang="zh-CN" altLang="en-US" sz="2400" dirty="0">
                <a:latin typeface="微软雅黑" panose="020B0503020204020204" pitchFamily="34" charset="-122"/>
                <a:ea typeface="微软雅黑" panose="020B0503020204020204" pitchFamily="34" charset="-122"/>
              </a:rPr>
              <a:t>随之创建一个新的</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，并且</a:t>
            </a:r>
            <a:r>
              <a:rPr lang="zh-CN" altLang="en-US" sz="2400" dirty="0">
                <a:solidFill>
                  <a:srgbClr val="FF0000"/>
                </a:solidFill>
                <a:latin typeface="微软雅黑" panose="020B0503020204020204" pitchFamily="34" charset="-122"/>
                <a:ea typeface="微软雅黑" panose="020B0503020204020204" pitchFamily="34" charset="-122"/>
              </a:rPr>
              <a:t>将冻结的</a:t>
            </a:r>
            <a:r>
              <a:rPr lang="en-US" altLang="zh-CN" sz="2400" dirty="0">
                <a:solidFill>
                  <a:srgbClr val="FF0000"/>
                </a:solidFill>
                <a:latin typeface="微软雅黑" panose="020B0503020204020204" pitchFamily="34" charset="-122"/>
                <a:ea typeface="微软雅黑" panose="020B0503020204020204" pitchFamily="34" charset="-122"/>
              </a:rPr>
              <a:t>memtable</a:t>
            </a:r>
            <a:r>
              <a:rPr lang="zh-CN" altLang="en-US" sz="2400" dirty="0">
                <a:solidFill>
                  <a:srgbClr val="FF0000"/>
                </a:solidFill>
                <a:latin typeface="微软雅黑" panose="020B0503020204020204" pitchFamily="34" charset="-122"/>
                <a:ea typeface="微软雅黑" panose="020B0503020204020204" pitchFamily="34" charset="-122"/>
              </a:rPr>
              <a:t>转换为</a:t>
            </a:r>
            <a:r>
              <a:rPr lang="en-US" altLang="zh-CN" sz="2400" dirty="0">
                <a:solidFill>
                  <a:srgbClr val="FF0000"/>
                </a:solidFill>
                <a:latin typeface="微软雅黑" panose="020B0503020204020204" pitchFamily="34" charset="-122"/>
                <a:ea typeface="微软雅黑" panose="020B0503020204020204" pitchFamily="34" charset="-122"/>
              </a:rPr>
              <a:t>SSTable</a:t>
            </a:r>
            <a:r>
              <a:rPr lang="zh-CN" altLang="en-US" sz="2400" dirty="0">
                <a:solidFill>
                  <a:srgbClr val="FF0000"/>
                </a:solidFill>
                <a:latin typeface="微软雅黑" panose="020B0503020204020204" pitchFamily="34" charset="-122"/>
                <a:ea typeface="微软雅黑" panose="020B0503020204020204" pitchFamily="34" charset="-122"/>
              </a:rPr>
              <a:t>格式写入</a:t>
            </a:r>
            <a:r>
              <a:rPr lang="en-US" altLang="zh-CN" sz="2400" dirty="0">
                <a:solidFill>
                  <a:srgbClr val="FF0000"/>
                </a:solidFill>
                <a:latin typeface="微软雅黑" panose="020B0503020204020204" pitchFamily="34" charset="-122"/>
                <a:ea typeface="微软雅黑" panose="020B0503020204020204" pitchFamily="34" charset="-122"/>
              </a:rPr>
              <a:t>GFS</a:t>
            </a:r>
            <a:r>
              <a:rPr lang="zh-CN" altLang="en-US" sz="2400" dirty="0">
                <a:solidFill>
                  <a:srgbClr val="FF0000"/>
                </a:solidFill>
                <a:latin typeface="微软雅黑" panose="020B0503020204020204" pitchFamily="34" charset="-122"/>
                <a:ea typeface="微软雅黑" panose="020B0503020204020204" pitchFamily="34" charset="-122"/>
              </a:rPr>
              <a:t>，该过程称为</a:t>
            </a:r>
            <a:r>
              <a:rPr lang="en-US" altLang="zh-CN" sz="2400" dirty="0">
                <a:solidFill>
                  <a:srgbClr val="FF0000"/>
                </a:solidFill>
                <a:latin typeface="微软雅黑" panose="020B0503020204020204" pitchFamily="34" charset="-122"/>
                <a:ea typeface="微软雅黑" panose="020B0503020204020204" pitchFamily="34" charset="-122"/>
              </a:rPr>
              <a:t>minor compaction</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a:solidFill>
                  <a:srgbClr val="121212"/>
                </a:solidFill>
                <a:latin typeface="微软雅黑" panose="020B0503020204020204" pitchFamily="34" charset="-122"/>
                <a:ea typeface="微软雅黑" panose="020B0503020204020204" pitchFamily="34" charset="-122"/>
              </a:rPr>
              <a:t>       子表的数据最终还是写到</a:t>
            </a:r>
            <a:r>
              <a:rPr lang="en-US" altLang="zh-CN" sz="2400" dirty="0">
                <a:solidFill>
                  <a:srgbClr val="121212"/>
                </a:solidFill>
                <a:latin typeface="微软雅黑" panose="020B0503020204020204" pitchFamily="34" charset="-122"/>
                <a:ea typeface="微软雅黑" panose="020B0503020204020204" pitchFamily="34" charset="-122"/>
              </a:rPr>
              <a:t>GFS</a:t>
            </a:r>
            <a:r>
              <a:rPr lang="zh-CN" altLang="en-US" sz="2400" dirty="0">
                <a:solidFill>
                  <a:srgbClr val="121212"/>
                </a:solidFill>
                <a:latin typeface="微软雅黑" panose="020B0503020204020204" pitchFamily="34" charset="-122"/>
                <a:ea typeface="微软雅黑" panose="020B0503020204020204" pitchFamily="34" charset="-122"/>
              </a:rPr>
              <a:t>，子表在</a:t>
            </a:r>
            <a:r>
              <a:rPr lang="en-US" altLang="zh-CN" sz="2400" dirty="0">
                <a:solidFill>
                  <a:srgbClr val="121212"/>
                </a:solidFill>
                <a:latin typeface="微软雅黑" panose="020B0503020204020204" pitchFamily="34" charset="-122"/>
                <a:ea typeface="微软雅黑" panose="020B0503020204020204" pitchFamily="34" charset="-122"/>
              </a:rPr>
              <a:t>GFS</a:t>
            </a:r>
            <a:r>
              <a:rPr lang="zh-CN" altLang="en-US" sz="2400" dirty="0">
                <a:solidFill>
                  <a:srgbClr val="121212"/>
                </a:solidFill>
                <a:latin typeface="微软雅黑" panose="020B0503020204020204" pitchFamily="34" charset="-122"/>
                <a:ea typeface="微软雅黑" panose="020B0503020204020204" pitchFamily="34" charset="-122"/>
              </a:rPr>
              <a:t>里的物理形态就是若干个</a:t>
            </a:r>
            <a:r>
              <a:rPr lang="en-US" altLang="zh-CN" sz="2400" dirty="0">
                <a:solidFill>
                  <a:srgbClr val="121212"/>
                </a:solidFill>
                <a:latin typeface="微软雅黑" panose="020B0503020204020204" pitchFamily="34" charset="-122"/>
                <a:ea typeface="微软雅黑" panose="020B0503020204020204" pitchFamily="34" charset="-122"/>
              </a:rPr>
              <a:t>SSTable</a:t>
            </a:r>
            <a:r>
              <a:rPr lang="zh-CN" altLang="en-US" sz="2400" dirty="0">
                <a:solidFill>
                  <a:srgbClr val="121212"/>
                </a:solidFill>
                <a:latin typeface="微软雅黑" panose="020B0503020204020204" pitchFamily="34" charset="-122"/>
                <a:ea typeface="微软雅黑" panose="020B0503020204020204" pitchFamily="34" charset="-122"/>
              </a:rPr>
              <a:t>文件。</a:t>
            </a:r>
            <a:endParaRPr lang="en-US" altLang="zh-CN" sz="2400"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31576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6.4.7 BigTable</a:t>
            </a:r>
            <a:r>
              <a:rPr lang="zh-CN" altLang="en-US"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426" y="1163004"/>
            <a:ext cx="8784530" cy="5694995"/>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116</a:t>
            </a:fld>
            <a:endParaRPr lang="zh-CN" altLang="en-US" dirty="0"/>
          </a:p>
        </p:txBody>
      </p:sp>
    </p:spTree>
    <p:extLst>
      <p:ext uri="{BB962C8B-B14F-4D97-AF65-F5344CB8AC3E}">
        <p14:creationId xmlns:p14="http://schemas.microsoft.com/office/powerpoint/2010/main" val="6329644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309" y="1679381"/>
            <a:ext cx="7166325" cy="4546378"/>
          </a:xfrm>
          <a:prstGeom prst="rect">
            <a:avLst/>
          </a:prstGeom>
        </p:spPr>
      </p:pic>
      <p:sp>
        <p:nvSpPr>
          <p:cNvPr id="2" name="标题 1"/>
          <p:cNvSpPr>
            <a:spLocks noGrp="1"/>
          </p:cNvSpPr>
          <p:nvPr>
            <p:ph type="title"/>
          </p:nvPr>
        </p:nvSpPr>
        <p:spPr>
          <a:xfrm>
            <a:off x="838200" y="-81914"/>
            <a:ext cx="10515600" cy="920336"/>
          </a:xfrm>
        </p:spPr>
        <p:txBody>
          <a:bodyPr/>
          <a:lstStyle/>
          <a:p>
            <a:r>
              <a:rPr lang="en-US" altLang="zh-CN" dirty="0"/>
              <a:t>6.4.8 TFS</a:t>
            </a:r>
            <a:endParaRPr lang="zh-CN" altLang="en-US" dirty="0"/>
          </a:p>
        </p:txBody>
      </p:sp>
      <p:sp>
        <p:nvSpPr>
          <p:cNvPr id="3" name="内容占位符 2"/>
          <p:cNvSpPr>
            <a:spLocks noGrp="1"/>
          </p:cNvSpPr>
          <p:nvPr>
            <p:ph idx="1"/>
          </p:nvPr>
        </p:nvSpPr>
        <p:spPr>
          <a:xfrm>
            <a:off x="861060" y="756047"/>
            <a:ext cx="10256520" cy="1418193"/>
          </a:xfrm>
        </p:spPr>
        <p:txBody>
          <a:bodyPr>
            <a:normAutofit/>
          </a:bodyPr>
          <a:lstStyle/>
          <a:p>
            <a:r>
              <a:rPr lang="en-US" altLang="zh-CN" sz="2400" dirty="0"/>
              <a:t>TFS</a:t>
            </a:r>
            <a:r>
              <a:rPr lang="zh-CN" altLang="en-US" sz="2400" dirty="0"/>
              <a:t>（</a:t>
            </a:r>
            <a:r>
              <a:rPr lang="en-US" altLang="zh-CN" sz="2400" dirty="0"/>
              <a:t>Taobao FileSystem</a:t>
            </a:r>
            <a:r>
              <a:rPr lang="zh-CN" altLang="en-US" sz="2400" dirty="0"/>
              <a:t>）是一个</a:t>
            </a:r>
            <a:r>
              <a:rPr lang="zh-CN" altLang="en-US" sz="2400" dirty="0">
                <a:solidFill>
                  <a:srgbClr val="FF0000"/>
                </a:solidFill>
              </a:rPr>
              <a:t>高可扩展、高可用、高性能、面向互联网服务</a:t>
            </a:r>
            <a:r>
              <a:rPr lang="zh-CN" altLang="en-US" sz="2400" dirty="0"/>
              <a:t>的分布式文件系统，构筑在普通的</a:t>
            </a:r>
            <a:r>
              <a:rPr lang="en-US" altLang="zh-CN" sz="2400" dirty="0"/>
              <a:t>Linux</a:t>
            </a:r>
            <a:r>
              <a:rPr lang="zh-CN" altLang="en-US" sz="2400" dirty="0"/>
              <a:t>机器集群上，可为外部提供高可靠和高并发的存储访问。</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117</a:t>
            </a:fld>
            <a:endParaRPr lang="zh-CN" altLang="en-US" dirty="0"/>
          </a:p>
        </p:txBody>
      </p:sp>
      <p:sp>
        <p:nvSpPr>
          <p:cNvPr id="6" name="矩形 5"/>
          <p:cNvSpPr/>
          <p:nvPr/>
        </p:nvSpPr>
        <p:spPr>
          <a:xfrm>
            <a:off x="838200" y="2658033"/>
            <a:ext cx="3629660" cy="341632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TFS</a:t>
            </a:r>
            <a:r>
              <a:rPr lang="zh-CN" altLang="en-US" sz="2400" dirty="0">
                <a:latin typeface="微软雅黑" panose="020B0503020204020204" pitchFamily="34" charset="-122"/>
                <a:ea typeface="微软雅黑" panose="020B0503020204020204" pitchFamily="34" charset="-122"/>
              </a:rPr>
              <a:t>主要针对</a:t>
            </a:r>
            <a:r>
              <a:rPr lang="zh-CN" altLang="en-US" sz="2400" dirty="0">
                <a:solidFill>
                  <a:srgbClr val="FF0000"/>
                </a:solidFill>
                <a:latin typeface="微软雅黑" panose="020B0503020204020204" pitchFamily="34" charset="-122"/>
                <a:ea typeface="微软雅黑" panose="020B0503020204020204" pitchFamily="34" charset="-122"/>
              </a:rPr>
              <a:t>海量的非结构化数据</a:t>
            </a:r>
            <a:r>
              <a:rPr lang="zh-CN" altLang="en-US" sz="2400" dirty="0">
                <a:latin typeface="微软雅黑" panose="020B0503020204020204" pitchFamily="34" charset="-122"/>
                <a:ea typeface="微软雅黑" panose="020B0503020204020204" pitchFamily="34" charset="-122"/>
              </a:rPr>
              <a:t>，它为淘宝提供</a:t>
            </a:r>
            <a:r>
              <a:rPr lang="zh-CN" altLang="en-US" sz="2400" dirty="0">
                <a:solidFill>
                  <a:srgbClr val="FF0000"/>
                </a:solidFill>
                <a:latin typeface="微软雅黑" panose="020B0503020204020204" pitchFamily="34" charset="-122"/>
                <a:ea typeface="微软雅黑" panose="020B0503020204020204" pitchFamily="34" charset="-122"/>
              </a:rPr>
              <a:t>海量小文件</a:t>
            </a:r>
            <a:r>
              <a:rPr lang="zh-CN" altLang="en-US" sz="2400" dirty="0">
                <a:latin typeface="微软雅黑" panose="020B0503020204020204" pitchFamily="34" charset="-122"/>
                <a:ea typeface="微软雅黑" panose="020B0503020204020204" pitchFamily="34" charset="-122"/>
              </a:rPr>
              <a:t>存储，通常文件大小不超过</a:t>
            </a:r>
            <a:r>
              <a:rPr lang="en-US" altLang="zh-CN" sz="2400" dirty="0">
                <a:latin typeface="微软雅黑" panose="020B0503020204020204" pitchFamily="34" charset="-122"/>
                <a:ea typeface="微软雅黑" panose="020B0503020204020204" pitchFamily="34" charset="-122"/>
              </a:rPr>
              <a:t>1M</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TFS</a:t>
            </a:r>
            <a:r>
              <a:rPr lang="zh-CN" altLang="en-US" sz="2400" dirty="0">
                <a:latin typeface="微软雅黑" panose="020B0503020204020204" pitchFamily="34" charset="-122"/>
                <a:ea typeface="微软雅黑" panose="020B0503020204020204" pitchFamily="34" charset="-122"/>
              </a:rPr>
              <a:t>采用</a:t>
            </a:r>
            <a:r>
              <a:rPr lang="en-US" altLang="zh-CN" sz="2400" dirty="0">
                <a:latin typeface="微软雅黑" panose="020B0503020204020204" pitchFamily="34" charset="-122"/>
                <a:ea typeface="微软雅黑" panose="020B0503020204020204" pitchFamily="34" charset="-122"/>
              </a:rPr>
              <a:t>HA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High Available</a:t>
            </a:r>
            <a:r>
              <a:rPr lang="zh-CN" altLang="en-US" sz="2400" dirty="0">
                <a:latin typeface="微软雅黑" panose="020B0503020204020204" pitchFamily="34" charset="-122"/>
                <a:ea typeface="微软雅黑" panose="020B0503020204020204" pitchFamily="34" charset="-122"/>
              </a:rPr>
              <a:t>）架构和平滑扩容，保证了整个文件系统的可用性和扩展性。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6416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1914"/>
            <a:ext cx="10515600" cy="920336"/>
          </a:xfrm>
        </p:spPr>
        <p:txBody>
          <a:bodyPr/>
          <a:lstStyle/>
          <a:p>
            <a:r>
              <a:rPr lang="en-US" altLang="zh-CN" dirty="0"/>
              <a:t>6.4.8 TFS</a:t>
            </a:r>
            <a:r>
              <a:rPr lang="zh-CN" altLang="en-US" dirty="0"/>
              <a:t>（续）</a:t>
            </a:r>
          </a:p>
        </p:txBody>
      </p:sp>
      <p:sp>
        <p:nvSpPr>
          <p:cNvPr id="3" name="内容占位符 2"/>
          <p:cNvSpPr>
            <a:spLocks noGrp="1"/>
          </p:cNvSpPr>
          <p:nvPr>
            <p:ph idx="1"/>
          </p:nvPr>
        </p:nvSpPr>
        <p:spPr>
          <a:xfrm>
            <a:off x="861060" y="756047"/>
            <a:ext cx="10256520" cy="5106273"/>
          </a:xfrm>
        </p:spPr>
        <p:txBody>
          <a:bodyPr>
            <a:normAutofit/>
          </a:bodyPr>
          <a:lstStyle/>
          <a:p>
            <a:r>
              <a:rPr lang="en-US" altLang="zh-CN" sz="2400" dirty="0"/>
              <a:t>TFS</a:t>
            </a:r>
            <a:r>
              <a:rPr lang="zh-CN" altLang="en-US" sz="2400" dirty="0"/>
              <a:t>采用</a:t>
            </a:r>
            <a:r>
              <a:rPr lang="zh-CN" altLang="en-US" sz="2400" dirty="0">
                <a:solidFill>
                  <a:srgbClr val="FF0000"/>
                </a:solidFill>
              </a:rPr>
              <a:t>扁平化的数据组织结构</a:t>
            </a:r>
            <a:r>
              <a:rPr lang="zh-CN" altLang="en-US" sz="2400" dirty="0"/>
              <a:t>，将</a:t>
            </a:r>
            <a:r>
              <a:rPr lang="zh-CN" altLang="en-US" sz="2400" dirty="0">
                <a:solidFill>
                  <a:srgbClr val="FF0000"/>
                </a:solidFill>
              </a:rPr>
              <a:t>文件名映射到文件的物理地址</a:t>
            </a:r>
            <a:r>
              <a:rPr lang="zh-CN" altLang="en-US" sz="2400" dirty="0"/>
              <a:t>，简化了文件的访问流程，一定程度上为</a:t>
            </a:r>
            <a:r>
              <a:rPr lang="en-US" altLang="zh-CN" sz="2400" dirty="0"/>
              <a:t>TFS</a:t>
            </a:r>
            <a:r>
              <a:rPr lang="zh-CN" altLang="en-US" sz="2400" dirty="0"/>
              <a:t>提供了</a:t>
            </a:r>
            <a:r>
              <a:rPr lang="zh-CN" altLang="en-US" sz="2400" dirty="0">
                <a:solidFill>
                  <a:srgbClr val="FF0000"/>
                </a:solidFill>
              </a:rPr>
              <a:t>良好的读写性能</a:t>
            </a:r>
            <a:r>
              <a:rPr lang="zh-CN" altLang="en-US" sz="2400" dirty="0"/>
              <a:t>。</a:t>
            </a:r>
            <a:endParaRPr lang="en-US" altLang="zh-CN" sz="2400" dirty="0"/>
          </a:p>
          <a:p>
            <a:r>
              <a:rPr lang="zh-CN" altLang="en-US" sz="2400" b="1" dirty="0"/>
              <a:t>块存储</a:t>
            </a:r>
            <a:endParaRPr lang="en-US" altLang="zh-CN" sz="2400" b="1" dirty="0"/>
          </a:p>
          <a:p>
            <a:r>
              <a:rPr lang="zh-CN" altLang="en-US" sz="2400" dirty="0"/>
              <a:t>       在</a:t>
            </a:r>
            <a:r>
              <a:rPr lang="en-US" altLang="zh-CN" sz="2400" dirty="0"/>
              <a:t>TFS</a:t>
            </a:r>
            <a:r>
              <a:rPr lang="zh-CN" altLang="en-US" sz="2400" dirty="0"/>
              <a:t>中，</a:t>
            </a:r>
            <a:r>
              <a:rPr lang="zh-CN" altLang="en-US" sz="2400" dirty="0">
                <a:solidFill>
                  <a:srgbClr val="FF0000"/>
                </a:solidFill>
              </a:rPr>
              <a:t>将大量的小文件（实际用户文件）</a:t>
            </a:r>
            <a:r>
              <a:rPr lang="zh-CN" altLang="en-US" sz="2400" b="1" dirty="0">
                <a:solidFill>
                  <a:srgbClr val="FF0000"/>
                </a:solidFill>
              </a:rPr>
              <a:t>合并</a:t>
            </a:r>
            <a:r>
              <a:rPr lang="zh-CN" altLang="en-US" sz="2400" dirty="0">
                <a:solidFill>
                  <a:srgbClr val="FF0000"/>
                </a:solidFill>
              </a:rPr>
              <a:t>成为一个</a:t>
            </a:r>
            <a:r>
              <a:rPr lang="zh-CN" altLang="en-US" sz="2400" b="1" dirty="0">
                <a:solidFill>
                  <a:srgbClr val="FF0000"/>
                </a:solidFill>
              </a:rPr>
              <a:t>大文件</a:t>
            </a:r>
            <a:r>
              <a:rPr lang="zh-CN" altLang="en-US" sz="2400" dirty="0"/>
              <a:t>（称为块，</a:t>
            </a:r>
            <a:r>
              <a:rPr lang="en-US" altLang="zh-CN" sz="2400" dirty="0"/>
              <a:t>Block</a:t>
            </a:r>
            <a:r>
              <a:rPr lang="zh-CN" altLang="en-US" sz="2400" dirty="0"/>
              <a:t>），</a:t>
            </a:r>
            <a:r>
              <a:rPr lang="en-US" altLang="zh-CN" sz="2400" dirty="0"/>
              <a:t>TFS</a:t>
            </a:r>
            <a:r>
              <a:rPr lang="zh-CN" altLang="en-US" sz="2400" dirty="0">
                <a:solidFill>
                  <a:srgbClr val="FF0000"/>
                </a:solidFill>
              </a:rPr>
              <a:t>以</a:t>
            </a:r>
            <a:r>
              <a:rPr lang="en-US" altLang="zh-CN" sz="2400" dirty="0">
                <a:solidFill>
                  <a:srgbClr val="FF0000"/>
                </a:solidFill>
              </a:rPr>
              <a:t>Block</a:t>
            </a:r>
            <a:r>
              <a:rPr lang="zh-CN" altLang="en-US" sz="2400" dirty="0">
                <a:solidFill>
                  <a:srgbClr val="FF0000"/>
                </a:solidFill>
              </a:rPr>
              <a:t>的方式组织文件的存储</a:t>
            </a:r>
            <a:r>
              <a:rPr lang="zh-CN" altLang="en-US" sz="2400" dirty="0"/>
              <a:t>。</a:t>
            </a:r>
            <a:endParaRPr lang="en-US" altLang="zh-CN" sz="2400" dirty="0"/>
          </a:p>
          <a:p>
            <a:r>
              <a:rPr lang="en-US" altLang="zh-CN" sz="2400" dirty="0"/>
              <a:t>       NameServer</a:t>
            </a:r>
            <a:r>
              <a:rPr lang="zh-CN" altLang="en-US" sz="2400" dirty="0"/>
              <a:t>为每一个</a:t>
            </a:r>
            <a:r>
              <a:rPr lang="en-US" altLang="zh-CN" sz="2400" dirty="0"/>
              <a:t>block</a:t>
            </a:r>
            <a:r>
              <a:rPr lang="zh-CN" altLang="en-US" sz="2400" dirty="0"/>
              <a:t>分配一个集群内唯一的编号，</a:t>
            </a:r>
            <a:r>
              <a:rPr lang="zh-CN" altLang="en-US" sz="2400" dirty="0">
                <a:solidFill>
                  <a:srgbClr val="FF0000"/>
                </a:solidFill>
              </a:rPr>
              <a:t>维护</a:t>
            </a:r>
            <a:r>
              <a:rPr lang="en-US" altLang="zh-CN" sz="2400" dirty="0">
                <a:solidFill>
                  <a:srgbClr val="FF0000"/>
                </a:solidFill>
              </a:rPr>
              <a:t>Block</a:t>
            </a:r>
            <a:r>
              <a:rPr lang="zh-CN" altLang="en-US" sz="2400" dirty="0">
                <a:solidFill>
                  <a:srgbClr val="FF0000"/>
                </a:solidFill>
              </a:rPr>
              <a:t>信息列表</a:t>
            </a:r>
            <a:r>
              <a:rPr lang="zh-CN" altLang="en-US" sz="2400" dirty="0"/>
              <a:t>，以及</a:t>
            </a:r>
            <a:r>
              <a:rPr lang="en-US" altLang="zh-CN" sz="2400" dirty="0">
                <a:solidFill>
                  <a:srgbClr val="FF0000"/>
                </a:solidFill>
              </a:rPr>
              <a:t>Block</a:t>
            </a:r>
            <a:r>
              <a:rPr lang="zh-CN" altLang="en-US" sz="2400" dirty="0">
                <a:solidFill>
                  <a:srgbClr val="FF0000"/>
                </a:solidFill>
              </a:rPr>
              <a:t>与</a:t>
            </a:r>
            <a:r>
              <a:rPr lang="en-US" altLang="zh-CN" sz="2400" dirty="0">
                <a:solidFill>
                  <a:srgbClr val="FF0000"/>
                </a:solidFill>
              </a:rPr>
              <a:t>DataServer</a:t>
            </a:r>
            <a:r>
              <a:rPr lang="zh-CN" altLang="en-US" sz="2400" dirty="0">
                <a:solidFill>
                  <a:srgbClr val="FF0000"/>
                </a:solidFill>
              </a:rPr>
              <a:t>之间的映射</a:t>
            </a:r>
            <a:r>
              <a:rPr lang="zh-CN" altLang="en-US" sz="2400" dirty="0"/>
              <a:t>关系。</a:t>
            </a:r>
            <a:endParaRPr lang="en-US" altLang="zh-CN" sz="2400" dirty="0"/>
          </a:p>
          <a:p>
            <a:r>
              <a:rPr lang="zh-CN" altLang="en-US" sz="2400" dirty="0"/>
              <a:t>       每个块在多个</a:t>
            </a:r>
            <a:r>
              <a:rPr lang="en-US" altLang="zh-CN" sz="2400" dirty="0"/>
              <a:t>DataServer</a:t>
            </a:r>
            <a:r>
              <a:rPr lang="zh-CN" altLang="en-US" sz="2400" dirty="0"/>
              <a:t>上</a:t>
            </a:r>
            <a:r>
              <a:rPr lang="zh-CN" altLang="en-US" sz="2400" dirty="0">
                <a:solidFill>
                  <a:srgbClr val="FF0000"/>
                </a:solidFill>
              </a:rPr>
              <a:t>冗余存储</a:t>
            </a:r>
            <a:r>
              <a:rPr lang="zh-CN" altLang="en-US" sz="2400" dirty="0"/>
              <a:t>（一般</a:t>
            </a:r>
            <a:r>
              <a:rPr lang="en-US" altLang="zh-CN" sz="2400" dirty="0"/>
              <a:t>3</a:t>
            </a:r>
            <a:r>
              <a:rPr lang="zh-CN" altLang="en-US" sz="2400" dirty="0"/>
              <a:t>个），数据的读写请求先由</a:t>
            </a:r>
            <a:r>
              <a:rPr lang="en-US" altLang="zh-CN" sz="2400" dirty="0"/>
              <a:t>NameServer</a:t>
            </a:r>
            <a:r>
              <a:rPr lang="zh-CN" altLang="en-US" sz="2400" dirty="0"/>
              <a:t>选择合适的</a:t>
            </a:r>
            <a:r>
              <a:rPr lang="en-US" altLang="zh-CN" sz="2400" dirty="0"/>
              <a:t>DataServer</a:t>
            </a:r>
            <a:r>
              <a:rPr lang="zh-CN" altLang="en-US" sz="2400" dirty="0"/>
              <a:t>节点返回给客户端，再在对应的</a:t>
            </a:r>
            <a:r>
              <a:rPr lang="en-US" altLang="zh-CN" sz="2400" dirty="0"/>
              <a:t>DataServer</a:t>
            </a:r>
            <a:r>
              <a:rPr lang="zh-CN" altLang="en-US" sz="2400" dirty="0"/>
              <a:t>节点上进行数据操作。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118</a:t>
            </a:fld>
            <a:endParaRPr lang="zh-CN" altLang="en-US" dirty="0"/>
          </a:p>
        </p:txBody>
      </p:sp>
    </p:spTree>
    <p:extLst>
      <p:ext uri="{BB962C8B-B14F-4D97-AF65-F5344CB8AC3E}">
        <p14:creationId xmlns:p14="http://schemas.microsoft.com/office/powerpoint/2010/main" val="9388678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1914"/>
            <a:ext cx="10515600" cy="920336"/>
          </a:xfrm>
        </p:spPr>
        <p:txBody>
          <a:bodyPr/>
          <a:lstStyle/>
          <a:p>
            <a:r>
              <a:rPr lang="en-US" altLang="zh-CN" dirty="0"/>
              <a:t>6.4.8 TFS</a:t>
            </a:r>
            <a:r>
              <a:rPr lang="zh-CN" altLang="en-US" dirty="0"/>
              <a:t>（续）</a:t>
            </a:r>
          </a:p>
        </p:txBody>
      </p:sp>
      <p:sp>
        <p:nvSpPr>
          <p:cNvPr id="3" name="内容占位符 2"/>
          <p:cNvSpPr>
            <a:spLocks noGrp="1"/>
          </p:cNvSpPr>
          <p:nvPr>
            <p:ph idx="1"/>
          </p:nvPr>
        </p:nvSpPr>
        <p:spPr>
          <a:xfrm>
            <a:off x="861060" y="756047"/>
            <a:ext cx="4623435" cy="5106273"/>
          </a:xfrm>
        </p:spPr>
        <p:txBody>
          <a:bodyPr>
            <a:noAutofit/>
          </a:bodyPr>
          <a:lstStyle/>
          <a:p>
            <a:r>
              <a:rPr lang="en-US" altLang="zh-CN" sz="2000" dirty="0"/>
              <a:t>Block</a:t>
            </a:r>
            <a:r>
              <a:rPr lang="zh-CN" altLang="en-US" sz="2000" dirty="0"/>
              <a:t>由于是冗余存储，</a:t>
            </a:r>
            <a:r>
              <a:rPr lang="zh-CN" altLang="en-US" sz="2000" dirty="0">
                <a:solidFill>
                  <a:srgbClr val="FF0000"/>
                </a:solidFill>
              </a:rPr>
              <a:t>每一个写入请求必须所有的副本写入成功</a:t>
            </a:r>
            <a:r>
              <a:rPr lang="zh-CN" altLang="en-US" sz="2000" dirty="0"/>
              <a:t>才算成功。</a:t>
            </a:r>
            <a:endParaRPr lang="en-US" altLang="zh-CN" sz="2000" dirty="0"/>
          </a:p>
          <a:p>
            <a:r>
              <a:rPr lang="zh-CN" altLang="en-US" sz="2000" b="1" dirty="0"/>
              <a:t>与</a:t>
            </a:r>
            <a:r>
              <a:rPr lang="en-US" altLang="zh-CN" sz="2000" b="1" dirty="0"/>
              <a:t>GFS</a:t>
            </a:r>
            <a:r>
              <a:rPr lang="zh-CN" altLang="en-US" sz="2000" b="1" dirty="0"/>
              <a:t>写流程的区别：</a:t>
            </a:r>
            <a:endParaRPr lang="zh-CN" altLang="en-US" sz="2000" dirty="0"/>
          </a:p>
          <a:p>
            <a:r>
              <a:rPr lang="zh-CN" altLang="en-US" sz="2000" b="1" dirty="0"/>
              <a:t>每个写请求需要多次访问</a:t>
            </a:r>
            <a:r>
              <a:rPr lang="en-US" altLang="zh-CN" sz="2000" b="1" dirty="0"/>
              <a:t>NameServer</a:t>
            </a:r>
            <a:r>
              <a:rPr lang="zh-CN" altLang="en-US" sz="2000" b="1" dirty="0"/>
              <a:t>；</a:t>
            </a:r>
            <a:endParaRPr lang="zh-CN" altLang="en-US" sz="2000" dirty="0"/>
          </a:p>
          <a:p>
            <a:r>
              <a:rPr lang="zh-CN" altLang="en-US" sz="2000" b="1" dirty="0">
                <a:solidFill>
                  <a:srgbClr val="FF0000"/>
                </a:solidFill>
              </a:rPr>
              <a:t>数据推送没有采用流水线方式</a:t>
            </a:r>
            <a:r>
              <a:rPr lang="zh-CN" altLang="en-US" sz="2000" b="1" dirty="0"/>
              <a:t>减少延迟。</a:t>
            </a:r>
            <a:endParaRPr lang="zh-CN" altLang="en-US" sz="2000" dirty="0"/>
          </a:p>
          <a:p>
            <a:endParaRPr lang="en-US" altLang="zh-CN" sz="2000" dirty="0"/>
          </a:p>
          <a:p>
            <a:r>
              <a:rPr lang="zh-CN" altLang="en-US" sz="2000" dirty="0"/>
              <a:t>当出现磁盘损坏、</a:t>
            </a:r>
            <a:r>
              <a:rPr lang="en-US" altLang="zh-CN" sz="2000" dirty="0"/>
              <a:t>DataServer</a:t>
            </a:r>
            <a:r>
              <a:rPr lang="zh-CN" altLang="en-US" sz="2000" dirty="0"/>
              <a:t>宕机时，</a:t>
            </a:r>
            <a:r>
              <a:rPr lang="en-US" altLang="zh-CN" sz="2000" dirty="0"/>
              <a:t>TFS</a:t>
            </a:r>
            <a:r>
              <a:rPr lang="zh-CN" altLang="en-US" sz="2000" dirty="0"/>
              <a:t>启动复制流程，把备份数不足的</a:t>
            </a:r>
            <a:r>
              <a:rPr lang="en-US" altLang="zh-CN" sz="2000" dirty="0"/>
              <a:t>Block</a:t>
            </a:r>
            <a:r>
              <a:rPr lang="zh-CN" altLang="en-US" sz="2000" dirty="0"/>
              <a:t>尽快复制到其他</a:t>
            </a:r>
            <a:r>
              <a:rPr lang="en-US" altLang="zh-CN" sz="2000" dirty="0"/>
              <a:t>DataServer</a:t>
            </a:r>
            <a:r>
              <a:rPr lang="zh-CN" altLang="en-US" sz="2000" dirty="0"/>
              <a:t>。 </a:t>
            </a:r>
            <a:endParaRPr lang="en-US" altLang="zh-CN" sz="2000" dirty="0"/>
          </a:p>
          <a:p>
            <a:r>
              <a:rPr lang="en-US" altLang="zh-CN" sz="2000" dirty="0"/>
              <a:t>TFS</a:t>
            </a:r>
            <a:r>
              <a:rPr lang="zh-CN" altLang="en-US" sz="2000" dirty="0"/>
              <a:t>对每一个文件会记录校验</a:t>
            </a:r>
            <a:r>
              <a:rPr lang="en-US" altLang="zh-CN" sz="2000" dirty="0"/>
              <a:t>crc</a:t>
            </a:r>
            <a:r>
              <a:rPr lang="zh-CN" altLang="en-US" sz="2000" dirty="0"/>
              <a:t>，当客户端发现</a:t>
            </a:r>
            <a:r>
              <a:rPr lang="en-US" altLang="zh-CN" sz="2000" dirty="0"/>
              <a:t>crc</a:t>
            </a:r>
            <a:r>
              <a:rPr lang="zh-CN" altLang="en-US" sz="2000" dirty="0"/>
              <a:t>和文件内容不匹配时，会自动切换到一个好的</a:t>
            </a:r>
            <a:r>
              <a:rPr lang="en-US" altLang="zh-CN" sz="2000" dirty="0"/>
              <a:t>block</a:t>
            </a:r>
            <a:r>
              <a:rPr lang="zh-CN" altLang="en-US" sz="2000" dirty="0"/>
              <a:t>上读取。</a:t>
            </a: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119</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495" y="838422"/>
            <a:ext cx="5751195" cy="4932458"/>
          </a:xfrm>
          <a:prstGeom prst="rect">
            <a:avLst/>
          </a:prstGeom>
        </p:spPr>
      </p:pic>
    </p:spTree>
    <p:extLst>
      <p:ext uri="{BB962C8B-B14F-4D97-AF65-F5344CB8AC3E}">
        <p14:creationId xmlns:p14="http://schemas.microsoft.com/office/powerpoint/2010/main" val="276639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6.1.3.1 </a:t>
            </a:r>
            <a:r>
              <a:rPr lang="zh-CN" altLang="en-US" sz="2800" dirty="0"/>
              <a:t>分布式体系架构（续）</a:t>
            </a:r>
          </a:p>
        </p:txBody>
      </p:sp>
      <p:sp>
        <p:nvSpPr>
          <p:cNvPr id="3" name="内容占位符 2"/>
          <p:cNvSpPr>
            <a:spLocks noGrp="1"/>
          </p:cNvSpPr>
          <p:nvPr>
            <p:ph idx="1"/>
          </p:nvPr>
        </p:nvSpPr>
        <p:spPr>
          <a:xfrm>
            <a:off x="838200" y="1285462"/>
            <a:ext cx="10515600" cy="5070888"/>
          </a:xfrm>
        </p:spPr>
        <p:txBody>
          <a:bodyPr>
            <a:noAutofit/>
          </a:bodyPr>
          <a:lstStyle/>
          <a:p>
            <a:pPr lvl="1"/>
            <a:r>
              <a:rPr lang="zh-CN" altLang="en-US" b="1" dirty="0"/>
              <a:t>优点</a:t>
            </a:r>
          </a:p>
          <a:p>
            <a:pPr algn="just">
              <a:buFont typeface="Wingdings" panose="05000000000000000000" pitchFamily="2" charset="2"/>
              <a:buChar char="Ø"/>
            </a:pPr>
            <a:r>
              <a:rPr lang="zh-CN" altLang="en-US" sz="2400" dirty="0"/>
              <a:t>自治与协调</a:t>
            </a:r>
            <a:r>
              <a:rPr lang="en-US" altLang="zh-CN" sz="2400" dirty="0"/>
              <a:t>——</a:t>
            </a:r>
            <a:r>
              <a:rPr lang="zh-CN" altLang="en-US" sz="2400" dirty="0"/>
              <a:t>节点自制、局部可自制、全局可共享可协调，事务可分为</a:t>
            </a:r>
            <a:r>
              <a:rPr lang="zh-CN" altLang="en-US" sz="2400" dirty="0">
                <a:solidFill>
                  <a:srgbClr val="FF0000"/>
                </a:solidFill>
              </a:rPr>
              <a:t>全局事务</a:t>
            </a:r>
            <a:r>
              <a:rPr lang="zh-CN" altLang="en-US" sz="2400" dirty="0"/>
              <a:t>和</a:t>
            </a:r>
            <a:r>
              <a:rPr lang="zh-CN" altLang="en-US" sz="2400" dirty="0">
                <a:solidFill>
                  <a:srgbClr val="FF0000"/>
                </a:solidFill>
              </a:rPr>
              <a:t>局部事务</a:t>
            </a:r>
          </a:p>
          <a:p>
            <a:pPr algn="just">
              <a:buFont typeface="Wingdings" panose="05000000000000000000" pitchFamily="2" charset="2"/>
              <a:buChar char="Ø"/>
            </a:pPr>
            <a:r>
              <a:rPr lang="zh-CN" altLang="en-US" sz="2400" dirty="0"/>
              <a:t>异地数据访问</a:t>
            </a:r>
            <a:r>
              <a:rPr lang="en-US" altLang="zh-CN" sz="2400" dirty="0"/>
              <a:t>——</a:t>
            </a:r>
            <a:r>
              <a:rPr lang="zh-CN" altLang="en-US" sz="2400" dirty="0"/>
              <a:t>数据分布式存储</a:t>
            </a:r>
          </a:p>
          <a:p>
            <a:pPr algn="just">
              <a:buFont typeface="Wingdings" panose="05000000000000000000" pitchFamily="2" charset="2"/>
              <a:buChar char="Ø"/>
            </a:pPr>
            <a:r>
              <a:rPr lang="zh-CN" altLang="en-US" sz="2400" dirty="0"/>
              <a:t>高可用性</a:t>
            </a:r>
            <a:r>
              <a:rPr lang="en-US" altLang="zh-CN" sz="2400" dirty="0"/>
              <a:t>——</a:t>
            </a:r>
            <a:r>
              <a:rPr lang="zh-CN" altLang="en-US" sz="2400" dirty="0"/>
              <a:t>可设置数据</a:t>
            </a:r>
            <a:r>
              <a:rPr lang="zh-CN" altLang="en-US" sz="2400" dirty="0">
                <a:solidFill>
                  <a:srgbClr val="FF0000"/>
                </a:solidFill>
              </a:rPr>
              <a:t>副本</a:t>
            </a:r>
            <a:r>
              <a:rPr lang="zh-CN" altLang="en-US" sz="2400" dirty="0"/>
              <a:t>及其</a:t>
            </a:r>
            <a:r>
              <a:rPr lang="zh-CN" altLang="en-US" sz="2400" dirty="0">
                <a:solidFill>
                  <a:srgbClr val="FF0000"/>
                </a:solidFill>
              </a:rPr>
              <a:t>容错机制</a:t>
            </a:r>
            <a:endParaRPr lang="en-US" altLang="zh-CN" sz="2400" dirty="0">
              <a:solidFill>
                <a:srgbClr val="FF0000"/>
              </a:solidFill>
            </a:endParaRPr>
          </a:p>
          <a:p>
            <a:pPr algn="just">
              <a:buFont typeface="Wingdings" panose="05000000000000000000" pitchFamily="2" charset="2"/>
              <a:buChar char="Ø"/>
            </a:pPr>
            <a:r>
              <a:rPr lang="zh-CN" altLang="en-US" sz="2400" dirty="0"/>
              <a:t>负载均衡</a:t>
            </a:r>
            <a:r>
              <a:rPr lang="en-US" altLang="zh-CN" sz="2400" dirty="0"/>
              <a:t>——</a:t>
            </a:r>
            <a:r>
              <a:rPr lang="zh-CN" altLang="en-US" sz="2400" dirty="0"/>
              <a:t>可灵活制定数据的</a:t>
            </a:r>
            <a:r>
              <a:rPr lang="zh-CN" altLang="en-US" sz="2400" dirty="0">
                <a:solidFill>
                  <a:srgbClr val="FF0000"/>
                </a:solidFill>
              </a:rPr>
              <a:t>分布策略</a:t>
            </a:r>
          </a:p>
          <a:p>
            <a:pPr algn="just"/>
            <a:r>
              <a:rPr lang="zh-CN" altLang="en-US" sz="2400" b="1" dirty="0"/>
              <a:t> 缺点</a:t>
            </a:r>
          </a:p>
          <a:p>
            <a:pPr algn="just">
              <a:buFont typeface="Wingdings" panose="05000000000000000000" pitchFamily="2" charset="2"/>
              <a:buChar char="Ø"/>
            </a:pPr>
            <a:r>
              <a:rPr lang="zh-CN" altLang="en-US" sz="2400" dirty="0"/>
              <a:t>结构与管理复杂</a:t>
            </a:r>
            <a:r>
              <a:rPr lang="en-US" altLang="zh-CN" sz="2400" dirty="0"/>
              <a:t>——</a:t>
            </a:r>
            <a:r>
              <a:rPr lang="zh-CN" altLang="en-US" sz="2400" dirty="0">
                <a:solidFill>
                  <a:srgbClr val="FF0000"/>
                </a:solidFill>
              </a:rPr>
              <a:t>副本的复制与同步</a:t>
            </a:r>
            <a:r>
              <a:rPr lang="zh-CN" altLang="en-US" sz="2400" dirty="0"/>
              <a:t>、</a:t>
            </a:r>
            <a:r>
              <a:rPr lang="zh-CN" altLang="en-US" sz="2400" dirty="0">
                <a:solidFill>
                  <a:srgbClr val="FF0000"/>
                </a:solidFill>
              </a:rPr>
              <a:t>分布式事务提交</a:t>
            </a:r>
            <a:r>
              <a:rPr lang="zh-CN" altLang="en-US" sz="2400" dirty="0"/>
              <a:t>、</a:t>
            </a:r>
            <a:r>
              <a:rPr lang="zh-CN" altLang="en-US" sz="2400" dirty="0">
                <a:solidFill>
                  <a:srgbClr val="FF0000"/>
                </a:solidFill>
              </a:rPr>
              <a:t>并发控制</a:t>
            </a:r>
          </a:p>
          <a:p>
            <a:pPr algn="just">
              <a:buFont typeface="Wingdings" panose="05000000000000000000" pitchFamily="2" charset="2"/>
              <a:buChar char="Ø"/>
            </a:pPr>
            <a:r>
              <a:rPr lang="zh-CN" altLang="en-US" sz="2400" dirty="0"/>
              <a:t>效率受网速影响</a:t>
            </a:r>
            <a:r>
              <a:rPr lang="en-US" altLang="zh-CN" sz="2400" dirty="0"/>
              <a:t>——</a:t>
            </a:r>
            <a:r>
              <a:rPr lang="zh-CN" altLang="en-US" sz="2400" dirty="0"/>
              <a:t>协调过程离不开网络</a:t>
            </a:r>
            <a:endParaRPr kumimoji="1"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Tree>
    <p:extLst>
      <p:ext uri="{BB962C8B-B14F-4D97-AF65-F5344CB8AC3E}">
        <p14:creationId xmlns:p14="http://schemas.microsoft.com/office/powerpoint/2010/main" val="39410881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endParaRPr lang="zh-CN" altLang="en-US" dirty="0"/>
          </a:p>
        </p:txBody>
      </p:sp>
      <p:sp>
        <p:nvSpPr>
          <p:cNvPr id="3" name="内容占位符 2"/>
          <p:cNvSpPr>
            <a:spLocks noGrp="1"/>
          </p:cNvSpPr>
          <p:nvPr>
            <p:ph idx="1"/>
          </p:nvPr>
        </p:nvSpPr>
        <p:spPr/>
        <p:txBody>
          <a:bodyPr>
            <a:normAutofit/>
          </a:bodyPr>
          <a:lstStyle/>
          <a:p>
            <a:r>
              <a:rPr lang="en-US" altLang="zh-CN" sz="2400" dirty="0"/>
              <a:t>OceanBase</a:t>
            </a:r>
            <a:r>
              <a:rPr lang="zh-CN" altLang="en-US" sz="2400" dirty="0"/>
              <a:t>是阿里开发的</a:t>
            </a:r>
            <a:r>
              <a:rPr lang="zh-CN" altLang="en-US" sz="2400" dirty="0">
                <a:solidFill>
                  <a:srgbClr val="FF0000"/>
                </a:solidFill>
              </a:rPr>
              <a:t>分布式关系型</a:t>
            </a:r>
            <a:r>
              <a:rPr lang="en-US" altLang="zh-CN" sz="2400" dirty="0"/>
              <a:t>(SQL)</a:t>
            </a:r>
            <a:r>
              <a:rPr lang="zh-CN" altLang="en-US" sz="2400" dirty="0"/>
              <a:t>数据库，其目标是支持数百</a:t>
            </a:r>
            <a:r>
              <a:rPr lang="en-US" altLang="zh-CN" sz="2400" dirty="0"/>
              <a:t>TB</a:t>
            </a:r>
            <a:r>
              <a:rPr lang="zh-CN" altLang="en-US" sz="2400" dirty="0"/>
              <a:t>的数据量以及数十万</a:t>
            </a:r>
            <a:r>
              <a:rPr lang="en-US" altLang="zh-CN" sz="2400" dirty="0"/>
              <a:t>TPS</a:t>
            </a:r>
            <a:r>
              <a:rPr lang="zh-CN" altLang="en-US" sz="2400" dirty="0"/>
              <a:t>、数百万</a:t>
            </a:r>
            <a:r>
              <a:rPr lang="en-US" altLang="zh-CN" sz="2400" dirty="0"/>
              <a:t>QPS</a:t>
            </a:r>
            <a:r>
              <a:rPr lang="zh-CN" altLang="en-US" sz="2400" dirty="0"/>
              <a:t>的访问量。</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120</a:t>
            </a:fld>
            <a:endParaRPr lang="zh-CN" altLang="en-US" dirty="0"/>
          </a:p>
        </p:txBody>
      </p:sp>
      <p:pic>
        <p:nvPicPr>
          <p:cNvPr id="6" name="图片 5"/>
          <p:cNvPicPr>
            <a:picLocks noChangeAspect="1"/>
          </p:cNvPicPr>
          <p:nvPr/>
        </p:nvPicPr>
        <p:blipFill>
          <a:blip r:embed="rId2"/>
          <a:stretch>
            <a:fillRect/>
          </a:stretch>
        </p:blipFill>
        <p:spPr>
          <a:xfrm>
            <a:off x="913447" y="2295524"/>
            <a:ext cx="9214675" cy="4261611"/>
          </a:xfrm>
          <a:prstGeom prst="rect">
            <a:avLst/>
          </a:prstGeom>
        </p:spPr>
      </p:pic>
    </p:spTree>
    <p:extLst>
      <p:ext uri="{BB962C8B-B14F-4D97-AF65-F5344CB8AC3E}">
        <p14:creationId xmlns:p14="http://schemas.microsoft.com/office/powerpoint/2010/main" val="1187070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10515600" cy="5267738"/>
          </a:xfrm>
        </p:spPr>
        <p:txBody>
          <a:bodyPr>
            <a:normAutofit fontScale="92500"/>
          </a:bodyPr>
          <a:lstStyle/>
          <a:p>
            <a:r>
              <a:rPr lang="en-US" altLang="zh-CN" sz="2400" dirty="0"/>
              <a:t>OceanBase</a:t>
            </a:r>
            <a:r>
              <a:rPr lang="zh-CN" altLang="en-US" sz="2400" dirty="0"/>
              <a:t>由如下几个部分组成：</a:t>
            </a:r>
            <a:endParaRPr lang="en-US" altLang="zh-CN" sz="2400" dirty="0"/>
          </a:p>
          <a:p>
            <a:r>
              <a:rPr lang="zh-CN" altLang="en-US" sz="2400" b="1" dirty="0"/>
              <a:t>客户端</a:t>
            </a:r>
            <a:r>
              <a:rPr lang="zh-CN" altLang="en-US" sz="2400" dirty="0"/>
              <a:t>：用户使用</a:t>
            </a:r>
            <a:r>
              <a:rPr lang="en-US" altLang="zh-CN" sz="2400" dirty="0"/>
              <a:t>OceanBase</a:t>
            </a:r>
            <a:r>
              <a:rPr lang="zh-CN" altLang="en-US" sz="2400" dirty="0"/>
              <a:t>的方式和</a:t>
            </a:r>
            <a:r>
              <a:rPr lang="en-US" altLang="zh-CN" sz="2400" dirty="0"/>
              <a:t>MySQL</a:t>
            </a:r>
            <a:r>
              <a:rPr lang="zh-CN" altLang="en-US" sz="2400" dirty="0"/>
              <a:t>数据库相同。</a:t>
            </a:r>
            <a:endParaRPr lang="en-US" altLang="zh-CN" sz="2400" dirty="0"/>
          </a:p>
          <a:p>
            <a:r>
              <a:rPr lang="en-US" altLang="zh-CN" sz="2400" b="1" dirty="0"/>
              <a:t>RootServer</a:t>
            </a:r>
            <a:r>
              <a:rPr lang="zh-CN" altLang="en-US" sz="2400" dirty="0"/>
              <a:t>：管理集群中的所有服务器，子表（</a:t>
            </a:r>
            <a:r>
              <a:rPr lang="en-US" altLang="zh-CN" sz="2400" dirty="0"/>
              <a:t>tablet</a:t>
            </a:r>
            <a:r>
              <a:rPr lang="zh-CN" altLang="en-US" sz="2400" dirty="0"/>
              <a:t>）数据分布以及副本管理。一般有一个备份节点，主备之间数据强同步。</a:t>
            </a:r>
            <a:endParaRPr lang="en-US" altLang="zh-CN" sz="2400" dirty="0"/>
          </a:p>
          <a:p>
            <a:r>
              <a:rPr lang="en-US" altLang="zh-CN" sz="2400" b="1" dirty="0"/>
              <a:t>UpdateServer</a:t>
            </a:r>
            <a:r>
              <a:rPr lang="zh-CN" altLang="en-US" sz="2400" dirty="0"/>
              <a:t>：存储增量更新数据，一般有一个备份节点，主备之间可以配置不同的同步模式。 </a:t>
            </a:r>
            <a:r>
              <a:rPr lang="en-US" altLang="zh-CN" sz="2400" dirty="0"/>
              <a:t>UpdateServer</a:t>
            </a:r>
            <a:r>
              <a:rPr lang="zh-CN" altLang="en-US" sz="2400" dirty="0"/>
              <a:t>一般部署为和</a:t>
            </a:r>
            <a:r>
              <a:rPr lang="en-US" altLang="zh-CN" sz="2400" dirty="0"/>
              <a:t>RootServer</a:t>
            </a:r>
            <a:r>
              <a:rPr lang="zh-CN" altLang="en-US" sz="2400" dirty="0"/>
              <a:t>共用物理服务器。</a:t>
            </a:r>
            <a:endParaRPr lang="en-US" altLang="zh-CN" sz="2400" dirty="0"/>
          </a:p>
          <a:p>
            <a:endParaRPr lang="en-US" altLang="zh-CN" sz="2400" b="1" dirty="0"/>
          </a:p>
          <a:p>
            <a:r>
              <a:rPr lang="en-US" altLang="zh-CN" sz="2400" b="1" dirty="0"/>
              <a:t>ChunkServer</a:t>
            </a:r>
            <a:r>
              <a:rPr lang="zh-CN" altLang="en-US" sz="2400" dirty="0"/>
              <a:t>：存储基线数据。 基线数据一般存储两份或者三份，可配置。</a:t>
            </a:r>
            <a:endParaRPr lang="en-US" altLang="zh-CN" sz="2400" dirty="0"/>
          </a:p>
          <a:p>
            <a:r>
              <a:rPr lang="en-US" altLang="zh-CN" sz="2400" b="1" dirty="0"/>
              <a:t>MergeServer</a:t>
            </a:r>
            <a:r>
              <a:rPr lang="zh-CN" altLang="en-US" sz="2400" dirty="0"/>
              <a:t>：</a:t>
            </a:r>
            <a:r>
              <a:rPr lang="zh-CN" altLang="en-US" sz="2400" dirty="0">
                <a:solidFill>
                  <a:srgbClr val="FF0000"/>
                </a:solidFill>
              </a:rPr>
              <a:t>接收并解析用户的</a:t>
            </a:r>
            <a:r>
              <a:rPr lang="en-US" altLang="zh-CN" sz="2400" dirty="0">
                <a:solidFill>
                  <a:srgbClr val="FF0000"/>
                </a:solidFill>
              </a:rPr>
              <a:t>SQL</a:t>
            </a:r>
            <a:r>
              <a:rPr lang="zh-CN" altLang="en-US" sz="2400" dirty="0">
                <a:solidFill>
                  <a:srgbClr val="FF0000"/>
                </a:solidFill>
              </a:rPr>
              <a:t>请求</a:t>
            </a:r>
            <a:r>
              <a:rPr lang="zh-CN" altLang="en-US" sz="2400" dirty="0"/>
              <a:t>，</a:t>
            </a:r>
            <a:r>
              <a:rPr lang="zh-CN" altLang="en-US" sz="2400" dirty="0">
                <a:solidFill>
                  <a:srgbClr val="FF0000"/>
                </a:solidFill>
              </a:rPr>
              <a:t>转发</a:t>
            </a:r>
            <a:r>
              <a:rPr lang="zh-CN" altLang="en-US" sz="2400" dirty="0"/>
              <a:t>给相应的</a:t>
            </a:r>
            <a:r>
              <a:rPr lang="en-US" altLang="zh-CN" sz="2400" dirty="0"/>
              <a:t>ChunkServer</a:t>
            </a:r>
            <a:r>
              <a:rPr lang="zh-CN" altLang="en-US" sz="2400" dirty="0"/>
              <a:t>或者</a:t>
            </a:r>
            <a:r>
              <a:rPr lang="en-US" altLang="zh-CN" sz="2400" dirty="0"/>
              <a:t>UpdateServer</a:t>
            </a:r>
            <a:r>
              <a:rPr lang="zh-CN" altLang="en-US" sz="2400" dirty="0"/>
              <a:t>。如果请求的数据涉及多个</a:t>
            </a:r>
            <a:r>
              <a:rPr lang="en-US" altLang="zh-CN" sz="2400" dirty="0"/>
              <a:t>ChunkServer</a:t>
            </a:r>
            <a:r>
              <a:rPr lang="zh-CN" altLang="en-US" sz="2400" dirty="0"/>
              <a:t>，</a:t>
            </a:r>
            <a:r>
              <a:rPr lang="en-US" altLang="zh-CN" sz="2400" dirty="0"/>
              <a:t>MergeServer</a:t>
            </a:r>
            <a:r>
              <a:rPr lang="zh-CN" altLang="en-US" sz="2400" dirty="0"/>
              <a:t>对多</a:t>
            </a:r>
            <a:r>
              <a:rPr lang="en-US" altLang="zh-CN" sz="2400" dirty="0"/>
              <a:t>ChunkServer</a:t>
            </a:r>
            <a:r>
              <a:rPr lang="zh-CN" altLang="en-US" sz="2400" dirty="0"/>
              <a:t>返回的</a:t>
            </a:r>
            <a:r>
              <a:rPr lang="zh-CN" altLang="en-US" sz="2400" dirty="0">
                <a:solidFill>
                  <a:srgbClr val="FF0000"/>
                </a:solidFill>
              </a:rPr>
              <a:t>结果进行合并</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121</a:t>
            </a:fld>
            <a:endParaRPr lang="zh-CN" altLang="en-US" dirty="0"/>
          </a:p>
        </p:txBody>
      </p:sp>
    </p:spTree>
    <p:extLst>
      <p:ext uri="{BB962C8B-B14F-4D97-AF65-F5344CB8AC3E}">
        <p14:creationId xmlns:p14="http://schemas.microsoft.com/office/powerpoint/2010/main" val="28535418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4711"/>
            <a:ext cx="10515600" cy="920336"/>
          </a:xfrm>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845625"/>
            <a:ext cx="10515600" cy="2418223"/>
          </a:xfrm>
        </p:spPr>
        <p:txBody>
          <a:bodyPr>
            <a:normAutofit/>
          </a:bodyPr>
          <a:lstStyle/>
          <a:p>
            <a:r>
              <a:rPr lang="en-US" altLang="zh-CN" sz="2400" dirty="0"/>
              <a:t>OceanBase</a:t>
            </a:r>
            <a:r>
              <a:rPr lang="zh-CN" altLang="en-US" sz="2400" dirty="0"/>
              <a:t>的基准数据</a:t>
            </a:r>
            <a:r>
              <a:rPr lang="zh-CN" altLang="en-US" sz="2400" dirty="0">
                <a:solidFill>
                  <a:srgbClr val="FF0000"/>
                </a:solidFill>
              </a:rPr>
              <a:t>按照主键排序并且划分</a:t>
            </a:r>
            <a:r>
              <a:rPr lang="zh-CN" altLang="en-US" sz="2400" dirty="0"/>
              <a:t>为数据量大致相等的数据子集，称为</a:t>
            </a:r>
            <a:r>
              <a:rPr lang="en-US" altLang="zh-CN" sz="2400" dirty="0"/>
              <a:t>tablet</a:t>
            </a:r>
            <a:r>
              <a:rPr lang="zh-CN" altLang="en-US" sz="2400" dirty="0"/>
              <a:t>（缺省大小是</a:t>
            </a:r>
            <a:r>
              <a:rPr lang="en-US" altLang="zh-CN" sz="2400" dirty="0"/>
              <a:t>256MB</a:t>
            </a:r>
            <a:r>
              <a:rPr lang="zh-CN" altLang="en-US" sz="2400" dirty="0"/>
              <a:t>，可配置），主键由若干列组成并且具有唯一性。</a:t>
            </a:r>
            <a:endParaRPr lang="en-US" altLang="zh-CN" sz="2400" dirty="0"/>
          </a:p>
          <a:p>
            <a:r>
              <a:rPr lang="en-US" altLang="zh-CN" sz="2400" dirty="0"/>
              <a:t>OceanBase</a:t>
            </a:r>
            <a:r>
              <a:rPr lang="zh-CN" altLang="en-US" sz="2400" dirty="0"/>
              <a:t>的数据分布方式与</a:t>
            </a:r>
            <a:r>
              <a:rPr lang="en-US" altLang="zh-CN" sz="2400" dirty="0"/>
              <a:t>Bigtable</a:t>
            </a:r>
            <a:r>
              <a:rPr lang="zh-CN" altLang="en-US" sz="2400" dirty="0"/>
              <a:t>一样采用</a:t>
            </a:r>
            <a:r>
              <a:rPr lang="zh-CN" altLang="en-US" sz="2400" dirty="0">
                <a:solidFill>
                  <a:srgbClr val="FF0000"/>
                </a:solidFill>
              </a:rPr>
              <a:t>顺序分布</a:t>
            </a:r>
            <a:r>
              <a:rPr lang="zh-CN" altLang="en-US" sz="2400" dirty="0"/>
              <a:t>，但</a:t>
            </a:r>
            <a:r>
              <a:rPr lang="zh-CN" altLang="en-US" sz="2400" dirty="0">
                <a:solidFill>
                  <a:srgbClr val="FF0000"/>
                </a:solidFill>
              </a:rPr>
              <a:t>没有使用</a:t>
            </a:r>
            <a:r>
              <a:rPr lang="en-US" altLang="zh-CN" sz="2400" dirty="0">
                <a:solidFill>
                  <a:srgbClr val="FF0000"/>
                </a:solidFill>
              </a:rPr>
              <a:t>RootTable + MetaTable</a:t>
            </a:r>
            <a:r>
              <a:rPr lang="zh-CN" altLang="en-US" sz="2400" dirty="0">
                <a:solidFill>
                  <a:srgbClr val="FF0000"/>
                </a:solidFill>
              </a:rPr>
              <a:t>的两级索引结构，而只使用了</a:t>
            </a:r>
            <a:r>
              <a:rPr lang="en-US" altLang="zh-CN" sz="2400" dirty="0">
                <a:solidFill>
                  <a:srgbClr val="FF0000"/>
                </a:solidFill>
              </a:rPr>
              <a:t>RootTable</a:t>
            </a:r>
            <a:r>
              <a:rPr lang="zh-CN" altLang="en-US" sz="2400" dirty="0">
                <a:solidFill>
                  <a:srgbClr val="FF0000"/>
                </a:solidFill>
              </a:rPr>
              <a:t>一级索引</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122</a:t>
            </a:fld>
            <a:endParaRPr lang="zh-CN" altLang="en-US" dirty="0"/>
          </a:p>
        </p:txBody>
      </p:sp>
      <p:sp>
        <p:nvSpPr>
          <p:cNvPr id="6" name="矩形 5"/>
          <p:cNvSpPr/>
          <p:nvPr/>
        </p:nvSpPr>
        <p:spPr>
          <a:xfrm>
            <a:off x="652040" y="6452672"/>
            <a:ext cx="7866927" cy="369332"/>
          </a:xfrm>
          <a:prstGeom prst="rect">
            <a:avLst/>
          </a:prstGeom>
        </p:spPr>
        <p:txBody>
          <a:bodyPr wrap="square">
            <a:spAutoFit/>
          </a:bodyPr>
          <a:lstStyle/>
          <a:p>
            <a:r>
              <a:rPr lang="zh-CN" altLang="en-US" dirty="0">
                <a:solidFill>
                  <a:schemeClr val="bg1">
                    <a:lumMod val="75000"/>
                  </a:schemeClr>
                </a:solidFill>
              </a:rPr>
              <a:t>原文链接：</a:t>
            </a:r>
            <a:r>
              <a:rPr lang="en-US" altLang="zh-CN" dirty="0">
                <a:solidFill>
                  <a:schemeClr val="bg1">
                    <a:lumMod val="75000"/>
                  </a:schemeClr>
                </a:solidFill>
              </a:rPr>
              <a:t>https://blog.csdn.net/jiankunking/article/details/84020030</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4897902"/>
            <a:ext cx="5585750" cy="1454858"/>
          </a:xfrm>
          <a:prstGeom prst="rect">
            <a:avLst/>
          </a:prstGeom>
        </p:spPr>
      </p:pic>
      <p:sp>
        <p:nvSpPr>
          <p:cNvPr id="8" name="矩形 7"/>
          <p:cNvSpPr/>
          <p:nvPr/>
        </p:nvSpPr>
        <p:spPr>
          <a:xfrm>
            <a:off x="838199" y="3296045"/>
            <a:ext cx="10423003" cy="1569660"/>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RootServer中的</a:t>
            </a:r>
            <a:r>
              <a:rPr lang="zh-CN" altLang="en-US" sz="2400" dirty="0">
                <a:solidFill>
                  <a:srgbClr val="FF0000"/>
                </a:solidFill>
                <a:latin typeface="微软雅黑" panose="020B0503020204020204" pitchFamily="34" charset="-122"/>
                <a:ea typeface="微软雅黑" panose="020B0503020204020204" pitchFamily="34" charset="-122"/>
              </a:rPr>
              <a:t>RootTable</a:t>
            </a:r>
            <a:r>
              <a:rPr lang="zh-CN" altLang="en-US" sz="2400" dirty="0">
                <a:latin typeface="微软雅黑" panose="020B0503020204020204" pitchFamily="34" charset="-122"/>
                <a:ea typeface="微软雅黑" panose="020B0503020204020204" pitchFamily="34" charset="-122"/>
              </a:rPr>
              <a:t>记录每个tablet所在的ChunkServer位置信息，每个tablet包含多个副本（一般为三个），分布在多台ChunkServer中。RootServer也会定期执行负载均衡，选择某些tablet从负载较高的机器迁移到负载较低的机器。</a:t>
            </a:r>
          </a:p>
        </p:txBody>
      </p:sp>
      <p:sp>
        <p:nvSpPr>
          <p:cNvPr id="9" name="矩形 8"/>
          <p:cNvSpPr/>
          <p:nvPr/>
        </p:nvSpPr>
        <p:spPr>
          <a:xfrm>
            <a:off x="6662644" y="5952650"/>
            <a:ext cx="3461204"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表格被分为四个tablet的例子</a:t>
            </a:r>
            <a:endParaRPr lang="zh-CN" altLang="en-US" sz="2000" dirty="0"/>
          </a:p>
        </p:txBody>
      </p:sp>
    </p:spTree>
    <p:extLst>
      <p:ext uri="{BB962C8B-B14F-4D97-AF65-F5344CB8AC3E}">
        <p14:creationId xmlns:p14="http://schemas.microsoft.com/office/powerpoint/2010/main" val="1934597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10515600" cy="594138"/>
          </a:xfrm>
        </p:spPr>
        <p:txBody>
          <a:bodyPr>
            <a:normAutofit/>
          </a:bodyPr>
          <a:lstStyle/>
          <a:p>
            <a:r>
              <a:rPr lang="en-US" altLang="zh-CN" sz="2400" dirty="0"/>
              <a:t>OceanBase</a:t>
            </a:r>
            <a:r>
              <a:rPr lang="zh-CN" altLang="en-US" sz="2400" dirty="0"/>
              <a:t>查询</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123</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895" y="1879600"/>
            <a:ext cx="5276850" cy="3400425"/>
          </a:xfrm>
          <a:prstGeom prst="rect">
            <a:avLst/>
          </a:prstGeom>
        </p:spPr>
      </p:pic>
      <p:sp>
        <p:nvSpPr>
          <p:cNvPr id="7" name="矩形 6"/>
          <p:cNvSpPr/>
          <p:nvPr/>
        </p:nvSpPr>
        <p:spPr>
          <a:xfrm>
            <a:off x="838199" y="6352143"/>
            <a:ext cx="8421547" cy="369332"/>
          </a:xfrm>
          <a:prstGeom prst="rect">
            <a:avLst/>
          </a:prstGeom>
        </p:spPr>
        <p:txBody>
          <a:bodyPr wrap="square">
            <a:spAutoFit/>
          </a:bodyPr>
          <a:lstStyle/>
          <a:p>
            <a:r>
              <a:rPr lang="zh-CN" altLang="en-US" dirty="0">
                <a:solidFill>
                  <a:schemeClr val="bg1">
                    <a:lumMod val="85000"/>
                  </a:schemeClr>
                </a:solidFill>
              </a:rPr>
              <a:t>图片资料链接：</a:t>
            </a:r>
            <a:r>
              <a:rPr lang="en-US" altLang="zh-CN" dirty="0">
                <a:solidFill>
                  <a:schemeClr val="bg1">
                    <a:lumMod val="85000"/>
                  </a:schemeClr>
                </a:solidFill>
              </a:rPr>
              <a:t>https://blog.csdn.net/qq_22162093/article/details/107614919</a:t>
            </a:r>
            <a:endParaRPr lang="zh-CN" altLang="en-US" dirty="0">
              <a:solidFill>
                <a:schemeClr val="bg1">
                  <a:lumMod val="85000"/>
                </a:schemeClr>
              </a:solidFill>
            </a:endParaRPr>
          </a:p>
        </p:txBody>
      </p:sp>
    </p:spTree>
    <p:extLst>
      <p:ext uri="{BB962C8B-B14F-4D97-AF65-F5344CB8AC3E}">
        <p14:creationId xmlns:p14="http://schemas.microsoft.com/office/powerpoint/2010/main" val="27712563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10515600" cy="1213898"/>
          </a:xfrm>
        </p:spPr>
        <p:txBody>
          <a:bodyPr>
            <a:normAutofit/>
          </a:bodyPr>
          <a:lstStyle/>
          <a:p>
            <a:r>
              <a:rPr lang="zh-CN" altLang="en-US" sz="2400" dirty="0"/>
              <a:t>增量数据每天都在增加，还是需要及时将增量转化合并到基线数据中。</a:t>
            </a:r>
            <a:r>
              <a:rPr lang="en-US" altLang="zh-CN" sz="2400" dirty="0"/>
              <a:t>OceanBase</a:t>
            </a:r>
            <a:r>
              <a:rPr lang="zh-CN" altLang="en-US" sz="2400" dirty="0"/>
              <a:t>会选择低负载时段进行数据的合并操作。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124</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655" y="2287078"/>
            <a:ext cx="6073006" cy="3749040"/>
          </a:xfrm>
          <a:prstGeom prst="rect">
            <a:avLst/>
          </a:prstGeom>
        </p:spPr>
      </p:pic>
      <p:sp>
        <p:nvSpPr>
          <p:cNvPr id="7" name="矩形 6"/>
          <p:cNvSpPr/>
          <p:nvPr/>
        </p:nvSpPr>
        <p:spPr>
          <a:xfrm>
            <a:off x="838199" y="6352143"/>
            <a:ext cx="8421547" cy="369332"/>
          </a:xfrm>
          <a:prstGeom prst="rect">
            <a:avLst/>
          </a:prstGeom>
        </p:spPr>
        <p:txBody>
          <a:bodyPr wrap="square">
            <a:spAutoFit/>
          </a:bodyPr>
          <a:lstStyle/>
          <a:p>
            <a:r>
              <a:rPr lang="zh-CN" altLang="en-US" dirty="0">
                <a:solidFill>
                  <a:schemeClr val="bg1">
                    <a:lumMod val="85000"/>
                  </a:schemeClr>
                </a:solidFill>
              </a:rPr>
              <a:t>图片资料链接：</a:t>
            </a:r>
            <a:r>
              <a:rPr lang="en-US" altLang="zh-CN" dirty="0">
                <a:solidFill>
                  <a:schemeClr val="bg1">
                    <a:lumMod val="85000"/>
                  </a:schemeClr>
                </a:solidFill>
              </a:rPr>
              <a:t>https://blog.csdn.net/qq_22162093/article/details/107614919</a:t>
            </a:r>
            <a:endParaRPr lang="zh-CN" altLang="en-US" dirty="0">
              <a:solidFill>
                <a:schemeClr val="bg1">
                  <a:lumMod val="85000"/>
                </a:schemeClr>
              </a:solidFill>
            </a:endParaRPr>
          </a:p>
        </p:txBody>
      </p:sp>
    </p:spTree>
    <p:extLst>
      <p:ext uri="{BB962C8B-B14F-4D97-AF65-F5344CB8AC3E}">
        <p14:creationId xmlns:p14="http://schemas.microsoft.com/office/powerpoint/2010/main" val="1503617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3581400" cy="5267738"/>
          </a:xfrm>
        </p:spPr>
        <p:txBody>
          <a:bodyPr>
            <a:noAutofit/>
          </a:bodyPr>
          <a:lstStyle/>
          <a:p>
            <a:r>
              <a:rPr lang="en-US" altLang="zh-CN" sz="2400" dirty="0"/>
              <a:t>OceanBase</a:t>
            </a:r>
            <a:r>
              <a:rPr lang="zh-CN" altLang="en-US" sz="2400" dirty="0">
                <a:solidFill>
                  <a:srgbClr val="FF0000"/>
                </a:solidFill>
              </a:rPr>
              <a:t>一般部署为三个</a:t>
            </a:r>
            <a:r>
              <a:rPr lang="en-US" altLang="zh-CN" sz="2400" dirty="0">
                <a:solidFill>
                  <a:srgbClr val="FF0000"/>
                </a:solidFill>
              </a:rPr>
              <a:t>Zone</a:t>
            </a:r>
            <a:r>
              <a:rPr lang="zh-CN" altLang="en-US" sz="2400" dirty="0">
                <a:solidFill>
                  <a:srgbClr val="FF0000"/>
                </a:solidFill>
              </a:rPr>
              <a:t>，每个</a:t>
            </a:r>
            <a:r>
              <a:rPr lang="en-US" altLang="zh-CN" sz="2400" dirty="0">
                <a:solidFill>
                  <a:srgbClr val="FF0000"/>
                </a:solidFill>
              </a:rPr>
              <a:t>Zone</a:t>
            </a:r>
            <a:r>
              <a:rPr lang="zh-CN" altLang="en-US" sz="2400" dirty="0">
                <a:solidFill>
                  <a:srgbClr val="FF0000"/>
                </a:solidFill>
              </a:rPr>
              <a:t>由多个节点</a:t>
            </a:r>
            <a:r>
              <a:rPr lang="en-US" altLang="zh-CN" sz="2400" dirty="0">
                <a:solidFill>
                  <a:srgbClr val="FF0000"/>
                </a:solidFill>
              </a:rPr>
              <a:t>/</a:t>
            </a:r>
            <a:r>
              <a:rPr lang="zh-CN" altLang="en-US" sz="2400" dirty="0">
                <a:solidFill>
                  <a:srgbClr val="FF0000"/>
                </a:solidFill>
              </a:rPr>
              <a:t>服务器</a:t>
            </a:r>
            <a:r>
              <a:rPr lang="zh-CN" altLang="en-US" sz="2400" dirty="0"/>
              <a:t>（</a:t>
            </a:r>
            <a:r>
              <a:rPr lang="en-US" altLang="zh-CN" sz="2400" dirty="0"/>
              <a:t>OBServer</a:t>
            </a:r>
            <a:r>
              <a:rPr lang="zh-CN" altLang="en-US" sz="2400" dirty="0"/>
              <a:t>）组成。</a:t>
            </a:r>
          </a:p>
          <a:p>
            <a:r>
              <a:rPr lang="zh-CN" altLang="en-US" sz="2400" dirty="0"/>
              <a:t>全对等节点：</a:t>
            </a:r>
            <a:r>
              <a:rPr lang="zh-CN" altLang="en-US" sz="2400" dirty="0">
                <a:solidFill>
                  <a:srgbClr val="FF0000"/>
                </a:solidFill>
              </a:rPr>
              <a:t>每个节点均有自己的</a:t>
            </a:r>
            <a:r>
              <a:rPr lang="en-US" altLang="zh-CN" sz="2400" dirty="0">
                <a:solidFill>
                  <a:srgbClr val="FF0000"/>
                </a:solidFill>
              </a:rPr>
              <a:t>SQL</a:t>
            </a:r>
            <a:r>
              <a:rPr lang="zh-CN" altLang="en-US" sz="2400" dirty="0">
                <a:solidFill>
                  <a:srgbClr val="FF0000"/>
                </a:solidFill>
              </a:rPr>
              <a:t>引擎和存储引擎</a:t>
            </a:r>
            <a:r>
              <a:rPr lang="zh-CN" altLang="en-US" sz="2400" dirty="0"/>
              <a:t>，各自管理不同的数据分区，</a:t>
            </a:r>
            <a:r>
              <a:rPr lang="zh-CN" altLang="en-US" sz="2400" dirty="0">
                <a:solidFill>
                  <a:srgbClr val="FF0000"/>
                </a:solidFill>
              </a:rPr>
              <a:t>完全对等</a:t>
            </a:r>
            <a:r>
              <a:rPr lang="zh-CN" altLang="en-US" sz="2400" dirty="0"/>
              <a:t>。</a:t>
            </a:r>
          </a:p>
          <a:p>
            <a:r>
              <a:rPr lang="zh-CN" altLang="en-US" sz="2400" dirty="0">
                <a:solidFill>
                  <a:srgbClr val="FF0000"/>
                </a:solidFill>
              </a:rPr>
              <a:t>无共享</a:t>
            </a:r>
            <a:r>
              <a:rPr lang="zh-CN" altLang="en-US" sz="2400" dirty="0"/>
              <a:t>：</a:t>
            </a:r>
            <a:r>
              <a:rPr lang="en-US" altLang="zh-CN" sz="2400" dirty="0"/>
              <a:t>OceanBase</a:t>
            </a:r>
            <a:r>
              <a:rPr lang="zh-CN" altLang="en-US" sz="2400" dirty="0"/>
              <a:t>数据分布在各个节点，不基于任何共享存储结构</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125</a:t>
            </a:fld>
            <a:endParaRPr lang="zh-CN" altLang="en-US" dirty="0"/>
          </a:p>
        </p:txBody>
      </p:sp>
      <p:pic>
        <p:nvPicPr>
          <p:cNvPr id="7" name="图片 6"/>
          <p:cNvPicPr>
            <a:picLocks noChangeAspect="1"/>
          </p:cNvPicPr>
          <p:nvPr/>
        </p:nvPicPr>
        <p:blipFill>
          <a:blip r:embed="rId3"/>
          <a:stretch>
            <a:fillRect/>
          </a:stretch>
        </p:blipFill>
        <p:spPr>
          <a:xfrm>
            <a:off x="4419600" y="1285462"/>
            <a:ext cx="6616228" cy="4751070"/>
          </a:xfrm>
          <a:prstGeom prst="rect">
            <a:avLst/>
          </a:prstGeom>
        </p:spPr>
      </p:pic>
      <p:sp>
        <p:nvSpPr>
          <p:cNvPr id="8" name="矩形 7"/>
          <p:cNvSpPr/>
          <p:nvPr/>
        </p:nvSpPr>
        <p:spPr>
          <a:xfrm>
            <a:off x="838200" y="6442202"/>
            <a:ext cx="7289800" cy="369332"/>
          </a:xfrm>
          <a:prstGeom prst="rect">
            <a:avLst/>
          </a:prstGeom>
        </p:spPr>
        <p:txBody>
          <a:bodyPr wrap="square">
            <a:spAutoFit/>
          </a:bodyPr>
          <a:lstStyle/>
          <a:p>
            <a:r>
              <a:rPr lang="zh-CN" altLang="en-US" dirty="0">
                <a:solidFill>
                  <a:schemeClr val="bg1">
                    <a:lumMod val="85000"/>
                  </a:schemeClr>
                </a:solidFill>
              </a:rPr>
              <a:t>参考：https://blog.csdn.net/weixin_38377637/article/details/99971352</a:t>
            </a:r>
          </a:p>
        </p:txBody>
      </p:sp>
    </p:spTree>
    <p:extLst>
      <p:ext uri="{BB962C8B-B14F-4D97-AF65-F5344CB8AC3E}">
        <p14:creationId xmlns:p14="http://schemas.microsoft.com/office/powerpoint/2010/main" val="40215804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44410" y="1144111"/>
            <a:ext cx="3901063" cy="5267738"/>
          </a:xfrm>
        </p:spPr>
        <p:txBody>
          <a:bodyPr>
            <a:noAutofit/>
          </a:bodyPr>
          <a:lstStyle/>
          <a:p>
            <a:r>
              <a:rPr lang="zh-CN" altLang="en-US" sz="2400" dirty="0"/>
              <a:t>高可用</a:t>
            </a:r>
            <a:r>
              <a:rPr lang="en-US" altLang="zh-CN" sz="2400" dirty="0"/>
              <a:t>+</a:t>
            </a:r>
            <a:r>
              <a:rPr lang="zh-CN" altLang="en-US" sz="2400" dirty="0"/>
              <a:t>强一致：</a:t>
            </a:r>
            <a:r>
              <a:rPr lang="zh-CN" altLang="en-US" sz="2400" dirty="0">
                <a:solidFill>
                  <a:srgbClr val="FF0000"/>
                </a:solidFill>
              </a:rPr>
              <a:t>多副本</a:t>
            </a:r>
            <a:r>
              <a:rPr lang="en-US" altLang="zh-CN" sz="2400" dirty="0">
                <a:solidFill>
                  <a:srgbClr val="FF0000"/>
                </a:solidFill>
              </a:rPr>
              <a:t>+Paxos</a:t>
            </a:r>
            <a:r>
              <a:rPr lang="zh-CN" altLang="en-US" sz="2400" dirty="0">
                <a:solidFill>
                  <a:srgbClr val="FF0000"/>
                </a:solidFill>
              </a:rPr>
              <a:t>协议</a:t>
            </a:r>
            <a:r>
              <a:rPr lang="zh-CN" altLang="en-US" sz="2400" dirty="0"/>
              <a:t>，保证数据（日志）写到三台机器中至少两台 （每个</a:t>
            </a:r>
            <a:r>
              <a:rPr lang="en-US" altLang="zh-CN" sz="2400" dirty="0"/>
              <a:t>Zone</a:t>
            </a:r>
            <a:r>
              <a:rPr lang="zh-CN" altLang="en-US" sz="2400" dirty="0"/>
              <a:t>基线数据分布在</a:t>
            </a:r>
            <a:r>
              <a:rPr lang="en-US" altLang="zh-CN" sz="2400" dirty="0"/>
              <a:t>ChunkSever</a:t>
            </a:r>
            <a:r>
              <a:rPr lang="zh-CN" altLang="en-US" sz="2400" dirty="0"/>
              <a:t>上，有两个或三个副本，增量数据在</a:t>
            </a:r>
            <a:r>
              <a:rPr lang="en-US" altLang="zh-CN" sz="2400" dirty="0"/>
              <a:t>UpdateSever</a:t>
            </a:r>
            <a:r>
              <a:rPr lang="zh-CN" altLang="en-US" sz="2400" dirty="0"/>
              <a:t>上是一主一备）。</a:t>
            </a:r>
            <a:endParaRPr lang="en-US" altLang="zh-CN" sz="2400" dirty="0"/>
          </a:p>
          <a:p>
            <a:r>
              <a:rPr lang="en-US" altLang="zh-CN" sz="2400" dirty="0"/>
              <a:t>ObProxy</a:t>
            </a:r>
            <a:r>
              <a:rPr lang="zh-CN" altLang="en-US" sz="2400" dirty="0"/>
              <a:t>：百万级处理能力的</a:t>
            </a:r>
            <a:r>
              <a:rPr lang="zh-CN" altLang="en-US" sz="2400" dirty="0">
                <a:solidFill>
                  <a:srgbClr val="FF0000"/>
                </a:solidFill>
              </a:rPr>
              <a:t>代理，路由转发，轻量级</a:t>
            </a:r>
            <a:r>
              <a:rPr lang="en-US" altLang="zh-CN" sz="2400" dirty="0">
                <a:solidFill>
                  <a:srgbClr val="FF0000"/>
                </a:solidFill>
              </a:rPr>
              <a:t>SQLParser</a:t>
            </a:r>
            <a:r>
              <a:rPr lang="zh-CN" altLang="en-US" sz="2400" dirty="0">
                <a:solidFill>
                  <a:srgbClr val="FF0000"/>
                </a:solidFill>
              </a:rPr>
              <a:t>，无状态</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126</a:t>
            </a:fld>
            <a:endParaRPr lang="zh-CN" altLang="en-US" dirty="0"/>
          </a:p>
        </p:txBody>
      </p:sp>
      <p:sp>
        <p:nvSpPr>
          <p:cNvPr id="8" name="矩形 7"/>
          <p:cNvSpPr/>
          <p:nvPr/>
        </p:nvSpPr>
        <p:spPr>
          <a:xfrm>
            <a:off x="838200" y="6442202"/>
            <a:ext cx="7289800" cy="369332"/>
          </a:xfrm>
          <a:prstGeom prst="rect">
            <a:avLst/>
          </a:prstGeom>
        </p:spPr>
        <p:txBody>
          <a:bodyPr wrap="square">
            <a:spAutoFit/>
          </a:bodyPr>
          <a:lstStyle/>
          <a:p>
            <a:r>
              <a:rPr lang="zh-CN" altLang="en-US" dirty="0">
                <a:solidFill>
                  <a:schemeClr val="bg1">
                    <a:lumMod val="85000"/>
                  </a:schemeClr>
                </a:solidFill>
              </a:rPr>
              <a:t>参考：https://blog.csdn.net/weixin_38377637/article/details/99971352</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411" y="1199610"/>
            <a:ext cx="6608326" cy="5156740"/>
          </a:xfrm>
          <a:prstGeom prst="rect">
            <a:avLst/>
          </a:prstGeom>
        </p:spPr>
      </p:pic>
    </p:spTree>
    <p:extLst>
      <p:ext uri="{BB962C8B-B14F-4D97-AF65-F5344CB8AC3E}">
        <p14:creationId xmlns:p14="http://schemas.microsoft.com/office/powerpoint/2010/main" val="18755832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6.4.10 SPANNERDB</a:t>
            </a:r>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a:t>Google</a:t>
            </a:r>
            <a:r>
              <a:rPr lang="zh-CN" altLang="en-US" sz="2400" dirty="0"/>
              <a:t>的</a:t>
            </a:r>
            <a:r>
              <a:rPr lang="en-US" altLang="zh-CN" sz="2400" dirty="0"/>
              <a:t>BigTable</a:t>
            </a:r>
            <a:r>
              <a:rPr lang="zh-CN" altLang="en-US" sz="2400" dirty="0"/>
              <a:t>的局限性：</a:t>
            </a:r>
            <a:endParaRPr lang="en-US" altLang="zh-CN" sz="2400" dirty="0"/>
          </a:p>
          <a:p>
            <a:pPr marL="342900" indent="-342900">
              <a:buFont typeface="Wingdings" panose="05000000000000000000" pitchFamily="2" charset="2"/>
              <a:buChar char="Ø"/>
            </a:pPr>
            <a:r>
              <a:rPr lang="zh-CN" altLang="en-US" sz="2400" dirty="0"/>
              <a:t>架构中</a:t>
            </a:r>
            <a:r>
              <a:rPr lang="zh-CN" altLang="en-US" sz="2400" dirty="0">
                <a:solidFill>
                  <a:srgbClr val="FF0000"/>
                </a:solidFill>
              </a:rPr>
              <a:t>只有一个</a:t>
            </a:r>
            <a:r>
              <a:rPr lang="en-US" altLang="zh-CN" sz="2400" dirty="0">
                <a:solidFill>
                  <a:srgbClr val="FF0000"/>
                </a:solidFill>
              </a:rPr>
              <a:t>Master</a:t>
            </a:r>
            <a:r>
              <a:rPr lang="zh-CN" altLang="en-US" sz="2400" dirty="0">
                <a:solidFill>
                  <a:srgbClr val="FF0000"/>
                </a:solidFill>
              </a:rPr>
              <a:t>服务器，因此一个</a:t>
            </a:r>
            <a:r>
              <a:rPr lang="en-US" altLang="zh-CN" sz="2400" dirty="0">
                <a:solidFill>
                  <a:srgbClr val="FF0000"/>
                </a:solidFill>
              </a:rPr>
              <a:t>Bigtable</a:t>
            </a:r>
            <a:r>
              <a:rPr lang="zh-CN" altLang="en-US" sz="2400" dirty="0">
                <a:solidFill>
                  <a:srgbClr val="FF0000"/>
                </a:solidFill>
              </a:rPr>
              <a:t>分布式数据库的扩展能力，始终是受到了</a:t>
            </a:r>
            <a:r>
              <a:rPr lang="en-US" altLang="zh-CN" sz="2400" dirty="0">
                <a:solidFill>
                  <a:srgbClr val="FF0000"/>
                </a:solidFill>
              </a:rPr>
              <a:t>Master</a:t>
            </a:r>
            <a:r>
              <a:rPr lang="zh-CN" altLang="en-US" sz="2400" dirty="0">
                <a:solidFill>
                  <a:srgbClr val="FF0000"/>
                </a:solidFill>
              </a:rPr>
              <a:t>容量的限制</a:t>
            </a:r>
            <a:r>
              <a:rPr lang="zh-CN" altLang="en-US" sz="2400" dirty="0"/>
              <a:t>。</a:t>
            </a:r>
            <a:endParaRPr lang="en-US" altLang="zh-CN" sz="2400" dirty="0"/>
          </a:p>
          <a:p>
            <a:pPr marL="342900" indent="-342900">
              <a:buFont typeface="Wingdings" panose="05000000000000000000" pitchFamily="2" charset="2"/>
              <a:buChar char="Ø"/>
            </a:pPr>
            <a:r>
              <a:rPr lang="en-US" altLang="zh-CN" sz="2400" dirty="0"/>
              <a:t>Bigtable</a:t>
            </a:r>
            <a:r>
              <a:rPr lang="zh-CN" altLang="en-US" sz="2400" dirty="0"/>
              <a:t>丢失了传统</a:t>
            </a:r>
            <a:r>
              <a:rPr lang="en-US" altLang="zh-CN" sz="2400" dirty="0"/>
              <a:t>RDMS</a:t>
            </a:r>
            <a:r>
              <a:rPr lang="zh-CN" altLang="en-US" sz="2400" dirty="0"/>
              <a:t>系统的一些特点，包括</a:t>
            </a:r>
            <a:r>
              <a:rPr lang="zh-CN" altLang="en-US" sz="2400" dirty="0">
                <a:solidFill>
                  <a:srgbClr val="FF0000"/>
                </a:solidFill>
              </a:rPr>
              <a:t>多数据表之间的事务一致性</a:t>
            </a:r>
            <a:r>
              <a:rPr lang="zh-CN" altLang="en-US" sz="2400" dirty="0"/>
              <a:t>。</a:t>
            </a:r>
            <a:endParaRPr lang="en-US" altLang="zh-CN" sz="2400" dirty="0"/>
          </a:p>
          <a:p>
            <a:r>
              <a:rPr lang="en-US" altLang="zh-CN" sz="2400" dirty="0"/>
              <a:t>          </a:t>
            </a:r>
            <a:r>
              <a:rPr lang="zh-CN" altLang="zh-CN" sz="2400" dirty="0"/>
              <a:t>↓</a:t>
            </a:r>
            <a:endParaRPr lang="en-US" altLang="zh-CN" sz="2400" dirty="0"/>
          </a:p>
          <a:p>
            <a:r>
              <a:rPr lang="en-US" altLang="zh-CN" sz="2400" dirty="0"/>
              <a:t>Spanner </a:t>
            </a:r>
            <a:r>
              <a:rPr lang="zh-CN" altLang="en-US" sz="2400" dirty="0"/>
              <a:t>是</a:t>
            </a:r>
            <a:r>
              <a:rPr lang="en-US" altLang="zh-CN" sz="2400" dirty="0"/>
              <a:t>Google</a:t>
            </a:r>
            <a:r>
              <a:rPr lang="zh-CN" altLang="en-US" sz="2400" dirty="0"/>
              <a:t>的全球级的分布式数据库 ，其全球级的扩展性可达到数百万的节点，数以百计的数据中心，</a:t>
            </a:r>
            <a:r>
              <a:rPr lang="zh-CN" altLang="en-US" sz="2400" dirty="0">
                <a:solidFill>
                  <a:srgbClr val="FF0000"/>
                </a:solidFill>
              </a:rPr>
              <a:t>上万亿的行</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127</a:t>
            </a:fld>
            <a:endParaRPr lang="zh-CN" altLang="en-US" dirty="0"/>
          </a:p>
        </p:txBody>
      </p:sp>
    </p:spTree>
    <p:extLst>
      <p:ext uri="{BB962C8B-B14F-4D97-AF65-F5344CB8AC3E}">
        <p14:creationId xmlns:p14="http://schemas.microsoft.com/office/powerpoint/2010/main" val="13989892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a:t>Spanner</a:t>
            </a:r>
            <a:r>
              <a:rPr lang="zh-CN" altLang="en-US" sz="2400" dirty="0"/>
              <a:t>不再是类似</a:t>
            </a:r>
            <a:r>
              <a:rPr lang="en-US" altLang="zh-CN" sz="2400" dirty="0"/>
              <a:t>BigTable</a:t>
            </a:r>
            <a:r>
              <a:rPr lang="zh-CN" altLang="en-US" sz="2400" dirty="0"/>
              <a:t>的版本化</a:t>
            </a:r>
            <a:r>
              <a:rPr lang="en-US" altLang="zh-CN" sz="2400" dirty="0"/>
              <a:t>key-value</a:t>
            </a:r>
            <a:r>
              <a:rPr lang="zh-CN" altLang="en-US" sz="2400" dirty="0"/>
              <a:t>存储，而是一个</a:t>
            </a:r>
            <a:r>
              <a:rPr lang="zh-CN" altLang="en-US" sz="2400" dirty="0">
                <a:solidFill>
                  <a:srgbClr val="FF0000"/>
                </a:solidFill>
              </a:rPr>
              <a:t>“临时多版本”的数据库，数据是存储在一个版本化的关系表里面</a:t>
            </a:r>
            <a:r>
              <a:rPr lang="zh-CN" altLang="en-US" sz="2400" dirty="0"/>
              <a:t>，存储的时间数据会根据其提交的时间打上</a:t>
            </a:r>
            <a:r>
              <a:rPr lang="zh-CN" altLang="en-US" sz="2400" dirty="0">
                <a:solidFill>
                  <a:srgbClr val="FF0000"/>
                </a:solidFill>
              </a:rPr>
              <a:t>时间戳</a:t>
            </a:r>
            <a:r>
              <a:rPr lang="zh-CN" altLang="en-US" sz="2400" dirty="0"/>
              <a:t>，应用可以访问到较老的版本，老的版本也会被垃圾回收掉。</a:t>
            </a:r>
          </a:p>
          <a:p>
            <a:r>
              <a:rPr lang="en-US" altLang="zh-CN" sz="2400" dirty="0"/>
              <a:t>Google</a:t>
            </a:r>
            <a:r>
              <a:rPr lang="zh-CN" altLang="en-US" sz="2400" dirty="0"/>
              <a:t>官方认为 </a:t>
            </a:r>
            <a:r>
              <a:rPr lang="en-US" altLang="zh-CN" sz="2400" dirty="0"/>
              <a:t>Spanner</a:t>
            </a:r>
            <a:r>
              <a:rPr lang="zh-CN" altLang="en-US" sz="2400" dirty="0"/>
              <a:t>是下一代</a:t>
            </a:r>
            <a:r>
              <a:rPr lang="en-US" altLang="zh-CN" sz="2400" dirty="0"/>
              <a:t>BigTable</a:t>
            </a:r>
            <a:r>
              <a:rPr lang="zh-CN" altLang="en-US" sz="2400" dirty="0"/>
              <a:t>，其特点有：</a:t>
            </a:r>
            <a:endParaRPr lang="en-US" altLang="zh-CN" sz="2400" dirty="0"/>
          </a:p>
          <a:p>
            <a:pPr marL="450850"/>
            <a:r>
              <a:rPr lang="zh-CN" altLang="en-US" sz="2400" dirty="0"/>
              <a:t>严格的</a:t>
            </a:r>
            <a:r>
              <a:rPr lang="en-US" altLang="zh-CN" sz="2400" dirty="0"/>
              <a:t>CP</a:t>
            </a:r>
            <a:r>
              <a:rPr lang="zh-CN" altLang="en-US" sz="2400" dirty="0"/>
              <a:t>系统以及高可用性；</a:t>
            </a:r>
          </a:p>
          <a:p>
            <a:pPr marL="450850"/>
            <a:r>
              <a:rPr lang="zh-CN" altLang="en-US" sz="2400" dirty="0"/>
              <a:t>基于</a:t>
            </a:r>
            <a:r>
              <a:rPr lang="en-US" altLang="zh-CN" sz="2400" dirty="0"/>
              <a:t>2PC</a:t>
            </a:r>
            <a:r>
              <a:rPr lang="zh-CN" altLang="en-US" sz="2400" dirty="0"/>
              <a:t>协议的</a:t>
            </a:r>
            <a:r>
              <a:rPr lang="zh-CN" altLang="en-US" sz="2400" dirty="0">
                <a:solidFill>
                  <a:srgbClr val="FF0000"/>
                </a:solidFill>
              </a:rPr>
              <a:t>内部顺序一致性</a:t>
            </a:r>
            <a:r>
              <a:rPr lang="zh-CN" altLang="en-US" sz="2400" dirty="0"/>
              <a:t>；</a:t>
            </a:r>
          </a:p>
          <a:p>
            <a:pPr marL="450850"/>
            <a:r>
              <a:rPr lang="zh-CN" altLang="en-US" sz="2400" dirty="0"/>
              <a:t>支持</a:t>
            </a:r>
            <a:r>
              <a:rPr lang="zh-CN" altLang="en-US" sz="2400" dirty="0">
                <a:solidFill>
                  <a:srgbClr val="FF0000"/>
                </a:solidFill>
              </a:rPr>
              <a:t>外部一致性</a:t>
            </a:r>
            <a:r>
              <a:rPr lang="zh-CN" altLang="en-US" sz="2400" dirty="0"/>
              <a:t>，支持读写事务、只读事务、快照读；</a:t>
            </a:r>
          </a:p>
          <a:p>
            <a:pPr marL="450850"/>
            <a:r>
              <a:rPr lang="zh-CN" altLang="en-US" sz="2400" dirty="0"/>
              <a:t>全球化的分布式存储系统，且</a:t>
            </a:r>
            <a:r>
              <a:rPr lang="zh-CN" altLang="en-US" sz="2400" dirty="0">
                <a:solidFill>
                  <a:srgbClr val="FF0000"/>
                </a:solidFill>
              </a:rPr>
              <a:t>延迟是可接受的</a:t>
            </a:r>
            <a:r>
              <a:rPr lang="zh-CN" altLang="en-US" sz="2400" dirty="0"/>
              <a:t>；</a:t>
            </a:r>
          </a:p>
          <a:p>
            <a:pPr marL="450850"/>
            <a:r>
              <a:rPr lang="zh-CN" altLang="en-US" sz="2400" dirty="0"/>
              <a:t>基于模式化的</a:t>
            </a:r>
            <a:r>
              <a:rPr lang="zh-CN" altLang="en-US" sz="2400" dirty="0">
                <a:solidFill>
                  <a:srgbClr val="FF0000"/>
                </a:solidFill>
              </a:rPr>
              <a:t>半关系</a:t>
            </a:r>
            <a:r>
              <a:rPr lang="zh-CN" altLang="en-US" sz="2400" dirty="0"/>
              <a:t>表的数据模型。</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128</a:t>
            </a:fld>
            <a:endParaRPr lang="zh-CN" altLang="en-US" dirty="0"/>
          </a:p>
        </p:txBody>
      </p:sp>
    </p:spTree>
    <p:extLst>
      <p:ext uri="{BB962C8B-B14F-4D97-AF65-F5344CB8AC3E}">
        <p14:creationId xmlns:p14="http://schemas.microsoft.com/office/powerpoint/2010/main" val="518553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a:t>Spanner</a:t>
            </a:r>
            <a:r>
              <a:rPr lang="zh-CN" altLang="en-US" sz="2400" dirty="0"/>
              <a:t>中管理数据核心组件是</a:t>
            </a:r>
            <a:r>
              <a:rPr lang="en-US" altLang="zh-CN" sz="2400" dirty="0">
                <a:solidFill>
                  <a:srgbClr val="FF0000"/>
                </a:solidFill>
              </a:rPr>
              <a:t>spanserver</a:t>
            </a:r>
            <a:r>
              <a:rPr lang="zh-CN" altLang="en-US" sz="2400" dirty="0">
                <a:solidFill>
                  <a:srgbClr val="FF0000"/>
                </a:solidFill>
              </a:rPr>
              <a:t>节点</a:t>
            </a:r>
            <a:r>
              <a:rPr lang="zh-CN" altLang="en-US" sz="2400" dirty="0"/>
              <a:t>，类似于</a:t>
            </a:r>
            <a:r>
              <a:rPr lang="en-US" altLang="zh-CN" sz="2400" dirty="0"/>
              <a:t>Bigtable</a:t>
            </a:r>
            <a:r>
              <a:rPr lang="zh-CN" altLang="en-US" sz="2400" dirty="0"/>
              <a:t>中</a:t>
            </a:r>
            <a:r>
              <a:rPr lang="en-US" altLang="zh-CN" sz="2400" dirty="0">
                <a:solidFill>
                  <a:srgbClr val="FF0000"/>
                </a:solidFill>
              </a:rPr>
              <a:t>tablet server</a:t>
            </a:r>
            <a:r>
              <a:rPr lang="zh-CN" altLang="en-US" sz="2400" dirty="0"/>
              <a:t>，</a:t>
            </a:r>
            <a:r>
              <a:rPr lang="en-US" altLang="zh-CN" sz="2400" dirty="0"/>
              <a:t>spanserver</a:t>
            </a:r>
            <a:r>
              <a:rPr lang="zh-CN" altLang="en-US" sz="2400" dirty="0"/>
              <a:t>中管理的也是</a:t>
            </a:r>
            <a:r>
              <a:rPr lang="zh-CN" altLang="en-US" sz="2400" dirty="0">
                <a:solidFill>
                  <a:srgbClr val="FF0000"/>
                </a:solidFill>
              </a:rPr>
              <a:t>类似</a:t>
            </a:r>
            <a:r>
              <a:rPr lang="en-US" altLang="zh-CN" sz="2400" dirty="0"/>
              <a:t>bigtable</a:t>
            </a:r>
            <a:r>
              <a:rPr lang="zh-CN" altLang="en-US" sz="2400" dirty="0"/>
              <a:t>的</a:t>
            </a:r>
            <a:r>
              <a:rPr lang="en-US" altLang="zh-CN" sz="2400" dirty="0">
                <a:solidFill>
                  <a:srgbClr val="FF0000"/>
                </a:solidFill>
              </a:rPr>
              <a:t>tablet</a:t>
            </a:r>
            <a:r>
              <a:rPr lang="zh-CN" altLang="en-US" sz="2400" dirty="0">
                <a:solidFill>
                  <a:srgbClr val="FF0000"/>
                </a:solidFill>
              </a:rPr>
              <a:t>结构</a:t>
            </a:r>
            <a:r>
              <a:rPr lang="zh-CN" altLang="en-US" sz="2400" dirty="0"/>
              <a:t>。</a:t>
            </a:r>
            <a:endParaRPr lang="en-US" altLang="zh-CN" sz="2400" dirty="0"/>
          </a:p>
          <a:p>
            <a:r>
              <a:rPr lang="zh-CN" altLang="en-US" sz="2400" dirty="0">
                <a:solidFill>
                  <a:srgbClr val="00B0F0"/>
                </a:solidFill>
              </a:rPr>
              <a:t>一个</a:t>
            </a:r>
            <a:r>
              <a:rPr lang="en-US" altLang="zh-CN" sz="2400" dirty="0">
                <a:solidFill>
                  <a:srgbClr val="00B0F0"/>
                </a:solidFill>
              </a:rPr>
              <a:t>spanserver</a:t>
            </a:r>
            <a:r>
              <a:rPr lang="zh-CN" altLang="en-US" sz="2400" dirty="0">
                <a:solidFill>
                  <a:srgbClr val="00B0F0"/>
                </a:solidFill>
              </a:rPr>
              <a:t>由成百上千个</a:t>
            </a:r>
            <a:r>
              <a:rPr lang="en-US" altLang="zh-CN" sz="2400" dirty="0">
                <a:solidFill>
                  <a:srgbClr val="00B0F0"/>
                </a:solidFill>
              </a:rPr>
              <a:t>tablet</a:t>
            </a:r>
            <a:r>
              <a:rPr lang="zh-CN" altLang="en-US" sz="2400" dirty="0">
                <a:solidFill>
                  <a:srgbClr val="00B0F0"/>
                </a:solidFill>
              </a:rPr>
              <a:t>构成。</a:t>
            </a:r>
            <a:endParaRPr lang="en-US" altLang="zh-CN" sz="2400" dirty="0">
              <a:solidFill>
                <a:srgbClr val="00B0F0"/>
              </a:solidFill>
            </a:endParaRPr>
          </a:p>
          <a:p>
            <a:r>
              <a:rPr lang="en-US" altLang="zh-CN" sz="2400" dirty="0"/>
              <a:t>spanserver</a:t>
            </a:r>
            <a:r>
              <a:rPr lang="zh-CN" altLang="en-US" sz="2400" dirty="0"/>
              <a:t>的</a:t>
            </a:r>
            <a:r>
              <a:rPr lang="en-US" altLang="zh-CN" sz="2400" dirty="0"/>
              <a:t>Tablet</a:t>
            </a:r>
            <a:r>
              <a:rPr lang="zh-CN" altLang="en-US" sz="2400" dirty="0"/>
              <a:t>中的数据也是</a:t>
            </a:r>
            <a:r>
              <a:rPr lang="en-US" altLang="zh-CN" sz="2400" dirty="0"/>
              <a:t>map</a:t>
            </a:r>
            <a:r>
              <a:rPr lang="zh-CN" altLang="en-US" sz="2400" dirty="0"/>
              <a:t>结构：</a:t>
            </a:r>
            <a:endParaRPr lang="en-US" altLang="zh-CN" sz="2400" dirty="0"/>
          </a:p>
          <a:p>
            <a:r>
              <a:rPr lang="en-US" altLang="zh-CN" sz="2400" dirty="0">
                <a:solidFill>
                  <a:srgbClr val="00B0F0"/>
                </a:solidFill>
              </a:rPr>
              <a:t>     (key:string, timestamp:int64) –&gt; string</a:t>
            </a:r>
          </a:p>
          <a:p>
            <a:endParaRPr lang="en-US" altLang="zh-CN" sz="2400" dirty="0"/>
          </a:p>
          <a:p>
            <a:r>
              <a:rPr lang="zh-CN" altLang="en-US" sz="2400" dirty="0"/>
              <a:t>这种映射与</a:t>
            </a:r>
            <a:r>
              <a:rPr lang="en-US" altLang="zh-CN" sz="2400" dirty="0"/>
              <a:t>Bigtable</a:t>
            </a:r>
            <a:r>
              <a:rPr lang="zh-CN" altLang="en-US" sz="2400" dirty="0"/>
              <a:t>的</a:t>
            </a:r>
            <a:r>
              <a:rPr lang="en-US" altLang="zh-CN" sz="2400" dirty="0"/>
              <a:t>Key-Value</a:t>
            </a:r>
            <a:r>
              <a:rPr lang="zh-CN" altLang="en-US" sz="2400" dirty="0"/>
              <a:t>的</a:t>
            </a:r>
            <a:r>
              <a:rPr lang="zh-CN" altLang="en-US" sz="2400" b="1" dirty="0"/>
              <a:t>重要区别</a:t>
            </a:r>
            <a:r>
              <a:rPr lang="zh-CN" altLang="en-US" sz="2400" dirty="0"/>
              <a:t>：</a:t>
            </a:r>
            <a:endParaRPr lang="en-US" altLang="zh-CN" sz="2400" dirty="0"/>
          </a:p>
          <a:p>
            <a:r>
              <a:rPr lang="en-US" altLang="zh-CN" sz="2400" dirty="0"/>
              <a:t>     </a:t>
            </a:r>
            <a:r>
              <a:rPr lang="zh-CN" altLang="en-US" sz="2400" dirty="0">
                <a:solidFill>
                  <a:srgbClr val="FF0000"/>
                </a:solidFill>
              </a:rPr>
              <a:t>时间字段不再是</a:t>
            </a:r>
            <a:r>
              <a:rPr lang="en-US" altLang="zh-CN" sz="2400" dirty="0">
                <a:solidFill>
                  <a:srgbClr val="FF0000"/>
                </a:solidFill>
              </a:rPr>
              <a:t>Key</a:t>
            </a:r>
            <a:r>
              <a:rPr lang="zh-CN" altLang="en-US" sz="2400" dirty="0">
                <a:solidFill>
                  <a:srgbClr val="FF0000"/>
                </a:solidFill>
              </a:rPr>
              <a:t>的一个组成部分，</a:t>
            </a:r>
            <a:r>
              <a:rPr lang="zh-CN" altLang="en-US" sz="2400" dirty="0"/>
              <a:t>而是把时间戳单独作为一个独立项，从而构成了一个</a:t>
            </a:r>
            <a:r>
              <a:rPr lang="zh-CN" altLang="en-US" sz="2400" dirty="0">
                <a:solidFill>
                  <a:srgbClr val="FF0000"/>
                </a:solidFill>
              </a:rPr>
              <a:t>多版本的数据库</a:t>
            </a:r>
            <a:r>
              <a:rPr lang="zh-CN" altLang="en-US" sz="2400" dirty="0"/>
              <a:t>。</a:t>
            </a:r>
            <a:endParaRPr lang="en-US" altLang="zh-CN" sz="2400" dirty="0"/>
          </a:p>
          <a:p>
            <a:r>
              <a:rPr lang="zh-CN" altLang="en-US" sz="2400" dirty="0">
                <a:solidFill>
                  <a:srgbClr val="FF0000"/>
                </a:solidFill>
              </a:rPr>
              <a:t>独立出来的时间戳在</a:t>
            </a:r>
            <a:r>
              <a:rPr lang="en-US" altLang="zh-CN" sz="2400" dirty="0">
                <a:solidFill>
                  <a:srgbClr val="FF0000"/>
                </a:solidFill>
              </a:rPr>
              <a:t>Spanner</a:t>
            </a:r>
            <a:r>
              <a:rPr lang="zh-CN" altLang="en-US" sz="2400" dirty="0">
                <a:solidFill>
                  <a:srgbClr val="FF0000"/>
                </a:solidFill>
              </a:rPr>
              <a:t>中起着至关重要的作用。</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129</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292318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3676"/>
            <a:ext cx="10515600" cy="920336"/>
          </a:xfrm>
        </p:spPr>
        <p:txBody>
          <a:bodyPr>
            <a:normAutofit/>
          </a:bodyPr>
          <a:lstStyle/>
          <a:p>
            <a:r>
              <a:rPr kumimoji="1" lang="en-US" altLang="zh-CN" dirty="0"/>
              <a:t>6.1.3 </a:t>
            </a:r>
            <a:r>
              <a:rPr kumimoji="1" lang="zh-CN" altLang="en-US" dirty="0"/>
              <a:t>并行与分布式体系架构简述（续）</a:t>
            </a:r>
            <a:endParaRPr lang="zh-CN" altLang="en-US" dirty="0"/>
          </a:p>
        </p:txBody>
      </p:sp>
      <p:sp>
        <p:nvSpPr>
          <p:cNvPr id="3" name="内容占位符 2"/>
          <p:cNvSpPr>
            <a:spLocks noGrp="1"/>
          </p:cNvSpPr>
          <p:nvPr>
            <p:ph idx="1"/>
          </p:nvPr>
        </p:nvSpPr>
        <p:spPr>
          <a:xfrm>
            <a:off x="838200" y="984012"/>
            <a:ext cx="10515600" cy="1206529"/>
          </a:xfrm>
        </p:spPr>
        <p:txBody>
          <a:bodyPr>
            <a:normAutofit/>
          </a:bodyPr>
          <a:lstStyle/>
          <a:p>
            <a:r>
              <a:rPr lang="en-US" altLang="zh-CN" sz="2400" dirty="0"/>
              <a:t>6.1.3.2 </a:t>
            </a:r>
            <a:r>
              <a:rPr lang="zh-CN" altLang="en-US" sz="2400" dirty="0"/>
              <a:t>并行体系架构</a:t>
            </a:r>
            <a:endParaRPr lang="en-US" altLang="zh-CN" sz="2400" dirty="0"/>
          </a:p>
          <a:p>
            <a:r>
              <a:rPr lang="zh-CN" altLang="en-US" sz="2400" dirty="0"/>
              <a:t>具有多个并行计算单元的计算机架构。</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pic>
        <p:nvPicPr>
          <p:cNvPr id="7" name="图片 6">
            <a:extLst>
              <a:ext uri="{FF2B5EF4-FFF2-40B4-BE49-F238E27FC236}">
                <a16:creationId xmlns:a16="http://schemas.microsoft.com/office/drawing/2014/main" id="{40871CF1-A3D5-B140-B804-46D07F1127C1}"/>
              </a:ext>
            </a:extLst>
          </p:cNvPr>
          <p:cNvPicPr>
            <a:picLocks noChangeAspect="1"/>
          </p:cNvPicPr>
          <p:nvPr/>
        </p:nvPicPr>
        <p:blipFill>
          <a:blip r:embed="rId2"/>
          <a:stretch>
            <a:fillRect/>
          </a:stretch>
        </p:blipFill>
        <p:spPr>
          <a:xfrm>
            <a:off x="1279818" y="2190541"/>
            <a:ext cx="7020121" cy="4986483"/>
          </a:xfrm>
          <a:prstGeom prst="rect">
            <a:avLst/>
          </a:prstGeom>
        </p:spPr>
      </p:pic>
      <p:sp>
        <p:nvSpPr>
          <p:cNvPr id="5" name="椭圆 4">
            <a:extLst>
              <a:ext uri="{FF2B5EF4-FFF2-40B4-BE49-F238E27FC236}">
                <a16:creationId xmlns:a16="http://schemas.microsoft.com/office/drawing/2014/main" id="{F5099309-5F94-43A5-96BD-CB732B12933E}"/>
              </a:ext>
            </a:extLst>
          </p:cNvPr>
          <p:cNvSpPr/>
          <p:nvPr/>
        </p:nvSpPr>
        <p:spPr>
          <a:xfrm>
            <a:off x="1182255" y="2004291"/>
            <a:ext cx="32327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302E8A9-9A9B-4CFE-BCFD-DF35675E98D4}"/>
              </a:ext>
            </a:extLst>
          </p:cNvPr>
          <p:cNvSpPr/>
          <p:nvPr/>
        </p:nvSpPr>
        <p:spPr>
          <a:xfrm>
            <a:off x="4983022" y="3265047"/>
            <a:ext cx="32327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889CFA1-C902-4E06-A3B8-0CB32F422E68}"/>
              </a:ext>
            </a:extLst>
          </p:cNvPr>
          <p:cNvSpPr/>
          <p:nvPr/>
        </p:nvSpPr>
        <p:spPr>
          <a:xfrm>
            <a:off x="6749473" y="5018795"/>
            <a:ext cx="18611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C405FE5-56C4-455F-9AA6-B8D289386307}"/>
              </a:ext>
            </a:extLst>
          </p:cNvPr>
          <p:cNvSpPr/>
          <p:nvPr/>
        </p:nvSpPr>
        <p:spPr>
          <a:xfrm>
            <a:off x="6811818" y="3976424"/>
            <a:ext cx="18611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B073F4D-66FC-490D-97A0-18B693D64CDC}"/>
              </a:ext>
            </a:extLst>
          </p:cNvPr>
          <p:cNvSpPr/>
          <p:nvPr/>
        </p:nvSpPr>
        <p:spPr>
          <a:xfrm>
            <a:off x="5615709" y="5125013"/>
            <a:ext cx="1124527" cy="3833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412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729876"/>
            <a:ext cx="10515600" cy="5624624"/>
          </a:xfrm>
        </p:spPr>
        <p:txBody>
          <a:bodyPr>
            <a:noAutofit/>
          </a:bodyPr>
          <a:lstStyle/>
          <a:p>
            <a:r>
              <a:rPr lang="en-US" altLang="zh-CN" sz="2400" b="1" dirty="0"/>
              <a:t>Spanner</a:t>
            </a:r>
            <a:r>
              <a:rPr lang="zh-CN" altLang="en-US" sz="2400" b="1" dirty="0"/>
              <a:t>的数据模型</a:t>
            </a:r>
          </a:p>
          <a:p>
            <a:r>
              <a:rPr lang="zh-CN" altLang="en-US" sz="2400" b="1" dirty="0"/>
              <a:t>目录（</a:t>
            </a:r>
            <a:r>
              <a:rPr lang="en-US" altLang="zh-CN" sz="2400" b="1" dirty="0"/>
              <a:t>directory</a:t>
            </a:r>
            <a:r>
              <a:rPr lang="zh-CN" altLang="en-US" sz="2400" b="1" dirty="0"/>
              <a:t>）</a:t>
            </a:r>
          </a:p>
          <a:p>
            <a:r>
              <a:rPr lang="en-US" altLang="zh-CN" sz="2400" dirty="0"/>
              <a:t>       Spanner</a:t>
            </a:r>
            <a:r>
              <a:rPr lang="zh-CN" altLang="en-US" sz="2400" dirty="0"/>
              <a:t>定义了一种在一系列键值映射上的</a:t>
            </a:r>
            <a:r>
              <a:rPr lang="zh-CN" altLang="en-US" sz="2400" dirty="0">
                <a:solidFill>
                  <a:srgbClr val="FF0000"/>
                </a:solidFill>
              </a:rPr>
              <a:t>桶抽象</a:t>
            </a:r>
            <a:r>
              <a:rPr lang="zh-CN" altLang="en-US" sz="2400" dirty="0"/>
              <a:t>，称为 “</a:t>
            </a:r>
            <a:r>
              <a:rPr lang="zh-CN" altLang="en-US" sz="2400" dirty="0">
                <a:solidFill>
                  <a:srgbClr val="FF0000"/>
                </a:solidFill>
              </a:rPr>
              <a:t>目录（</a:t>
            </a:r>
            <a:r>
              <a:rPr lang="en-US" altLang="zh-CN" sz="2400" dirty="0">
                <a:solidFill>
                  <a:srgbClr val="FF0000"/>
                </a:solidFill>
              </a:rPr>
              <a:t>directory</a:t>
            </a:r>
            <a:r>
              <a:rPr lang="zh-CN" altLang="en-US" sz="2400" dirty="0">
                <a:solidFill>
                  <a:srgbClr val="FF0000"/>
                </a:solidFill>
              </a:rPr>
              <a:t>）</a:t>
            </a:r>
            <a:r>
              <a:rPr lang="zh-CN" altLang="en-US" sz="2400" dirty="0"/>
              <a:t>”，它是</a:t>
            </a:r>
            <a:r>
              <a:rPr lang="zh-CN" altLang="en-US" sz="2400" dirty="0">
                <a:solidFill>
                  <a:srgbClr val="FF0000"/>
                </a:solidFill>
              </a:rPr>
              <a:t>包含</a:t>
            </a:r>
            <a:r>
              <a:rPr lang="zh-CN" altLang="en-US" sz="2400" b="1" dirty="0">
                <a:solidFill>
                  <a:srgbClr val="FF0000"/>
                </a:solidFill>
              </a:rPr>
              <a:t>公共前缀的连续</a:t>
            </a:r>
            <a:r>
              <a:rPr lang="en-US" altLang="zh-CN" sz="2400" b="1" dirty="0">
                <a:solidFill>
                  <a:srgbClr val="FF0000"/>
                </a:solidFill>
              </a:rPr>
              <a:t>key</a:t>
            </a:r>
            <a:r>
              <a:rPr lang="zh-CN" altLang="en-US" sz="2400" dirty="0">
                <a:solidFill>
                  <a:srgbClr val="FF0000"/>
                </a:solidFill>
              </a:rPr>
              <a:t>的集合</a:t>
            </a:r>
            <a:r>
              <a:rPr lang="zh-CN" altLang="en-US" sz="2400" dirty="0"/>
              <a:t>。一个</a:t>
            </a:r>
            <a:r>
              <a:rPr lang="zh-CN" altLang="en-US" sz="2400" dirty="0">
                <a:solidFill>
                  <a:srgbClr val="FF0000"/>
                </a:solidFill>
              </a:rPr>
              <a:t>目录是数据放置的基本单元</a:t>
            </a:r>
            <a:r>
              <a:rPr lang="zh-CN" altLang="en-US" sz="2400" dirty="0"/>
              <a:t>，同一个目录的所有数据都具有相同的副本配置。当数据在不同的</a:t>
            </a:r>
            <a:r>
              <a:rPr lang="en-US" altLang="zh-CN" sz="2400" dirty="0">
                <a:solidFill>
                  <a:srgbClr val="FF0000"/>
                </a:solidFill>
              </a:rPr>
              <a:t>Paxos</a:t>
            </a:r>
            <a:r>
              <a:rPr lang="zh-CN" altLang="en-US" sz="2400" dirty="0">
                <a:solidFill>
                  <a:srgbClr val="FF0000"/>
                </a:solidFill>
              </a:rPr>
              <a:t>组之间移动</a:t>
            </a:r>
            <a:r>
              <a:rPr lang="zh-CN" altLang="en-US" sz="2400" dirty="0"/>
              <a:t>时，是一个目录一个目录地转移。</a:t>
            </a:r>
            <a:endParaRPr lang="en-US" altLang="zh-CN" sz="2400" dirty="0"/>
          </a:p>
          <a:p>
            <a:r>
              <a:rPr lang="en-US" altLang="zh-CN" sz="2400" b="1" dirty="0"/>
              <a:t>directory</a:t>
            </a:r>
            <a:r>
              <a:rPr lang="zh-CN" altLang="en-US" sz="2400" b="1" dirty="0"/>
              <a:t>和</a:t>
            </a:r>
            <a:r>
              <a:rPr lang="en-US" altLang="zh-CN" sz="2400" b="1" dirty="0"/>
              <a:t>tablet</a:t>
            </a:r>
            <a:r>
              <a:rPr lang="zh-CN" altLang="en-US" sz="2400" b="1" dirty="0"/>
              <a:t>的关联</a:t>
            </a:r>
          </a:p>
          <a:p>
            <a:r>
              <a:rPr lang="zh-CN" altLang="en-US" sz="2400" dirty="0"/>
              <a:t>一个</a:t>
            </a:r>
            <a:r>
              <a:rPr lang="en-US" altLang="zh-CN" sz="2400" dirty="0"/>
              <a:t>Paxos</a:t>
            </a:r>
            <a:r>
              <a:rPr lang="zh-CN" altLang="en-US" sz="2400" dirty="0"/>
              <a:t>组可以包含多个目录，</a:t>
            </a:r>
            <a:r>
              <a:rPr lang="zh-CN" altLang="en-US" sz="2400" dirty="0">
                <a:solidFill>
                  <a:srgbClr val="FF0000"/>
                </a:solidFill>
              </a:rPr>
              <a:t>多个频繁被一起访问的目录可以整合到一起，映射到一个</a:t>
            </a:r>
            <a:r>
              <a:rPr lang="en-US" altLang="zh-CN" sz="2400" dirty="0">
                <a:solidFill>
                  <a:srgbClr val="FF0000"/>
                </a:solidFill>
              </a:rPr>
              <a:t>tablet</a:t>
            </a:r>
            <a:r>
              <a:rPr lang="zh-CN" altLang="en-US" sz="2400" dirty="0">
                <a:solidFill>
                  <a:srgbClr val="FF0000"/>
                </a:solidFill>
              </a:rPr>
              <a:t>上</a:t>
            </a:r>
            <a:r>
              <a:rPr lang="zh-CN" altLang="en-US" sz="2400" dirty="0"/>
              <a:t>，这蕴含下述特征：</a:t>
            </a:r>
            <a:endParaRPr lang="zh-CN" altLang="en-US" sz="2400" b="1" dirty="0">
              <a:solidFill>
                <a:srgbClr val="FF0000"/>
              </a:solidFill>
            </a:endParaRPr>
          </a:p>
          <a:p>
            <a:r>
              <a:rPr lang="en-US" altLang="zh-CN" sz="2400" dirty="0"/>
              <a:t>Spanner tablet</a:t>
            </a:r>
            <a:r>
              <a:rPr lang="zh-CN" altLang="en-US" sz="2400" dirty="0"/>
              <a:t>有着另一个和</a:t>
            </a:r>
            <a:r>
              <a:rPr lang="en-US" altLang="zh-CN" sz="2400" dirty="0"/>
              <a:t>BigTable tablet</a:t>
            </a:r>
            <a:r>
              <a:rPr lang="zh-CN" altLang="en-US" sz="2400" dirty="0"/>
              <a:t>的重要区别：</a:t>
            </a:r>
            <a:r>
              <a:rPr lang="zh-CN" altLang="en-US" sz="2400" dirty="0">
                <a:solidFill>
                  <a:srgbClr val="FF0000"/>
                </a:solidFill>
              </a:rPr>
              <a:t>一个</a:t>
            </a:r>
            <a:r>
              <a:rPr lang="en-US" altLang="zh-CN" sz="2400" dirty="0">
                <a:solidFill>
                  <a:srgbClr val="FF0000"/>
                </a:solidFill>
              </a:rPr>
              <a:t>Spanner tablet</a:t>
            </a:r>
            <a:r>
              <a:rPr lang="zh-CN" altLang="en-US" sz="2400" dirty="0">
                <a:solidFill>
                  <a:srgbClr val="FF0000"/>
                </a:solidFill>
              </a:rPr>
              <a:t>不必要是一个行空间内按照词典顺序连续的分区，可以是行空间内的多个分区。</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130</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4067243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6"/>
            <a:ext cx="10515600" cy="5219510"/>
          </a:xfrm>
        </p:spPr>
        <p:txBody>
          <a:bodyPr>
            <a:noAutofit/>
          </a:bodyPr>
          <a:lstStyle/>
          <a:p>
            <a:r>
              <a:rPr lang="en-US" altLang="zh-CN" sz="2400" b="1" dirty="0"/>
              <a:t>Spanner</a:t>
            </a:r>
            <a:r>
              <a:rPr lang="zh-CN" altLang="en-US" sz="2400" b="1" dirty="0"/>
              <a:t>表</a:t>
            </a:r>
          </a:p>
          <a:p>
            <a:r>
              <a:rPr lang="zh-CN" altLang="en-US" sz="2400" dirty="0"/>
              <a:t>       表和关系数据库表类似，具备行、列和版本值。每个表有包含一个或多个列的主键，主键形成了行的名称，每个表都定义了</a:t>
            </a:r>
            <a:r>
              <a:rPr lang="zh-CN" altLang="en-US" sz="2400" dirty="0">
                <a:solidFill>
                  <a:srgbClr val="FF0000"/>
                </a:solidFill>
              </a:rPr>
              <a:t>从主键列到非主键列的映射</a:t>
            </a:r>
            <a:r>
              <a:rPr lang="zh-CN" altLang="en-US" sz="2400" dirty="0"/>
              <a:t>。</a:t>
            </a:r>
            <a:endParaRPr lang="en-US" altLang="zh-CN" sz="2400" dirty="0"/>
          </a:p>
          <a:p>
            <a:r>
              <a:rPr lang="zh-CN" altLang="en-US" sz="2400" b="1" dirty="0"/>
              <a:t>表之间的关联</a:t>
            </a:r>
          </a:p>
          <a:p>
            <a:r>
              <a:rPr lang="en-US" altLang="zh-CN" sz="2400" dirty="0"/>
              <a:t>       Spanner</a:t>
            </a:r>
            <a:r>
              <a:rPr lang="zh-CN" altLang="en-US" sz="2400" dirty="0"/>
              <a:t>的模型属于</a:t>
            </a:r>
            <a:r>
              <a:rPr lang="zh-CN" altLang="en-US" sz="2400" dirty="0">
                <a:solidFill>
                  <a:srgbClr val="FF0000"/>
                </a:solidFill>
              </a:rPr>
              <a:t>半关系型模型</a:t>
            </a:r>
            <a:r>
              <a:rPr lang="zh-CN" altLang="en-US" sz="2400" dirty="0"/>
              <a:t>，数据库根据客户端分割为</a:t>
            </a:r>
            <a:r>
              <a:rPr lang="zh-CN" altLang="en-US" sz="2400" dirty="0">
                <a:solidFill>
                  <a:srgbClr val="FF0000"/>
                </a:solidFill>
              </a:rPr>
              <a:t>一个表或者多个表的层次结构</a:t>
            </a:r>
            <a:r>
              <a:rPr lang="zh-CN" altLang="en-US" sz="2400" dirty="0"/>
              <a:t>，类似于传统关系数据库中一对多关系。客户端应用</a:t>
            </a:r>
            <a:r>
              <a:rPr lang="zh-CN" altLang="en-US" sz="2400" dirty="0">
                <a:solidFill>
                  <a:srgbClr val="FF0000"/>
                </a:solidFill>
              </a:rPr>
              <a:t>使用 </a:t>
            </a:r>
            <a:r>
              <a:rPr lang="en-US" altLang="zh-CN" sz="2400" dirty="0">
                <a:solidFill>
                  <a:srgbClr val="FF0000"/>
                </a:solidFill>
              </a:rPr>
              <a:t>INTERLEAVE IN </a:t>
            </a:r>
            <a:r>
              <a:rPr lang="zh-CN" altLang="en-US" sz="2400" dirty="0">
                <a:solidFill>
                  <a:srgbClr val="FF0000"/>
                </a:solidFill>
              </a:rPr>
              <a:t>语句</a:t>
            </a:r>
            <a:r>
              <a:rPr lang="zh-CN" altLang="en-US" sz="2400" dirty="0"/>
              <a:t>在数据库模式中</a:t>
            </a:r>
            <a:r>
              <a:rPr lang="zh-CN" altLang="en-US" sz="2400" dirty="0">
                <a:solidFill>
                  <a:srgbClr val="FF0000"/>
                </a:solidFill>
              </a:rPr>
              <a:t>声明这个层次结构</a:t>
            </a:r>
            <a:r>
              <a:rPr lang="zh-CN" altLang="en-US" sz="2400" dirty="0"/>
              <a:t>。该层次结构的上层的表是一个</a:t>
            </a:r>
            <a:r>
              <a:rPr lang="zh-CN" altLang="en-US" sz="2400" b="1" dirty="0">
                <a:solidFill>
                  <a:srgbClr val="FF0000"/>
                </a:solidFill>
              </a:rPr>
              <a:t>目录表</a:t>
            </a:r>
            <a:r>
              <a:rPr lang="zh-CN" altLang="en-US" sz="2400" dirty="0"/>
              <a:t>，目录表中每行都具有键</a:t>
            </a:r>
            <a:r>
              <a:rPr lang="en-US" altLang="zh-CN" sz="2400" dirty="0"/>
              <a:t>K</a:t>
            </a:r>
            <a:r>
              <a:rPr lang="zh-CN" altLang="en-US" sz="2400" dirty="0"/>
              <a:t>，</a:t>
            </a:r>
            <a:r>
              <a:rPr lang="zh-CN" altLang="en-US" sz="2400" dirty="0">
                <a:solidFill>
                  <a:srgbClr val="FF0000"/>
                </a:solidFill>
              </a:rPr>
              <a:t>和子孙表中的所有</a:t>
            </a:r>
            <a:r>
              <a:rPr lang="zh-CN" altLang="en-US" sz="2400" b="1" dirty="0">
                <a:solidFill>
                  <a:srgbClr val="FF0000"/>
                </a:solidFill>
              </a:rPr>
              <a:t>以</a:t>
            </a:r>
            <a:r>
              <a:rPr lang="en-US" altLang="zh-CN" sz="2400" b="1" dirty="0">
                <a:solidFill>
                  <a:srgbClr val="FF0000"/>
                </a:solidFill>
              </a:rPr>
              <a:t>K</a:t>
            </a:r>
            <a:r>
              <a:rPr lang="zh-CN" altLang="en-US" sz="2400" b="1" dirty="0">
                <a:solidFill>
                  <a:srgbClr val="FF0000"/>
                </a:solidFill>
              </a:rPr>
              <a:t>开始</a:t>
            </a:r>
            <a:r>
              <a:rPr lang="en-US" altLang="zh-CN" sz="2400" dirty="0">
                <a:solidFill>
                  <a:srgbClr val="FF0000"/>
                </a:solidFill>
              </a:rPr>
              <a:t>(</a:t>
            </a:r>
            <a:r>
              <a:rPr lang="zh-CN" altLang="en-US" sz="2400" dirty="0">
                <a:solidFill>
                  <a:srgbClr val="FF0000"/>
                </a:solidFill>
              </a:rPr>
              <a:t>以字典顺序排序</a:t>
            </a:r>
            <a:r>
              <a:rPr lang="en-US" altLang="zh-CN" sz="2400" dirty="0">
                <a:solidFill>
                  <a:srgbClr val="FF0000"/>
                </a:solidFill>
              </a:rPr>
              <a:t>)</a:t>
            </a:r>
            <a:r>
              <a:rPr lang="zh-CN" altLang="en-US" sz="2400" dirty="0">
                <a:solidFill>
                  <a:srgbClr val="FF0000"/>
                </a:solidFill>
              </a:rPr>
              <a:t>的行一起，构成了一个</a:t>
            </a:r>
            <a:r>
              <a:rPr lang="zh-CN" altLang="en-US" sz="2400" b="1" dirty="0">
                <a:solidFill>
                  <a:srgbClr val="FF0000"/>
                </a:solidFill>
              </a:rPr>
              <a:t>目录</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131</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40741688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6"/>
            <a:ext cx="10515600" cy="5406554"/>
          </a:xfrm>
        </p:spPr>
        <p:txBody>
          <a:bodyPr>
            <a:noAutofit/>
          </a:bodyPr>
          <a:lstStyle/>
          <a:p>
            <a:r>
              <a:rPr lang="zh-CN" altLang="en-US" sz="2400" dirty="0"/>
              <a:t>      目录层级结构设计的</a:t>
            </a:r>
            <a:r>
              <a:rPr lang="zh-CN" altLang="en-US" sz="2400" dirty="0">
                <a:solidFill>
                  <a:srgbClr val="FF0000"/>
                </a:solidFill>
              </a:rPr>
              <a:t>目的是把相关联的表放在同样的位置</a:t>
            </a:r>
            <a:r>
              <a:rPr lang="zh-CN" altLang="en-US" sz="2400" dirty="0"/>
              <a:t>，利用</a:t>
            </a:r>
            <a:r>
              <a:rPr lang="zh-CN" altLang="en-US" sz="2400" dirty="0">
                <a:solidFill>
                  <a:srgbClr val="FF0000"/>
                </a:solidFill>
              </a:rPr>
              <a:t>数据的局部性</a:t>
            </a:r>
            <a:r>
              <a:rPr lang="zh-CN" altLang="en-US" sz="2400" dirty="0"/>
              <a:t>提高性能，解决由于物理分布引起的效率问题，</a:t>
            </a:r>
            <a:r>
              <a:rPr lang="zh-CN" altLang="en-US" sz="2400" dirty="0">
                <a:solidFill>
                  <a:srgbClr val="FF0000"/>
                </a:solidFill>
              </a:rPr>
              <a:t>包括事务的执行效率</a:t>
            </a:r>
            <a:r>
              <a:rPr lang="zh-CN" altLang="en-US" sz="2400" dirty="0"/>
              <a:t>（单个</a:t>
            </a:r>
            <a:r>
              <a:rPr lang="en-US" altLang="zh-CN" sz="2400" dirty="0"/>
              <a:t>Paxos</a:t>
            </a:r>
            <a:r>
              <a:rPr lang="zh-CN" altLang="en-US" sz="2400" dirty="0"/>
              <a:t>组内的操作比跨</a:t>
            </a:r>
            <a:r>
              <a:rPr lang="en-US" altLang="zh-CN" sz="2400" dirty="0"/>
              <a:t>paxos</a:t>
            </a:r>
            <a:r>
              <a:rPr lang="zh-CN" altLang="en-US" sz="2400" dirty="0"/>
              <a:t>组操作高效）。</a:t>
            </a:r>
            <a:endParaRPr lang="en-US" altLang="zh-CN" sz="2400" dirty="0"/>
          </a:p>
          <a:p>
            <a:r>
              <a:rPr lang="zh-CN" altLang="en-US" sz="2400" dirty="0"/>
              <a:t>      当一个目录所管理的键值映射集合太大时，会进行分割操作，</a:t>
            </a:r>
            <a:r>
              <a:rPr lang="zh-CN" altLang="en-US" sz="2400" dirty="0">
                <a:solidFill>
                  <a:srgbClr val="FF0000"/>
                </a:solidFill>
              </a:rPr>
              <a:t>分裂</a:t>
            </a:r>
            <a:r>
              <a:rPr lang="zh-CN" altLang="en-US" sz="2400" dirty="0"/>
              <a:t>为多个目录。</a:t>
            </a:r>
            <a:endParaRPr lang="en-US" altLang="zh-CN" sz="2400" dirty="0"/>
          </a:p>
          <a:p>
            <a:r>
              <a:rPr lang="zh-CN" altLang="en-US" sz="2400" dirty="0"/>
              <a:t>例：</a:t>
            </a:r>
            <a:r>
              <a:rPr lang="en-US" altLang="zh-CN" sz="2400" dirty="0"/>
              <a:t>CREATE TABLE users{uid int64 not null, email string} </a:t>
            </a:r>
          </a:p>
          <a:p>
            <a:r>
              <a:rPr lang="en-US" altLang="zh-CN" sz="2400" dirty="0"/>
              <a:t>       PRIMARY KEY(uid), DIRECTORY;</a:t>
            </a:r>
          </a:p>
          <a:p>
            <a:r>
              <a:rPr lang="en-US" altLang="zh-CN" sz="2400" dirty="0"/>
              <a:t>CREATE TABLE albums{uid int64 not null, aid int64 not null, name string} </a:t>
            </a:r>
          </a:p>
          <a:p>
            <a:r>
              <a:rPr lang="en-US" altLang="zh-CN" sz="2400" dirty="0"/>
              <a:t>PRIMARY KEY(uid, aid) </a:t>
            </a:r>
            <a:r>
              <a:rPr lang="en-US" altLang="zh-CN" sz="2400" b="1" dirty="0">
                <a:solidFill>
                  <a:srgbClr val="FF0000"/>
                </a:solidFill>
              </a:rPr>
              <a:t>INTERLEAVE IN </a:t>
            </a:r>
            <a:r>
              <a:rPr lang="en-US" altLang="zh-CN" sz="2400" dirty="0">
                <a:solidFill>
                  <a:srgbClr val="FF0000"/>
                </a:solidFill>
              </a:rPr>
              <a:t>PARENT users </a:t>
            </a:r>
            <a:r>
              <a:rPr lang="en-US" altLang="zh-CN" sz="2400" b="1" dirty="0"/>
              <a:t>ON DELETE CASCADE</a:t>
            </a:r>
            <a:r>
              <a:rPr lang="en-US" altLang="zh-CN" sz="2400" dirty="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132</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390065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7"/>
            <a:ext cx="10515600" cy="558964"/>
          </a:xfrm>
        </p:spPr>
        <p:txBody>
          <a:bodyPr>
            <a:noAutofit/>
          </a:bodyPr>
          <a:lstStyle/>
          <a:p>
            <a:r>
              <a:rPr lang="zh-CN" altLang="en-US" sz="2400" dirty="0"/>
              <a:t>例：</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133</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7" name="图片 6"/>
          <p:cNvPicPr>
            <a:picLocks noChangeAspect="1"/>
          </p:cNvPicPr>
          <p:nvPr/>
        </p:nvPicPr>
        <p:blipFill>
          <a:blip r:embed="rId3"/>
          <a:stretch>
            <a:fillRect/>
          </a:stretch>
        </p:blipFill>
        <p:spPr>
          <a:xfrm>
            <a:off x="2106930" y="949796"/>
            <a:ext cx="6995324" cy="3256444"/>
          </a:xfrm>
          <a:prstGeom prst="rect">
            <a:avLst/>
          </a:prstGeom>
        </p:spPr>
      </p:pic>
    </p:spTree>
    <p:extLst>
      <p:ext uri="{BB962C8B-B14F-4D97-AF65-F5344CB8AC3E}">
        <p14:creationId xmlns:p14="http://schemas.microsoft.com/office/powerpoint/2010/main" val="32491605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6"/>
            <a:ext cx="10515600" cy="611068"/>
          </a:xfrm>
        </p:spPr>
        <p:txBody>
          <a:bodyPr>
            <a:noAutofit/>
          </a:bodyPr>
          <a:lstStyle/>
          <a:p>
            <a:r>
              <a:rPr lang="en-US" altLang="zh-CN" sz="2400" b="1" dirty="0"/>
              <a:t>Spanner</a:t>
            </a:r>
            <a:r>
              <a:rPr lang="zh-CN" altLang="en-US" sz="2400" b="1" dirty="0"/>
              <a:t>系统架构</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134</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443" y="1082114"/>
            <a:ext cx="6954707" cy="5137711"/>
          </a:xfrm>
          <a:prstGeom prst="rect">
            <a:avLst/>
          </a:prstGeom>
        </p:spPr>
      </p:pic>
      <p:sp>
        <p:nvSpPr>
          <p:cNvPr id="7" name="矩形 6"/>
          <p:cNvSpPr/>
          <p:nvPr/>
        </p:nvSpPr>
        <p:spPr>
          <a:xfrm>
            <a:off x="838200" y="1717606"/>
            <a:ext cx="2614243" cy="4459041"/>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        Spanner</a:t>
            </a:r>
            <a:r>
              <a:rPr lang="zh-CN" altLang="en-US" sz="2400" dirty="0">
                <a:latin typeface="微软雅黑" panose="020B0503020204020204" pitchFamily="34" charset="-122"/>
                <a:ea typeface="微软雅黑" panose="020B0503020204020204" pitchFamily="34" charset="-122"/>
              </a:rPr>
              <a:t>设计为一个全球型，可扩展的巨型分布式数据库，支持数据的同步和复制，且能在保证效率的基础上进行数据复制。</a:t>
            </a:r>
          </a:p>
        </p:txBody>
      </p:sp>
    </p:spTree>
    <p:extLst>
      <p:ext uri="{BB962C8B-B14F-4D97-AF65-F5344CB8AC3E}">
        <p14:creationId xmlns:p14="http://schemas.microsoft.com/office/powerpoint/2010/main" val="13482515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UniverseMaster</a:t>
            </a:r>
            <a:r>
              <a:rPr lang="zh-CN" altLang="en-US" sz="2400" dirty="0"/>
              <a:t>：是</a:t>
            </a:r>
            <a:r>
              <a:rPr lang="en-US" altLang="zh-CN" sz="2400" dirty="0">
                <a:solidFill>
                  <a:srgbClr val="FF0000"/>
                </a:solidFill>
              </a:rPr>
              <a:t>Spanner</a:t>
            </a:r>
            <a:r>
              <a:rPr lang="zh-CN" altLang="en-US" sz="2400" dirty="0">
                <a:solidFill>
                  <a:srgbClr val="FF0000"/>
                </a:solidFill>
              </a:rPr>
              <a:t>的总控制台</a:t>
            </a:r>
            <a:r>
              <a:rPr lang="zh-CN" altLang="en-US" sz="2400" dirty="0"/>
              <a:t>，一个</a:t>
            </a:r>
            <a:r>
              <a:rPr lang="en-US" altLang="zh-CN" sz="2400" dirty="0"/>
              <a:t>Spanner</a:t>
            </a:r>
            <a:r>
              <a:rPr lang="zh-CN" altLang="en-US" sz="2400" dirty="0"/>
              <a:t>只有一个</a:t>
            </a:r>
            <a:r>
              <a:rPr lang="en-US" altLang="zh-CN" sz="2400" dirty="0"/>
              <a:t>Universe Master</a:t>
            </a:r>
            <a:r>
              <a:rPr lang="zh-CN" altLang="en-US" sz="2400" dirty="0"/>
              <a:t>，</a:t>
            </a:r>
            <a:r>
              <a:rPr lang="zh-CN" altLang="en-US" sz="2400" dirty="0">
                <a:solidFill>
                  <a:srgbClr val="FF0000"/>
                </a:solidFill>
              </a:rPr>
              <a:t>对</a:t>
            </a:r>
            <a:r>
              <a:rPr lang="en-US" altLang="zh-CN" sz="2400" dirty="0">
                <a:solidFill>
                  <a:srgbClr val="FF0000"/>
                </a:solidFill>
              </a:rPr>
              <a:t>zone</a:t>
            </a:r>
            <a:r>
              <a:rPr lang="zh-CN" altLang="en-US" sz="2400" dirty="0">
                <a:solidFill>
                  <a:srgbClr val="FF0000"/>
                </a:solidFill>
              </a:rPr>
              <a:t>进行管理</a:t>
            </a:r>
            <a:r>
              <a:rPr lang="zh-CN" altLang="en-US" sz="2400" dirty="0"/>
              <a:t>，包括创建和删除</a:t>
            </a:r>
            <a:r>
              <a:rPr lang="en-US" altLang="zh-CN" sz="2400" dirty="0"/>
              <a:t>zone</a:t>
            </a:r>
            <a:r>
              <a:rPr lang="zh-CN" altLang="en-US" sz="2400" dirty="0"/>
              <a:t>、显示</a:t>
            </a:r>
            <a:r>
              <a:rPr lang="en-US" altLang="zh-CN" sz="2400" dirty="0"/>
              <a:t>zone</a:t>
            </a:r>
            <a:r>
              <a:rPr lang="zh-CN" altLang="en-US" sz="2400" dirty="0"/>
              <a:t>的各钟状态信息等。</a:t>
            </a:r>
            <a:endParaRPr lang="en-US" altLang="zh-CN" sz="2400" dirty="0"/>
          </a:p>
          <a:p>
            <a:r>
              <a:rPr lang="en-US" altLang="zh-CN" sz="2400" b="1" dirty="0"/>
              <a:t>Placement driver</a:t>
            </a:r>
            <a:r>
              <a:rPr lang="zh-CN" altLang="en-US" sz="2400" dirty="0"/>
              <a:t>：</a:t>
            </a:r>
            <a:r>
              <a:rPr lang="zh-CN" altLang="en-US" sz="2400" dirty="0">
                <a:solidFill>
                  <a:srgbClr val="FF0000"/>
                </a:solidFill>
              </a:rPr>
              <a:t>目录移动控制器</a:t>
            </a:r>
            <a:r>
              <a:rPr lang="zh-CN" altLang="en-US" sz="2400" dirty="0"/>
              <a:t>，一个</a:t>
            </a:r>
            <a:r>
              <a:rPr lang="en-US" altLang="zh-CN" sz="2400" dirty="0"/>
              <a:t>Spanner</a:t>
            </a:r>
            <a:r>
              <a:rPr lang="zh-CN" altLang="en-US" sz="2400" dirty="0"/>
              <a:t>只有一个</a:t>
            </a:r>
            <a:r>
              <a:rPr lang="en-US" altLang="zh-CN" sz="2400" dirty="0"/>
              <a:t>Placement driver</a:t>
            </a:r>
            <a:r>
              <a:rPr lang="zh-CN" altLang="en-US" sz="2400" dirty="0"/>
              <a:t>。它周期性的与</a:t>
            </a:r>
            <a:r>
              <a:rPr lang="en-US" altLang="zh-CN" sz="2400" dirty="0"/>
              <a:t>Spanserver</a:t>
            </a:r>
            <a:r>
              <a:rPr lang="zh-CN" altLang="en-US" sz="2400" dirty="0"/>
              <a:t>通讯，确定需要转移目录，使目录副本满足系统更新后的副本约束条件，优化数据物理存储，转移速度控制在分钟级别。</a:t>
            </a:r>
            <a:endParaRPr lang="en-US" altLang="zh-CN" sz="2400" dirty="0"/>
          </a:p>
          <a:p>
            <a:r>
              <a:rPr lang="en-US" altLang="zh-CN" sz="2400" b="1" dirty="0"/>
              <a:t>Zone</a:t>
            </a:r>
            <a:r>
              <a:rPr lang="zh-CN" altLang="en-US" sz="2400" dirty="0"/>
              <a:t>：</a:t>
            </a:r>
            <a:r>
              <a:rPr lang="en-US" altLang="zh-CN" sz="2400" dirty="0"/>
              <a:t> </a:t>
            </a:r>
            <a:r>
              <a:rPr lang="zh-CN" altLang="en-US" sz="2400" dirty="0"/>
              <a:t>是</a:t>
            </a:r>
            <a:r>
              <a:rPr lang="zh-CN" altLang="en-US" sz="2400" dirty="0">
                <a:solidFill>
                  <a:srgbClr val="FF0000"/>
                </a:solidFill>
              </a:rPr>
              <a:t>管理和部署的基本单元</a:t>
            </a:r>
            <a:r>
              <a:rPr lang="zh-CN" altLang="en-US" sz="2400" dirty="0"/>
              <a:t>，</a:t>
            </a:r>
            <a:r>
              <a:rPr lang="zh-CN" altLang="en-US" sz="2400" dirty="0">
                <a:solidFill>
                  <a:srgbClr val="FF0000"/>
                </a:solidFill>
              </a:rPr>
              <a:t>类似于</a:t>
            </a:r>
            <a:r>
              <a:rPr lang="en-US" altLang="zh-CN" sz="2400" dirty="0">
                <a:solidFill>
                  <a:srgbClr val="FF0000"/>
                </a:solidFill>
              </a:rPr>
              <a:t>Bigtable</a:t>
            </a:r>
            <a:r>
              <a:rPr lang="zh-CN" altLang="en-US" sz="2400" dirty="0">
                <a:solidFill>
                  <a:srgbClr val="FF0000"/>
                </a:solidFill>
              </a:rPr>
              <a:t>数据库</a:t>
            </a:r>
            <a:r>
              <a:rPr lang="zh-CN" altLang="en-US" sz="2400" dirty="0"/>
              <a:t>。一个</a:t>
            </a:r>
            <a:r>
              <a:rPr lang="en-US" altLang="zh-CN" sz="2400" dirty="0"/>
              <a:t>Spanner</a:t>
            </a:r>
            <a:r>
              <a:rPr lang="zh-CN" altLang="en-US" sz="2400" dirty="0"/>
              <a:t>由多个</a:t>
            </a:r>
            <a:r>
              <a:rPr lang="en-US" altLang="zh-CN" sz="2400" dirty="0"/>
              <a:t>zone</a:t>
            </a:r>
            <a:r>
              <a:rPr lang="zh-CN" altLang="en-US" sz="2400" dirty="0"/>
              <a:t>构成。</a:t>
            </a:r>
            <a:r>
              <a:rPr lang="en-US" altLang="zh-CN" sz="2400" dirty="0"/>
              <a:t>zone</a:t>
            </a:r>
            <a:r>
              <a:rPr lang="zh-CN" altLang="en-US" sz="2400" dirty="0"/>
              <a:t>的数据都可以支持复制，可以在</a:t>
            </a:r>
            <a:r>
              <a:rPr lang="en-US" altLang="zh-CN" sz="2400" dirty="0"/>
              <a:t>Zone</a:t>
            </a:r>
            <a:r>
              <a:rPr lang="zh-CN" altLang="en-US" sz="2400" dirty="0"/>
              <a:t>之间进行数据复制，该特性为新加入</a:t>
            </a:r>
            <a:r>
              <a:rPr lang="en-US" altLang="zh-CN" sz="2400" dirty="0"/>
              <a:t>zone</a:t>
            </a:r>
            <a:r>
              <a:rPr lang="zh-CN" altLang="en-US" sz="2400" dirty="0"/>
              <a:t>、删除或替换</a:t>
            </a:r>
            <a:r>
              <a:rPr lang="en-US" altLang="zh-CN" sz="2400" dirty="0"/>
              <a:t>zone</a:t>
            </a:r>
            <a:r>
              <a:rPr lang="zh-CN" altLang="en-US" sz="2400" dirty="0"/>
              <a:t>时提供了良好的扩展性。</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135</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37456600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161445"/>
          </a:xfrm>
        </p:spPr>
        <p:txBody>
          <a:bodyPr>
            <a:noAutofit/>
          </a:bodyPr>
          <a:lstStyle/>
          <a:p>
            <a:r>
              <a:rPr lang="en-US" altLang="zh-CN" sz="2400" b="1" dirty="0"/>
              <a:t>Zone Master</a:t>
            </a:r>
            <a:r>
              <a:rPr lang="zh-CN" altLang="en-US" sz="2400" dirty="0"/>
              <a:t>：负责</a:t>
            </a:r>
            <a:r>
              <a:rPr lang="zh-CN" altLang="en-US" sz="2400" dirty="0">
                <a:solidFill>
                  <a:srgbClr val="FF0000"/>
                </a:solidFill>
              </a:rPr>
              <a:t>把数据分配给</a:t>
            </a:r>
            <a:r>
              <a:rPr lang="en-US" altLang="zh-CN" sz="2400" dirty="0">
                <a:solidFill>
                  <a:srgbClr val="FF0000"/>
                </a:solidFill>
              </a:rPr>
              <a:t>Spanserver</a:t>
            </a:r>
            <a:r>
              <a:rPr lang="zh-CN" altLang="en-US" sz="2400" dirty="0"/>
              <a:t>，由</a:t>
            </a:r>
            <a:r>
              <a:rPr lang="en-US" altLang="zh-CN" sz="2400" dirty="0"/>
              <a:t>Spanserver</a:t>
            </a:r>
            <a:r>
              <a:rPr lang="zh-CN" altLang="en-US" sz="2400" dirty="0"/>
              <a:t>提供给客户端数据库服务，一个</a:t>
            </a:r>
            <a:r>
              <a:rPr lang="en-US" altLang="zh-CN" sz="2400" dirty="0"/>
              <a:t>Zone</a:t>
            </a:r>
            <a:r>
              <a:rPr lang="zh-CN" altLang="en-US" sz="2400" dirty="0"/>
              <a:t>有一个</a:t>
            </a:r>
            <a:r>
              <a:rPr lang="en-US" altLang="zh-CN" sz="2400" dirty="0"/>
              <a:t>zone Master </a:t>
            </a:r>
            <a:r>
              <a:rPr lang="zh-CN" altLang="en-US" sz="2400" dirty="0"/>
              <a:t>。</a:t>
            </a:r>
            <a:endParaRPr lang="en-US" altLang="zh-CN" sz="2400" dirty="0"/>
          </a:p>
          <a:p>
            <a:r>
              <a:rPr lang="en-US" altLang="zh-CN" sz="2400" b="1" dirty="0"/>
              <a:t>Spanserver</a:t>
            </a:r>
            <a:r>
              <a:rPr lang="zh-CN" altLang="en-US" sz="2400" dirty="0"/>
              <a:t>：</a:t>
            </a:r>
            <a:r>
              <a:rPr lang="zh-CN" altLang="en-US" sz="2400" dirty="0">
                <a:solidFill>
                  <a:srgbClr val="FF0000"/>
                </a:solidFill>
              </a:rPr>
              <a:t>管理数据的核心组件节点</a:t>
            </a:r>
            <a:r>
              <a:rPr lang="zh-CN" altLang="en-US" sz="2400" dirty="0"/>
              <a:t>，类似于</a:t>
            </a:r>
            <a:r>
              <a:rPr lang="en-US" altLang="zh-CN" sz="2400" dirty="0"/>
              <a:t>Bigtable</a:t>
            </a:r>
            <a:r>
              <a:rPr lang="zh-CN" altLang="en-US" sz="2400" dirty="0"/>
              <a:t>中</a:t>
            </a:r>
            <a:r>
              <a:rPr lang="en-US" altLang="zh-CN" sz="2400" dirty="0"/>
              <a:t>tablet server</a:t>
            </a:r>
            <a:r>
              <a:rPr lang="zh-CN" altLang="en-US" sz="2400" dirty="0"/>
              <a:t>，一个</a:t>
            </a:r>
            <a:r>
              <a:rPr lang="en-US" altLang="zh-CN" sz="2400" dirty="0"/>
              <a:t>Zone</a:t>
            </a:r>
            <a:r>
              <a:rPr lang="zh-CN" altLang="en-US" sz="2400" dirty="0"/>
              <a:t>包含多个</a:t>
            </a:r>
            <a:r>
              <a:rPr lang="en-US" altLang="zh-CN" sz="2400" dirty="0"/>
              <a:t>Spanserver</a:t>
            </a:r>
            <a:r>
              <a:rPr lang="zh-CN" altLang="en-US" sz="2400" dirty="0"/>
              <a:t>，它们管理的也是基于类似</a:t>
            </a:r>
            <a:r>
              <a:rPr lang="en-US" altLang="zh-CN" sz="2400" dirty="0"/>
              <a:t>bigtable</a:t>
            </a:r>
            <a:r>
              <a:rPr lang="zh-CN" altLang="en-US" sz="2400" dirty="0"/>
              <a:t>的</a:t>
            </a:r>
            <a:r>
              <a:rPr lang="en-US" altLang="zh-CN" sz="2400" dirty="0"/>
              <a:t>tablet</a:t>
            </a:r>
            <a:r>
              <a:rPr lang="zh-CN" altLang="en-US" sz="2400" dirty="0"/>
              <a:t>结构。</a:t>
            </a:r>
            <a:endParaRPr lang="en-US" altLang="zh-CN" sz="2400" dirty="0"/>
          </a:p>
          <a:p>
            <a:r>
              <a:rPr lang="en-US" altLang="zh-CN" sz="2400" b="1" dirty="0"/>
              <a:t>Locationproxy</a:t>
            </a:r>
            <a:r>
              <a:rPr lang="zh-CN" altLang="en-US" sz="2400" dirty="0"/>
              <a:t>：客户端通过</a:t>
            </a:r>
            <a:r>
              <a:rPr lang="en-US" altLang="zh-CN" sz="2400" dirty="0"/>
              <a:t>Zone</a:t>
            </a:r>
            <a:r>
              <a:rPr lang="zh-CN" altLang="en-US" sz="2400" dirty="0"/>
              <a:t>的</a:t>
            </a:r>
            <a:r>
              <a:rPr lang="en-US" altLang="zh-CN" sz="2400" dirty="0"/>
              <a:t>Locationproxy</a:t>
            </a:r>
            <a:r>
              <a:rPr lang="zh-CN" altLang="en-US" sz="2400" dirty="0"/>
              <a:t>来确定为客户端提供服务的</a:t>
            </a:r>
            <a:r>
              <a:rPr lang="en-US" altLang="zh-CN" sz="2400" dirty="0"/>
              <a:t>Spanserver</a:t>
            </a:r>
            <a:r>
              <a:rPr lang="zh-CN" altLang="en-US" sz="2400" dirty="0"/>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136</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6414160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619925"/>
          </a:xfrm>
        </p:spPr>
        <p:txBody>
          <a:bodyPr>
            <a:noAutofit/>
          </a:bodyPr>
          <a:lstStyle/>
          <a:p>
            <a:r>
              <a:rPr lang="en-US" altLang="zh-CN" sz="2400" b="1" dirty="0"/>
              <a:t>spanserver</a:t>
            </a:r>
            <a:r>
              <a:rPr lang="zh-CN" altLang="en-US" sz="2400" b="1" dirty="0"/>
              <a:t>的软件层次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137</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743" y="1437402"/>
            <a:ext cx="6309824" cy="4918948"/>
          </a:xfrm>
          <a:prstGeom prst="rect">
            <a:avLst/>
          </a:prstGeom>
        </p:spPr>
      </p:pic>
    </p:spTree>
    <p:extLst>
      <p:ext uri="{BB962C8B-B14F-4D97-AF65-F5344CB8AC3E}">
        <p14:creationId xmlns:p14="http://schemas.microsoft.com/office/powerpoint/2010/main" val="9291019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270030"/>
          </a:xfrm>
        </p:spPr>
        <p:txBody>
          <a:bodyPr>
            <a:noAutofit/>
          </a:bodyPr>
          <a:lstStyle/>
          <a:p>
            <a:r>
              <a:rPr lang="zh-CN" altLang="en-US" sz="2400" dirty="0"/>
              <a:t>     一个</a:t>
            </a:r>
            <a:r>
              <a:rPr lang="en-US" altLang="zh-CN" sz="2400" dirty="0"/>
              <a:t>tablet</a:t>
            </a:r>
            <a:r>
              <a:rPr lang="zh-CN" altLang="en-US" sz="2400" dirty="0"/>
              <a:t>由数据和状态部分构成，存放在</a:t>
            </a:r>
            <a:r>
              <a:rPr lang="en-US" altLang="zh-CN" sz="2400" b="1" dirty="0">
                <a:solidFill>
                  <a:srgbClr val="FF0000"/>
                </a:solidFill>
              </a:rPr>
              <a:t>Colossus</a:t>
            </a:r>
            <a:r>
              <a:rPr lang="zh-CN" altLang="en-US" sz="2400" b="1" dirty="0">
                <a:solidFill>
                  <a:srgbClr val="FF0000"/>
                </a:solidFill>
              </a:rPr>
              <a:t>文件系统</a:t>
            </a:r>
            <a:r>
              <a:rPr lang="zh-CN" altLang="en-US" sz="2400" dirty="0"/>
              <a:t>中，该文件系统为</a:t>
            </a:r>
            <a:r>
              <a:rPr lang="en-US" altLang="zh-CN" sz="2400" dirty="0"/>
              <a:t>GFS</a:t>
            </a:r>
            <a:r>
              <a:rPr lang="zh-CN" altLang="en-US" sz="2400" dirty="0"/>
              <a:t>后继的文件系统。</a:t>
            </a:r>
            <a:endParaRPr lang="en-US" altLang="zh-CN" sz="2400" dirty="0"/>
          </a:p>
          <a:p>
            <a:r>
              <a:rPr lang="zh-CN" altLang="en-US" sz="2400" dirty="0"/>
              <a:t>     </a:t>
            </a:r>
            <a:r>
              <a:rPr lang="zh-CN" altLang="en-US" sz="2400" dirty="0">
                <a:solidFill>
                  <a:srgbClr val="FF0000"/>
                </a:solidFill>
              </a:rPr>
              <a:t>为了支持数据同步复制</a:t>
            </a:r>
            <a:r>
              <a:rPr lang="zh-CN" altLang="en-US" sz="2400" dirty="0"/>
              <a:t>，在</a:t>
            </a:r>
            <a:r>
              <a:rPr lang="en-US" altLang="zh-CN" sz="2400" dirty="0"/>
              <a:t>spanserver</a:t>
            </a:r>
            <a:r>
              <a:rPr lang="zh-CN" altLang="en-US" sz="2400" dirty="0"/>
              <a:t>上部署有一个</a:t>
            </a:r>
            <a:r>
              <a:rPr lang="en-US" altLang="zh-CN" sz="2400" b="1" dirty="0">
                <a:solidFill>
                  <a:srgbClr val="FF0000"/>
                </a:solidFill>
              </a:rPr>
              <a:t>paxos</a:t>
            </a:r>
            <a:r>
              <a:rPr lang="zh-CN" altLang="en-US" sz="2400" b="1" dirty="0">
                <a:solidFill>
                  <a:srgbClr val="FF0000"/>
                </a:solidFill>
              </a:rPr>
              <a:t>状态机</a:t>
            </a:r>
            <a:r>
              <a:rPr lang="zh-CN" altLang="en-US" sz="2400" dirty="0"/>
              <a:t>，</a:t>
            </a:r>
            <a:r>
              <a:rPr lang="en-US" altLang="zh-CN" sz="2400" dirty="0"/>
              <a:t>paxos</a:t>
            </a:r>
            <a:r>
              <a:rPr lang="zh-CN" altLang="en-US" sz="2400" dirty="0"/>
              <a:t>状态机用于实现一系列被一致性复制的映射。</a:t>
            </a:r>
            <a:endParaRPr lang="en-US" altLang="zh-CN" sz="2400" dirty="0"/>
          </a:p>
          <a:p>
            <a:r>
              <a:rPr lang="zh-CN" altLang="en-US" sz="2400" dirty="0"/>
              <a:t>     数据有</a:t>
            </a:r>
            <a:r>
              <a:rPr lang="zh-CN" altLang="en-US" sz="2400" b="1" dirty="0"/>
              <a:t>多个副本</a:t>
            </a:r>
            <a:r>
              <a:rPr lang="zh-CN" altLang="en-US" sz="2400" dirty="0"/>
              <a:t>，多个数据副本所在的</a:t>
            </a:r>
            <a:r>
              <a:rPr lang="en-US" altLang="zh-CN" sz="2400" dirty="0"/>
              <a:t>paxos</a:t>
            </a:r>
            <a:r>
              <a:rPr lang="zh-CN" altLang="en-US" sz="2400" dirty="0"/>
              <a:t>状态机组织成一个</a:t>
            </a:r>
            <a:r>
              <a:rPr lang="en-US" altLang="zh-CN" sz="2400" b="1" dirty="0">
                <a:solidFill>
                  <a:srgbClr val="FF0000"/>
                </a:solidFill>
              </a:rPr>
              <a:t>paxos </a:t>
            </a:r>
            <a:r>
              <a:rPr lang="zh-CN" altLang="en-US" sz="2400" b="1" dirty="0">
                <a:solidFill>
                  <a:srgbClr val="FF0000"/>
                </a:solidFill>
              </a:rPr>
              <a:t>分组</a:t>
            </a:r>
            <a:r>
              <a:rPr lang="zh-CN" altLang="en-US" sz="2400" dirty="0">
                <a:solidFill>
                  <a:srgbClr val="FF0000"/>
                </a:solidFill>
              </a:rPr>
              <a:t>，用于控制副本一致性</a:t>
            </a:r>
            <a:r>
              <a:rPr lang="zh-CN" altLang="en-US" sz="2400" dirty="0"/>
              <a:t>。对于</a:t>
            </a:r>
            <a:r>
              <a:rPr lang="zh-CN" altLang="en-US" sz="2400" b="1" dirty="0"/>
              <a:t>主副本</a:t>
            </a:r>
            <a:r>
              <a:rPr lang="zh-CN" altLang="en-US" sz="2400" dirty="0"/>
              <a:t>，</a:t>
            </a:r>
            <a:r>
              <a:rPr lang="en-US" altLang="zh-CN" sz="2400" dirty="0"/>
              <a:t>spanserver</a:t>
            </a:r>
            <a:r>
              <a:rPr lang="zh-CN" altLang="en-US" sz="2400" dirty="0"/>
              <a:t>会增加</a:t>
            </a:r>
            <a:r>
              <a:rPr lang="zh-CN" altLang="en-US" sz="2400" b="1" dirty="0"/>
              <a:t>锁表</a:t>
            </a:r>
            <a:r>
              <a:rPr lang="zh-CN" altLang="en-US" sz="2400" dirty="0"/>
              <a:t>来保障并发控制。</a:t>
            </a:r>
            <a:endParaRPr lang="en-US" altLang="zh-CN" sz="2400" dirty="0"/>
          </a:p>
          <a:p>
            <a:r>
              <a:rPr lang="zh-CN" altLang="en-US" sz="2400" dirty="0"/>
              <a:t>    由于涉及同步的复制范围不同，需要参与协商</a:t>
            </a:r>
            <a:r>
              <a:rPr lang="en-US" altLang="zh-CN" sz="2400" dirty="0"/>
              <a:t>Leader</a:t>
            </a:r>
            <a:r>
              <a:rPr lang="zh-CN" altLang="en-US" sz="2400" dirty="0"/>
              <a:t>的范围会发生变化。</a:t>
            </a:r>
            <a:r>
              <a:rPr lang="zh-CN" altLang="en-US" sz="2400" dirty="0">
                <a:solidFill>
                  <a:srgbClr val="FF0000"/>
                </a:solidFill>
              </a:rPr>
              <a:t>可以根据上升的原则，通过协商机制，实现更大范围的事务控制。</a:t>
            </a:r>
            <a:r>
              <a:rPr lang="zh-CN" altLang="en-US" sz="2400" dirty="0"/>
              <a:t>对于一个</a:t>
            </a:r>
            <a:r>
              <a:rPr lang="zh-CN" altLang="en-US" sz="2400" dirty="0">
                <a:solidFill>
                  <a:srgbClr val="FF0000"/>
                </a:solidFill>
              </a:rPr>
              <a:t>跨越多个</a:t>
            </a:r>
            <a:r>
              <a:rPr lang="en-US" altLang="zh-CN" sz="2400" dirty="0">
                <a:solidFill>
                  <a:srgbClr val="FF0000"/>
                </a:solidFill>
              </a:rPr>
              <a:t>Paxos</a:t>
            </a:r>
            <a:r>
              <a:rPr lang="zh-CN" altLang="en-US" sz="2400" dirty="0">
                <a:solidFill>
                  <a:srgbClr val="FF0000"/>
                </a:solidFill>
              </a:rPr>
              <a:t>分组的事务</a:t>
            </a:r>
            <a:r>
              <a:rPr lang="zh-CN" altLang="en-US" sz="2400" dirty="0"/>
              <a:t>，需要</a:t>
            </a:r>
            <a:r>
              <a:rPr lang="zh-CN" altLang="en-US" sz="2400" dirty="0">
                <a:solidFill>
                  <a:srgbClr val="FF0000"/>
                </a:solidFill>
              </a:rPr>
              <a:t>在</a:t>
            </a:r>
            <a:r>
              <a:rPr lang="en-US" altLang="zh-CN" sz="2400" dirty="0">
                <a:solidFill>
                  <a:srgbClr val="FF0000"/>
                </a:solidFill>
              </a:rPr>
              <a:t>Paxos</a:t>
            </a:r>
            <a:r>
              <a:rPr lang="zh-CN" altLang="en-US" sz="2400" dirty="0">
                <a:solidFill>
                  <a:srgbClr val="FF0000"/>
                </a:solidFill>
              </a:rPr>
              <a:t>更上层确定出主副本机制</a:t>
            </a:r>
            <a:r>
              <a:rPr lang="zh-CN" altLang="en-US" sz="2400" dirty="0"/>
              <a:t>，以保证跨</a:t>
            </a:r>
            <a:r>
              <a:rPr lang="en-US" altLang="zh-CN" sz="2400" dirty="0"/>
              <a:t>Paxos</a:t>
            </a:r>
            <a:r>
              <a:rPr lang="zh-CN" altLang="en-US" sz="2400" dirty="0"/>
              <a:t>分组的事务特性。</a:t>
            </a:r>
            <a:endParaRPr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138</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2542835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406555"/>
          </a:xfrm>
        </p:spPr>
        <p:txBody>
          <a:bodyPr>
            <a:noAutofit/>
          </a:bodyPr>
          <a:lstStyle/>
          <a:p>
            <a:r>
              <a:rPr lang="en-US" altLang="zh-CN" sz="2400" b="1" dirty="0"/>
              <a:t>Spanner</a:t>
            </a:r>
            <a:r>
              <a:rPr lang="zh-CN" altLang="en-US" sz="2400" b="1" dirty="0"/>
              <a:t>查询</a:t>
            </a:r>
            <a:endParaRPr lang="en-US" altLang="zh-CN" sz="2400" b="1" dirty="0"/>
          </a:p>
          <a:p>
            <a:r>
              <a:rPr lang="en-US" altLang="zh-CN" sz="2400" dirty="0"/>
              <a:t>       Spanner</a:t>
            </a:r>
            <a:r>
              <a:rPr lang="zh-CN" altLang="en-US" sz="2400" dirty="0"/>
              <a:t>收到一个数据读取操作后， 根据查询请求计算出需要涉及到的键值，以及这些键值有多少</a:t>
            </a:r>
            <a:r>
              <a:rPr lang="en-US" altLang="zh-CN" sz="2400" dirty="0"/>
              <a:t>Paxos</a:t>
            </a:r>
            <a:r>
              <a:rPr lang="zh-CN" altLang="en-US" sz="2400" dirty="0"/>
              <a:t>分组，</a:t>
            </a:r>
            <a:r>
              <a:rPr lang="zh-CN" altLang="en-US" sz="2400" dirty="0">
                <a:solidFill>
                  <a:srgbClr val="FF0000"/>
                </a:solidFill>
              </a:rPr>
              <a:t>只涉及一个</a:t>
            </a:r>
            <a:r>
              <a:rPr lang="en-US" altLang="zh-CN" sz="2400" dirty="0">
                <a:solidFill>
                  <a:srgbClr val="FF0000"/>
                </a:solidFill>
              </a:rPr>
              <a:t>Paxos</a:t>
            </a:r>
            <a:r>
              <a:rPr lang="zh-CN" altLang="en-US" sz="2400" dirty="0">
                <a:solidFill>
                  <a:srgbClr val="FF0000"/>
                </a:solidFill>
              </a:rPr>
              <a:t>分组和涉及多个</a:t>
            </a:r>
            <a:r>
              <a:rPr lang="en-US" altLang="zh-CN" sz="2400" dirty="0">
                <a:solidFill>
                  <a:srgbClr val="FF0000"/>
                </a:solidFill>
              </a:rPr>
              <a:t>Paxos</a:t>
            </a:r>
            <a:r>
              <a:rPr lang="zh-CN" altLang="en-US" sz="2400" dirty="0">
                <a:solidFill>
                  <a:srgbClr val="FF0000"/>
                </a:solidFill>
              </a:rPr>
              <a:t>分组的处理逻辑有所不同</a:t>
            </a:r>
            <a:r>
              <a:rPr lang="zh-CN" altLang="en-US" sz="2400" dirty="0"/>
              <a:t>。</a:t>
            </a:r>
            <a:endParaRPr lang="en-US" altLang="zh-CN" sz="2400" dirty="0"/>
          </a:p>
          <a:p>
            <a:r>
              <a:rPr lang="zh-CN" altLang="en-US" sz="2400" dirty="0"/>
              <a:t>       如果</a:t>
            </a:r>
            <a:r>
              <a:rPr lang="zh-CN" altLang="en-US" sz="2400" dirty="0">
                <a:solidFill>
                  <a:srgbClr val="FF0000"/>
                </a:solidFill>
              </a:rPr>
              <a:t>只涉及一个</a:t>
            </a:r>
            <a:r>
              <a:rPr lang="en-US" altLang="zh-CN" sz="2400" dirty="0">
                <a:solidFill>
                  <a:srgbClr val="FF0000"/>
                </a:solidFill>
              </a:rPr>
              <a:t>Paxos</a:t>
            </a:r>
            <a:r>
              <a:rPr lang="zh-CN" altLang="en-US" sz="2400" dirty="0">
                <a:solidFill>
                  <a:srgbClr val="FF0000"/>
                </a:solidFill>
              </a:rPr>
              <a:t>分组</a:t>
            </a:r>
            <a:r>
              <a:rPr lang="zh-CN" altLang="en-US" sz="2400" dirty="0"/>
              <a:t>，获取数据的步骤：</a:t>
            </a:r>
            <a:endParaRPr lang="en-US" altLang="zh-CN" sz="2400" dirty="0"/>
          </a:p>
          <a:p>
            <a:r>
              <a:rPr lang="zh-CN" altLang="en-US" sz="2400" dirty="0"/>
              <a:t>（</a:t>
            </a:r>
            <a:r>
              <a:rPr lang="en-US" altLang="zh-CN" sz="2400" dirty="0"/>
              <a:t>1</a:t>
            </a:r>
            <a:r>
              <a:rPr lang="zh-CN" altLang="en-US" sz="2400" dirty="0"/>
              <a:t>）客户端对</a:t>
            </a:r>
            <a:r>
              <a:rPr lang="en-US" altLang="zh-CN" sz="2400" dirty="0"/>
              <a:t>Paxos</a:t>
            </a:r>
            <a:r>
              <a:rPr lang="zh-CN" altLang="en-US" sz="2400" dirty="0"/>
              <a:t>组的</a:t>
            </a:r>
            <a:r>
              <a:rPr lang="en-US" altLang="zh-CN" sz="2400" dirty="0"/>
              <a:t>leader</a:t>
            </a:r>
            <a:r>
              <a:rPr lang="zh-CN" altLang="en-US" sz="2400" dirty="0"/>
              <a:t>发起一个只读事务；</a:t>
            </a:r>
            <a:endParaRPr lang="en-US" altLang="zh-CN" sz="2400" dirty="0"/>
          </a:p>
          <a:p>
            <a:r>
              <a:rPr lang="zh-CN" altLang="en-US" sz="2400" dirty="0"/>
              <a:t>（</a:t>
            </a:r>
            <a:r>
              <a:rPr lang="en-US" altLang="zh-CN" sz="2400" dirty="0"/>
              <a:t>2</a:t>
            </a:r>
            <a:r>
              <a:rPr lang="zh-CN" altLang="en-US" sz="2400" dirty="0"/>
              <a:t>）</a:t>
            </a:r>
            <a:r>
              <a:rPr lang="en-US" altLang="zh-CN" sz="2400" dirty="0"/>
              <a:t>Paxos</a:t>
            </a:r>
            <a:r>
              <a:rPr lang="zh-CN" altLang="en-US" sz="2400" dirty="0"/>
              <a:t>组的</a:t>
            </a:r>
            <a:r>
              <a:rPr lang="en-US" altLang="zh-CN" sz="2400" dirty="0"/>
              <a:t>leader</a:t>
            </a:r>
            <a:r>
              <a:rPr lang="zh-CN" altLang="en-US" sz="2400" dirty="0"/>
              <a:t>分配给</a:t>
            </a:r>
            <a:r>
              <a:rPr lang="zh-CN" altLang="en-US" sz="2400" dirty="0">
                <a:solidFill>
                  <a:srgbClr val="FF0000"/>
                </a:solidFill>
              </a:rPr>
              <a:t>读操作一个时间戳</a:t>
            </a:r>
            <a:r>
              <a:rPr lang="zh-CN" altLang="en-US" sz="2400" dirty="0"/>
              <a:t>，该分配过程</a:t>
            </a:r>
            <a:r>
              <a:rPr lang="en-US" altLang="zh-CN" sz="2400" dirty="0"/>
              <a:t>leader</a:t>
            </a:r>
            <a:r>
              <a:rPr lang="zh-CN" altLang="en-US" sz="2400" dirty="0"/>
              <a:t>必须要考虑到已经申请处理的事务，确保该时间戳可以</a:t>
            </a:r>
            <a:r>
              <a:rPr lang="zh-CN" altLang="en-US" sz="2400" dirty="0">
                <a:solidFill>
                  <a:srgbClr val="FF0000"/>
                </a:solidFill>
              </a:rPr>
              <a:t>让该读取操作看到最后一次写之后的数据</a:t>
            </a:r>
            <a:r>
              <a:rPr lang="zh-CN" altLang="en-US" sz="2400" dirty="0"/>
              <a:t>；</a:t>
            </a:r>
            <a:endParaRPr lang="en-US" altLang="zh-CN" sz="2400" dirty="0"/>
          </a:p>
          <a:p>
            <a:r>
              <a:rPr lang="zh-CN" altLang="en-US" sz="2400" dirty="0"/>
              <a:t>（</a:t>
            </a:r>
            <a:r>
              <a:rPr lang="en-US" altLang="zh-CN" sz="2400" dirty="0"/>
              <a:t>3</a:t>
            </a:r>
            <a:r>
              <a:rPr lang="zh-CN" altLang="en-US" sz="2400" dirty="0"/>
              <a:t>）</a:t>
            </a:r>
            <a:r>
              <a:rPr lang="zh-CN" altLang="en-US" sz="2400" dirty="0">
                <a:solidFill>
                  <a:srgbClr val="FF0000"/>
                </a:solidFill>
              </a:rPr>
              <a:t>按照分配的时间戳进行数据读取</a:t>
            </a:r>
            <a:r>
              <a:rPr lang="zh-CN" altLang="en-US" sz="2400" dirty="0"/>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139</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004229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6.1.3.2 </a:t>
            </a:r>
            <a:r>
              <a:rPr lang="zh-CN" altLang="en-US" sz="2800" dirty="0"/>
              <a:t>并行体系架构（续）</a:t>
            </a:r>
          </a:p>
        </p:txBody>
      </p:sp>
      <p:sp>
        <p:nvSpPr>
          <p:cNvPr id="3" name="内容占位符 2"/>
          <p:cNvSpPr>
            <a:spLocks noGrp="1"/>
          </p:cNvSpPr>
          <p:nvPr>
            <p:ph idx="1"/>
          </p:nvPr>
        </p:nvSpPr>
        <p:spPr>
          <a:xfrm>
            <a:off x="838200" y="1285462"/>
            <a:ext cx="10515600" cy="5070888"/>
          </a:xfrm>
        </p:spPr>
        <p:txBody>
          <a:bodyPr>
            <a:noAutofit/>
          </a:bodyPr>
          <a:lstStyle/>
          <a:p>
            <a:pPr algn="just"/>
            <a:r>
              <a:rPr lang="zh-CN" altLang="en-US" sz="2400" b="1" dirty="0"/>
              <a:t>共享内存型</a:t>
            </a:r>
            <a:r>
              <a:rPr lang="en-US" altLang="zh-CN" sz="2400" dirty="0"/>
              <a:t>——</a:t>
            </a:r>
            <a:r>
              <a:rPr lang="zh-CN" altLang="en-US" sz="2400" dirty="0"/>
              <a:t>不同处理器之间通过内存的通信效率极高，缺点是</a:t>
            </a:r>
            <a:r>
              <a:rPr lang="zh-CN" altLang="en-US" sz="2400" dirty="0">
                <a:solidFill>
                  <a:srgbClr val="FF0000"/>
                </a:solidFill>
              </a:rPr>
              <a:t>处理器会争用总线</a:t>
            </a:r>
            <a:r>
              <a:rPr lang="zh-CN" altLang="en-US" sz="2400" dirty="0"/>
              <a:t>，且各个</a:t>
            </a:r>
            <a:r>
              <a:rPr lang="zh-CN" altLang="en-US" sz="2400" dirty="0">
                <a:solidFill>
                  <a:srgbClr val="FF0000"/>
                </a:solidFill>
              </a:rPr>
              <a:t>处理器内部缓存的一致性维护</a:t>
            </a:r>
            <a:r>
              <a:rPr lang="zh-CN" altLang="en-US" sz="2400" dirty="0"/>
              <a:t>会带来额外开销，一般会限制处理器数量。</a:t>
            </a:r>
            <a:endParaRPr lang="en-US" altLang="zh-CN" sz="2400" dirty="0"/>
          </a:p>
          <a:p>
            <a:pPr algn="just"/>
            <a:r>
              <a:rPr lang="zh-CN" altLang="en-US" sz="2400" b="1" dirty="0"/>
              <a:t>共享磁盘型</a:t>
            </a:r>
            <a:r>
              <a:rPr lang="en-US" altLang="zh-CN" sz="2400" dirty="0"/>
              <a:t>——</a:t>
            </a:r>
            <a:r>
              <a:rPr lang="zh-CN" altLang="en-US" sz="2400" dirty="0"/>
              <a:t>不存在总线竞争，可以在</a:t>
            </a:r>
            <a:r>
              <a:rPr lang="zh-CN" altLang="en-US" sz="2400" dirty="0">
                <a:solidFill>
                  <a:srgbClr val="FF0000"/>
                </a:solidFill>
              </a:rPr>
              <a:t>磁盘间</a:t>
            </a:r>
            <a:r>
              <a:rPr lang="zh-CN" altLang="en-US" sz="2400" dirty="0"/>
              <a:t>搭建容错系统；缺点是高并发访问数据时</a:t>
            </a:r>
            <a:r>
              <a:rPr lang="zh-CN" altLang="en-US" sz="2400" dirty="0">
                <a:solidFill>
                  <a:srgbClr val="FF0000"/>
                </a:solidFill>
              </a:rPr>
              <a:t>磁盘与处理器之间的通道成为新的瓶颈</a:t>
            </a:r>
            <a:r>
              <a:rPr lang="zh-CN" altLang="en-US" sz="2400" dirty="0"/>
              <a:t>。</a:t>
            </a:r>
            <a:endParaRPr lang="en-US" altLang="zh-CN" sz="2400" dirty="0"/>
          </a:p>
          <a:p>
            <a:pPr algn="just"/>
            <a:r>
              <a:rPr lang="zh-CN" altLang="en-US" sz="2400" b="1" dirty="0"/>
              <a:t>无共享型</a:t>
            </a:r>
            <a:r>
              <a:rPr lang="en-US" altLang="zh-CN" sz="2400" dirty="0"/>
              <a:t>——</a:t>
            </a:r>
            <a:r>
              <a:rPr lang="zh-CN" altLang="en-US" sz="2400" dirty="0"/>
              <a:t>扩展性好，缺点是非本地磁盘访问开销大。</a:t>
            </a:r>
            <a:endParaRPr lang="en-US" altLang="zh-CN" sz="2400" dirty="0"/>
          </a:p>
          <a:p>
            <a:pPr algn="just"/>
            <a:endParaRPr lang="en-US" altLang="zh-CN" sz="2400" dirty="0"/>
          </a:p>
          <a:p>
            <a:pPr algn="just"/>
            <a:r>
              <a:rPr lang="zh-CN" altLang="en-US" sz="2400" dirty="0"/>
              <a:t>目前流行的大数据管理系统通常运行在</a:t>
            </a:r>
            <a:r>
              <a:rPr lang="zh-CN" altLang="en-US" sz="2400" dirty="0">
                <a:solidFill>
                  <a:srgbClr val="FF0000"/>
                </a:solidFill>
              </a:rPr>
              <a:t>混合类型</a:t>
            </a:r>
            <a:r>
              <a:rPr lang="zh-CN" altLang="en-US" sz="2400" dirty="0"/>
              <a:t>体系架构上。</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Tree>
    <p:extLst>
      <p:ext uri="{BB962C8B-B14F-4D97-AF65-F5344CB8AC3E}">
        <p14:creationId xmlns:p14="http://schemas.microsoft.com/office/powerpoint/2010/main" val="3033578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406555"/>
          </a:xfrm>
        </p:spPr>
        <p:txBody>
          <a:bodyPr>
            <a:noAutofit/>
          </a:bodyPr>
          <a:lstStyle/>
          <a:p>
            <a:r>
              <a:rPr lang="en-US" altLang="zh-CN" sz="2400" b="1" dirty="0"/>
              <a:t>Spanner</a:t>
            </a:r>
            <a:r>
              <a:rPr lang="zh-CN" altLang="en-US" sz="2400" b="1" dirty="0"/>
              <a:t>查询（续）</a:t>
            </a:r>
            <a:endParaRPr lang="en-US" altLang="zh-CN" sz="2400" b="1" dirty="0"/>
          </a:p>
          <a:p>
            <a:r>
              <a:rPr lang="zh-CN" altLang="en-US" sz="2400" dirty="0"/>
              <a:t>如果查询</a:t>
            </a:r>
            <a:r>
              <a:rPr lang="zh-CN" altLang="en-US" sz="2400" dirty="0">
                <a:solidFill>
                  <a:srgbClr val="FF0000"/>
                </a:solidFill>
              </a:rPr>
              <a:t>涉及多个</a:t>
            </a:r>
            <a:r>
              <a:rPr lang="en-US" altLang="zh-CN" sz="2400" dirty="0">
                <a:solidFill>
                  <a:srgbClr val="FF0000"/>
                </a:solidFill>
              </a:rPr>
              <a:t>Paxos</a:t>
            </a:r>
            <a:r>
              <a:rPr lang="zh-CN" altLang="en-US" sz="2400" dirty="0">
                <a:solidFill>
                  <a:srgbClr val="FF0000"/>
                </a:solidFill>
              </a:rPr>
              <a:t>分组</a:t>
            </a:r>
            <a:r>
              <a:rPr lang="zh-CN" altLang="en-US" sz="2400" dirty="0"/>
              <a:t>，步骤调整为：</a:t>
            </a:r>
            <a:endParaRPr lang="en-US" altLang="zh-CN" sz="2400" dirty="0"/>
          </a:p>
          <a:p>
            <a:r>
              <a:rPr lang="zh-CN" altLang="en-US" sz="2400" dirty="0"/>
              <a:t>（</a:t>
            </a:r>
            <a:r>
              <a:rPr lang="en-US" altLang="zh-CN" sz="2400" dirty="0"/>
              <a:t>1</a:t>
            </a:r>
            <a:r>
              <a:rPr lang="zh-CN" altLang="en-US" sz="2400" dirty="0"/>
              <a:t>）客户端发起一个只读事务；</a:t>
            </a:r>
            <a:endParaRPr lang="en-US" altLang="zh-CN" sz="2400" dirty="0"/>
          </a:p>
          <a:p>
            <a:r>
              <a:rPr lang="zh-CN" altLang="en-US" sz="2400" dirty="0"/>
              <a:t>（</a:t>
            </a:r>
            <a:r>
              <a:rPr lang="en-US" altLang="zh-CN" sz="2400" dirty="0"/>
              <a:t>2</a:t>
            </a:r>
            <a:r>
              <a:rPr lang="zh-CN" altLang="en-US" sz="2400" dirty="0"/>
              <a:t>）</a:t>
            </a:r>
            <a:r>
              <a:rPr lang="zh-CN" altLang="en-US" sz="2400" dirty="0">
                <a:solidFill>
                  <a:srgbClr val="FF0000"/>
                </a:solidFill>
              </a:rPr>
              <a:t>多个</a:t>
            </a:r>
            <a:r>
              <a:rPr lang="en-US" altLang="zh-CN" sz="2400" dirty="0">
                <a:solidFill>
                  <a:srgbClr val="FF0000"/>
                </a:solidFill>
              </a:rPr>
              <a:t>Paxos</a:t>
            </a:r>
            <a:r>
              <a:rPr lang="zh-CN" altLang="en-US" sz="2400" dirty="0">
                <a:solidFill>
                  <a:srgbClr val="FF0000"/>
                </a:solidFill>
              </a:rPr>
              <a:t>组的</a:t>
            </a:r>
            <a:r>
              <a:rPr lang="en-US" altLang="zh-CN" sz="2400" dirty="0">
                <a:solidFill>
                  <a:srgbClr val="FF0000"/>
                </a:solidFill>
              </a:rPr>
              <a:t>leader</a:t>
            </a:r>
            <a:r>
              <a:rPr lang="zh-CN" altLang="en-US" sz="2400" dirty="0">
                <a:solidFill>
                  <a:srgbClr val="FF0000"/>
                </a:solidFill>
              </a:rPr>
              <a:t>进行协商</a:t>
            </a:r>
            <a:r>
              <a:rPr lang="zh-CN" altLang="en-US" sz="2400" dirty="0"/>
              <a:t>后，分配一个</a:t>
            </a:r>
            <a:r>
              <a:rPr lang="zh-CN" altLang="en-US" sz="2400" dirty="0">
                <a:solidFill>
                  <a:srgbClr val="FF0000"/>
                </a:solidFill>
              </a:rPr>
              <a:t>时间戳</a:t>
            </a:r>
            <a:r>
              <a:rPr lang="zh-CN" altLang="en-US" sz="2400" dirty="0"/>
              <a:t>；</a:t>
            </a:r>
            <a:endParaRPr lang="en-US" altLang="zh-CN" sz="2400" dirty="0"/>
          </a:p>
          <a:p>
            <a:r>
              <a:rPr lang="zh-CN" altLang="en-US" sz="2400" dirty="0"/>
              <a:t>（</a:t>
            </a:r>
            <a:r>
              <a:rPr lang="en-US" altLang="zh-CN" sz="2400" dirty="0"/>
              <a:t>3</a:t>
            </a:r>
            <a:r>
              <a:rPr lang="zh-CN" altLang="en-US" sz="2400" dirty="0"/>
              <a:t>）按照分配时间戳进行数据读取。</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140</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9765617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Spanner</a:t>
            </a:r>
            <a:r>
              <a:rPr lang="zh-CN" altLang="en-US" sz="2400" b="1" dirty="0"/>
              <a:t>读写操作：单</a:t>
            </a:r>
            <a:r>
              <a:rPr lang="en-US" altLang="zh-CN" sz="2400" b="1" dirty="0"/>
              <a:t>Paxos</a:t>
            </a:r>
            <a:r>
              <a:rPr lang="zh-CN" altLang="en-US" sz="2400" b="1" dirty="0"/>
              <a:t>组内的读写事务</a:t>
            </a:r>
          </a:p>
          <a:p>
            <a:r>
              <a:rPr lang="en-US" altLang="zh-CN" sz="2400" dirty="0"/>
              <a:t>       Spanner</a:t>
            </a:r>
            <a:r>
              <a:rPr lang="zh-CN" altLang="en-US" sz="2400" dirty="0"/>
              <a:t>对于</a:t>
            </a:r>
            <a:r>
              <a:rPr lang="zh-CN" altLang="en-US" sz="2400" dirty="0">
                <a:solidFill>
                  <a:srgbClr val="FF0000"/>
                </a:solidFill>
              </a:rPr>
              <a:t>读取和写入操作会进行拆分</a:t>
            </a:r>
            <a:r>
              <a:rPr lang="zh-CN" altLang="en-US" sz="2400" dirty="0"/>
              <a:t>，发生在一个事务中的</a:t>
            </a:r>
            <a:r>
              <a:rPr lang="zh-CN" altLang="en-US" sz="2400" dirty="0">
                <a:solidFill>
                  <a:srgbClr val="FF0000"/>
                </a:solidFill>
              </a:rPr>
              <a:t>写操作会在客户端进行缓存</a:t>
            </a:r>
            <a:r>
              <a:rPr lang="zh-CN" altLang="en-US" sz="2400" dirty="0"/>
              <a:t>。</a:t>
            </a:r>
            <a:endParaRPr lang="en-US" altLang="zh-CN" sz="2400" dirty="0"/>
          </a:p>
          <a:p>
            <a:r>
              <a:rPr lang="zh-CN" altLang="en-US" sz="2400" dirty="0"/>
              <a:t>       这种情况下只需要给</a:t>
            </a:r>
            <a:r>
              <a:rPr lang="zh-CN" altLang="en-US" sz="2400" dirty="0">
                <a:solidFill>
                  <a:srgbClr val="FF0000"/>
                </a:solidFill>
              </a:rPr>
              <a:t>读写事务分配时间戳</a:t>
            </a:r>
            <a:r>
              <a:rPr lang="zh-CN" altLang="en-US" sz="2400" dirty="0"/>
              <a:t>，进行</a:t>
            </a:r>
            <a:r>
              <a:rPr lang="zh-CN" altLang="en-US" sz="2400" dirty="0">
                <a:solidFill>
                  <a:srgbClr val="FF0000"/>
                </a:solidFill>
              </a:rPr>
              <a:t>快照读</a:t>
            </a:r>
            <a:r>
              <a:rPr lang="zh-CN" altLang="en-US" sz="2400" dirty="0"/>
              <a:t>，最后发生在一个事务中的写操作会在客户端进行缓存，直到提交。</a:t>
            </a:r>
            <a:endParaRPr lang="en-US" altLang="zh-CN" sz="2400" dirty="0"/>
          </a:p>
          <a:p>
            <a:r>
              <a:rPr lang="en-US" altLang="zh-CN" sz="2400" dirty="0"/>
              <a:t>       </a:t>
            </a:r>
            <a:r>
              <a:rPr lang="zh-CN" altLang="en-US" sz="2400" dirty="0">
                <a:solidFill>
                  <a:srgbClr val="FF0000"/>
                </a:solidFill>
              </a:rPr>
              <a:t>由此导致的结果是，在一个事务中的读操作，不会看到这个事务的写操作的结果。</a:t>
            </a:r>
            <a:r>
              <a:rPr lang="zh-CN" altLang="en-US" sz="2400" dirty="0"/>
              <a:t>这种设计在 </a:t>
            </a:r>
            <a:r>
              <a:rPr lang="en-US" altLang="zh-CN" sz="2400" dirty="0"/>
              <a:t>Spanner </a:t>
            </a:r>
            <a:r>
              <a:rPr lang="zh-CN" altLang="en-US" sz="2400" dirty="0"/>
              <a:t>中可以很好地工作，因为一个</a:t>
            </a:r>
            <a:r>
              <a:rPr lang="zh-CN" altLang="en-US" sz="2400" dirty="0">
                <a:solidFill>
                  <a:srgbClr val="FF0000"/>
                </a:solidFill>
              </a:rPr>
              <a:t>读操作可以返回任何数据读的时间戳</a:t>
            </a:r>
            <a:r>
              <a:rPr lang="zh-CN" altLang="en-US" sz="2400" dirty="0"/>
              <a:t>，</a:t>
            </a:r>
            <a:r>
              <a:rPr lang="zh-CN" altLang="en-US" sz="2400" dirty="0">
                <a:solidFill>
                  <a:srgbClr val="FF0000"/>
                </a:solidFill>
              </a:rPr>
              <a:t>未提交的写操作还没有被分配时间戳</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141</a:t>
            </a:fld>
            <a:endParaRPr lang="zh-CN" altLang="en-US" dirty="0"/>
          </a:p>
        </p:txBody>
      </p:sp>
      <p:sp>
        <p:nvSpPr>
          <p:cNvPr id="6" name="矩形 5"/>
          <p:cNvSpPr/>
          <p:nvPr/>
        </p:nvSpPr>
        <p:spPr>
          <a:xfrm>
            <a:off x="838200" y="6211669"/>
            <a:ext cx="9220201" cy="646331"/>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https://blog.csdn.net/weixin_34032792/article/details/89038849</a:t>
            </a:r>
          </a:p>
          <a:p>
            <a:r>
              <a:rPr lang="en-US" altLang="zh-CN" dirty="0">
                <a:solidFill>
                  <a:schemeClr val="bg1">
                    <a:lumMod val="75000"/>
                  </a:schemeClr>
                </a:solidFill>
              </a:rPr>
              <a:t>                  https://blog.csdn.net/x802796/article/details/18861465</a:t>
            </a:r>
            <a:endParaRPr lang="zh-CN" altLang="en-US" dirty="0"/>
          </a:p>
        </p:txBody>
      </p:sp>
    </p:spTree>
    <p:extLst>
      <p:ext uri="{BB962C8B-B14F-4D97-AF65-F5344CB8AC3E}">
        <p14:creationId xmlns:p14="http://schemas.microsoft.com/office/powerpoint/2010/main" val="12379733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Spanner</a:t>
            </a:r>
            <a:r>
              <a:rPr lang="zh-CN" altLang="en-US" sz="2400" b="1" dirty="0"/>
              <a:t>读写操作：多</a:t>
            </a:r>
            <a:r>
              <a:rPr lang="en-US" altLang="zh-CN" sz="2400" b="1" dirty="0"/>
              <a:t>Paxos</a:t>
            </a:r>
            <a:r>
              <a:rPr lang="zh-CN" altLang="en-US" sz="2400" b="1" dirty="0"/>
              <a:t>组的读写事务</a:t>
            </a:r>
          </a:p>
          <a:p>
            <a:r>
              <a:rPr lang="zh-CN" altLang="en-US" sz="2400" dirty="0"/>
              <a:t>（</a:t>
            </a:r>
            <a:r>
              <a:rPr lang="en-US" altLang="zh-CN" sz="2400" dirty="0"/>
              <a:t>1</a:t>
            </a:r>
            <a:r>
              <a:rPr lang="zh-CN" altLang="en-US" sz="2400" dirty="0"/>
              <a:t>）客户端</a:t>
            </a:r>
            <a:r>
              <a:rPr lang="zh-CN" altLang="en-US" sz="2400" dirty="0">
                <a:solidFill>
                  <a:srgbClr val="FF0000"/>
                </a:solidFill>
              </a:rPr>
              <a:t>对需要读的</a:t>
            </a:r>
            <a:r>
              <a:rPr lang="en-US" altLang="zh-CN" sz="2400" dirty="0">
                <a:solidFill>
                  <a:srgbClr val="FF0000"/>
                </a:solidFill>
              </a:rPr>
              <a:t>Paxos</a:t>
            </a:r>
            <a:r>
              <a:rPr lang="zh-CN" altLang="en-US" sz="2400" dirty="0">
                <a:solidFill>
                  <a:srgbClr val="FF0000"/>
                </a:solidFill>
              </a:rPr>
              <a:t>组</a:t>
            </a:r>
            <a:r>
              <a:rPr lang="en-US" altLang="zh-CN" sz="2400" dirty="0">
                <a:solidFill>
                  <a:srgbClr val="FF0000"/>
                </a:solidFill>
              </a:rPr>
              <a:t>Leader</a:t>
            </a:r>
            <a:r>
              <a:rPr lang="zh-CN" altLang="en-US" sz="2400" dirty="0">
                <a:solidFill>
                  <a:srgbClr val="FF0000"/>
                </a:solidFill>
              </a:rPr>
              <a:t>申请加读锁</a:t>
            </a:r>
            <a:r>
              <a:rPr lang="zh-CN" altLang="en-US" sz="2400" dirty="0"/>
              <a:t>，</a:t>
            </a:r>
            <a:r>
              <a:rPr lang="zh-CN" altLang="en-US" sz="2400" dirty="0">
                <a:solidFill>
                  <a:srgbClr val="FF0000"/>
                </a:solidFill>
              </a:rPr>
              <a:t>按分配时间戳读取</a:t>
            </a:r>
            <a:r>
              <a:rPr lang="zh-CN" altLang="en-US" sz="2400" dirty="0"/>
              <a:t>最新数据；</a:t>
            </a:r>
          </a:p>
          <a:p>
            <a:r>
              <a:rPr lang="zh-CN" altLang="en-US" sz="2400" dirty="0"/>
              <a:t>（</a:t>
            </a:r>
            <a:r>
              <a:rPr lang="en-US" altLang="zh-CN" sz="2400" dirty="0"/>
              <a:t>2</a:t>
            </a:r>
            <a:r>
              <a:rPr lang="zh-CN" altLang="en-US" sz="2400" dirty="0"/>
              <a:t>）客户端向</a:t>
            </a:r>
            <a:r>
              <a:rPr lang="en-US" altLang="zh-CN" sz="2400" dirty="0"/>
              <a:t>leader</a:t>
            </a:r>
            <a:r>
              <a:rPr lang="zh-CN" altLang="en-US" sz="2400" dirty="0"/>
              <a:t>持续发送“保持活跃信息“，防止</a:t>
            </a:r>
            <a:r>
              <a:rPr lang="en-US" altLang="zh-CN" sz="2400" dirty="0"/>
              <a:t>leader</a:t>
            </a:r>
            <a:r>
              <a:rPr lang="zh-CN" altLang="en-US" sz="2400" dirty="0"/>
              <a:t>认为会话过时；</a:t>
            </a:r>
          </a:p>
          <a:p>
            <a:r>
              <a:rPr lang="zh-CN" altLang="en-US" sz="2400" dirty="0"/>
              <a:t>（</a:t>
            </a:r>
            <a:r>
              <a:rPr lang="en-US" altLang="zh-CN" sz="2400" dirty="0"/>
              <a:t>3</a:t>
            </a:r>
            <a:r>
              <a:rPr lang="zh-CN" altLang="en-US" sz="2400" dirty="0"/>
              <a:t>）读操作结束，缓冲所有写操作，开始</a:t>
            </a:r>
            <a:r>
              <a:rPr lang="en-US" altLang="zh-CN" sz="2400" dirty="0">
                <a:solidFill>
                  <a:srgbClr val="FF0000"/>
                </a:solidFill>
              </a:rPr>
              <a:t>2PC</a:t>
            </a:r>
            <a:r>
              <a:rPr lang="zh-CN" altLang="en-US" sz="2400" dirty="0"/>
              <a:t>，</a:t>
            </a:r>
            <a:r>
              <a:rPr lang="zh-CN" altLang="en-US" sz="2400" dirty="0">
                <a:solidFill>
                  <a:srgbClr val="FF0000"/>
                </a:solidFill>
              </a:rPr>
              <a:t>选择协调组</a:t>
            </a:r>
            <a:r>
              <a:rPr lang="zh-CN" altLang="en-US" sz="2400" dirty="0"/>
              <a:t>发送缓冲信息；</a:t>
            </a:r>
            <a:endParaRPr lang="en-US" altLang="zh-CN" sz="2400" dirty="0"/>
          </a:p>
          <a:p>
            <a:endParaRPr lang="en-US" altLang="zh-CN" sz="2400" dirty="0"/>
          </a:p>
          <a:p>
            <a:r>
              <a:rPr lang="en-US" altLang="zh-CN" sz="2400" b="1" dirty="0"/>
              <a:t>2PC——</a:t>
            </a:r>
            <a:r>
              <a:rPr lang="zh-CN" altLang="en-US" sz="2400" b="1" dirty="0"/>
              <a:t>参与者身份的</a:t>
            </a:r>
            <a:r>
              <a:rPr lang="en-US" altLang="zh-CN" sz="2400" b="1" dirty="0"/>
              <a:t>leader</a:t>
            </a:r>
            <a:r>
              <a:rPr lang="zh-CN" altLang="en-US" sz="2400" b="1" dirty="0"/>
              <a:t>：</a:t>
            </a:r>
            <a:endParaRPr lang="en-US" altLang="zh-CN" sz="2400" b="1" dirty="0"/>
          </a:p>
          <a:p>
            <a:r>
              <a:rPr lang="zh-CN" altLang="en-US" sz="2400" dirty="0"/>
              <a:t>获取写锁，选择一个比之前分配给其他事务的任何时间戳都要大的准备时间戳，通过 </a:t>
            </a:r>
            <a:r>
              <a:rPr lang="en-US" altLang="zh-CN" sz="2400" dirty="0"/>
              <a:t>Paxos </a:t>
            </a:r>
            <a:r>
              <a:rPr lang="zh-CN" altLang="en-US" sz="2400" dirty="0"/>
              <a:t>把准备提交记录写入日志，然后</a:t>
            </a:r>
            <a:r>
              <a:rPr lang="zh-CN" altLang="en-US" sz="2400" dirty="0">
                <a:solidFill>
                  <a:srgbClr val="FF0000"/>
                </a:solidFill>
              </a:rPr>
              <a:t>把自己的准备时间戳通知给协调者</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142</a:t>
            </a:fld>
            <a:endParaRPr lang="zh-CN" altLang="en-US" dirty="0"/>
          </a:p>
        </p:txBody>
      </p:sp>
      <p:sp>
        <p:nvSpPr>
          <p:cNvPr id="6" name="矩形 5"/>
          <p:cNvSpPr/>
          <p:nvPr/>
        </p:nvSpPr>
        <p:spPr>
          <a:xfrm>
            <a:off x="838200" y="6211669"/>
            <a:ext cx="9220201" cy="646331"/>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https://blog.csdn.net/weixin_34032792/article/details/89038849</a:t>
            </a:r>
          </a:p>
          <a:p>
            <a:r>
              <a:rPr lang="en-US" altLang="zh-CN" dirty="0">
                <a:solidFill>
                  <a:schemeClr val="bg1">
                    <a:lumMod val="75000"/>
                  </a:schemeClr>
                </a:solidFill>
              </a:rPr>
              <a:t>                  https://blog.csdn.net/x802796/article/details/18861465</a:t>
            </a:r>
            <a:endParaRPr lang="zh-CN" altLang="en-US" dirty="0"/>
          </a:p>
        </p:txBody>
      </p:sp>
    </p:spTree>
    <p:extLst>
      <p:ext uri="{BB962C8B-B14F-4D97-AF65-F5344CB8AC3E}">
        <p14:creationId xmlns:p14="http://schemas.microsoft.com/office/powerpoint/2010/main" val="5844315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2PC——</a:t>
            </a:r>
            <a:r>
              <a:rPr lang="zh-CN" altLang="en-US" sz="2400" b="1" dirty="0"/>
              <a:t>协调者身份的</a:t>
            </a:r>
            <a:r>
              <a:rPr lang="en-US" altLang="zh-CN" sz="2400" b="1" dirty="0"/>
              <a:t>leader</a:t>
            </a:r>
            <a:r>
              <a:rPr lang="zh-CN" altLang="en-US" sz="2400" b="1" dirty="0"/>
              <a:t>：</a:t>
            </a:r>
            <a:endParaRPr lang="en-US" altLang="zh-CN" sz="2400" b="1" dirty="0"/>
          </a:p>
          <a:p>
            <a:r>
              <a:rPr lang="zh-CN" altLang="en-US" sz="2400" dirty="0"/>
              <a:t>（</a:t>
            </a:r>
            <a:r>
              <a:rPr lang="en-US" altLang="zh-CN" sz="2400" dirty="0"/>
              <a:t>1</a:t>
            </a:r>
            <a:r>
              <a:rPr lang="zh-CN" altLang="en-US" sz="2400" dirty="0"/>
              <a:t>）先获得写锁，跳过准备阶段，从所有其他参与者身份的</a:t>
            </a:r>
            <a:r>
              <a:rPr lang="en-US" altLang="zh-CN" sz="2400" dirty="0"/>
              <a:t>leader</a:t>
            </a:r>
            <a:r>
              <a:rPr lang="zh-CN" altLang="en-US" sz="2400" dirty="0"/>
              <a:t>获得信息后，</a:t>
            </a:r>
            <a:r>
              <a:rPr lang="zh-CN" altLang="en-US" sz="2400" dirty="0">
                <a:solidFill>
                  <a:srgbClr val="FF0000"/>
                </a:solidFill>
              </a:rPr>
              <a:t>为整个事务选择一个时间戳</a:t>
            </a:r>
            <a:r>
              <a:rPr lang="en-US" altLang="zh-CN" sz="2400" dirty="0">
                <a:solidFill>
                  <a:srgbClr val="FF0000"/>
                </a:solidFill>
              </a:rPr>
              <a:t>s</a:t>
            </a:r>
            <a:r>
              <a:rPr lang="zh-CN" altLang="en-US" sz="2400" dirty="0">
                <a:solidFill>
                  <a:srgbClr val="FF0000"/>
                </a:solidFill>
              </a:rPr>
              <a:t>（</a:t>
            </a:r>
            <a:r>
              <a:rPr lang="en-US" altLang="zh-CN" sz="2400" dirty="0">
                <a:solidFill>
                  <a:srgbClr val="FF0000"/>
                </a:solidFill>
              </a:rPr>
              <a:t>s</a:t>
            </a:r>
            <a:r>
              <a:rPr lang="zh-CN" altLang="en-US" sz="2400" dirty="0">
                <a:solidFill>
                  <a:srgbClr val="FF0000"/>
                </a:solidFill>
              </a:rPr>
              <a:t>大于或等于所有的准备时间戳，且</a:t>
            </a:r>
            <a:r>
              <a:rPr lang="en-US" altLang="zh-CN" sz="2400" dirty="0">
                <a:solidFill>
                  <a:srgbClr val="FF0000"/>
                </a:solidFill>
              </a:rPr>
              <a:t>s</a:t>
            </a:r>
            <a:r>
              <a:rPr lang="zh-CN" altLang="en-US" sz="2400" dirty="0">
                <a:solidFill>
                  <a:srgbClr val="FF0000"/>
                </a:solidFill>
              </a:rPr>
              <a:t>大于该</a:t>
            </a:r>
            <a:r>
              <a:rPr lang="en-US" altLang="zh-CN" sz="2400" dirty="0">
                <a:solidFill>
                  <a:srgbClr val="FF0000"/>
                </a:solidFill>
              </a:rPr>
              <a:t>leader</a:t>
            </a:r>
            <a:r>
              <a:rPr lang="zh-CN" altLang="en-US" sz="2400" dirty="0">
                <a:solidFill>
                  <a:srgbClr val="FF0000"/>
                </a:solidFill>
              </a:rPr>
              <a:t>本身为之前的所有其他事务分配的时间戳）</a:t>
            </a:r>
            <a:r>
              <a:rPr lang="zh-CN" altLang="en-US" sz="2400" dirty="0"/>
              <a:t>，之后通过</a:t>
            </a:r>
            <a:r>
              <a:rPr lang="en-US" altLang="zh-CN" sz="2400" dirty="0"/>
              <a:t>Paxos</a:t>
            </a:r>
            <a:r>
              <a:rPr lang="zh-CN" altLang="en-US" sz="2400" dirty="0"/>
              <a:t>在日志中写入一个提交记录。</a:t>
            </a:r>
          </a:p>
          <a:p>
            <a:r>
              <a:rPr lang="zh-CN" altLang="en-US" sz="2400" dirty="0"/>
              <a:t>（</a:t>
            </a:r>
            <a:r>
              <a:rPr lang="en-US" altLang="zh-CN" sz="2400" dirty="0"/>
              <a:t>2</a:t>
            </a:r>
            <a:r>
              <a:rPr lang="zh-CN" altLang="en-US" sz="2400" dirty="0"/>
              <a:t>）在允许任何协调者副本去提交记录之前，协调者身份的</a:t>
            </a:r>
            <a:r>
              <a:rPr lang="en-US" altLang="zh-CN" sz="2400" dirty="0"/>
              <a:t>leader</a:t>
            </a:r>
            <a:r>
              <a:rPr lang="zh-CN" altLang="en-US" sz="2400" dirty="0"/>
              <a:t>会一直等待到</a:t>
            </a:r>
            <a:r>
              <a:rPr lang="en-US" altLang="zh-CN" sz="2400" dirty="0"/>
              <a:t>TT.after(s)</a:t>
            </a:r>
            <a:r>
              <a:rPr lang="zh-CN" altLang="en-US" sz="2400" dirty="0"/>
              <a:t>（满足提交等待条件）。</a:t>
            </a:r>
          </a:p>
          <a:p>
            <a:r>
              <a:rPr lang="zh-CN" altLang="en-US" sz="2400" dirty="0"/>
              <a:t>（</a:t>
            </a:r>
            <a:r>
              <a:rPr lang="en-US" altLang="zh-CN" sz="2400" dirty="0"/>
              <a:t>3</a:t>
            </a:r>
            <a:r>
              <a:rPr lang="zh-CN" altLang="en-US" sz="2400" dirty="0"/>
              <a:t>）在提交等待之后，</a:t>
            </a:r>
            <a:r>
              <a:rPr lang="zh-CN" altLang="en-US" sz="2400" dirty="0">
                <a:solidFill>
                  <a:srgbClr val="FF0000"/>
                </a:solidFill>
              </a:rPr>
              <a:t>协调者发送一个提交时间戳给客户端和所有其他参与的</a:t>
            </a:r>
            <a:r>
              <a:rPr lang="en-US" altLang="zh-CN" sz="2400" dirty="0">
                <a:solidFill>
                  <a:srgbClr val="FF0000"/>
                </a:solidFill>
              </a:rPr>
              <a:t>leader</a:t>
            </a:r>
            <a:r>
              <a:rPr lang="zh-CN" altLang="en-US" sz="2400" dirty="0">
                <a:solidFill>
                  <a:srgbClr val="FF0000"/>
                </a:solidFill>
              </a:rPr>
              <a:t>。每个参与的</a:t>
            </a:r>
            <a:r>
              <a:rPr lang="en-US" altLang="zh-CN" sz="2400" dirty="0">
                <a:solidFill>
                  <a:srgbClr val="FF0000"/>
                </a:solidFill>
              </a:rPr>
              <a:t>leader</a:t>
            </a:r>
            <a:r>
              <a:rPr lang="zh-CN" altLang="en-US" sz="2400" dirty="0">
                <a:solidFill>
                  <a:srgbClr val="FF0000"/>
                </a:solidFill>
              </a:rPr>
              <a:t>通过</a:t>
            </a:r>
            <a:r>
              <a:rPr lang="en-US" altLang="zh-CN" sz="2400" dirty="0">
                <a:solidFill>
                  <a:srgbClr val="FF0000"/>
                </a:solidFill>
              </a:rPr>
              <a:t>Paxos</a:t>
            </a:r>
            <a:r>
              <a:rPr lang="zh-CN" altLang="en-US" sz="2400" dirty="0">
                <a:solidFill>
                  <a:srgbClr val="FF0000"/>
                </a:solidFill>
              </a:rPr>
              <a:t>把事务结果写入日志。所有的参与者会在同一个时间戳进行提交，然后释放锁</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143</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6644103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zh-CN" altLang="en-US" sz="2400" b="1" dirty="0"/>
              <a:t>分布式环境下的外部一致性</a:t>
            </a:r>
            <a:r>
              <a:rPr lang="zh-CN" altLang="en-US" sz="2400" dirty="0"/>
              <a:t>：分布式环境下物理时间上先后发生的事务间数据如何相互可见的性质。</a:t>
            </a:r>
            <a:endParaRPr lang="en-US" altLang="zh-CN" sz="2400" dirty="0"/>
          </a:p>
          <a:p>
            <a:r>
              <a:rPr lang="zh-CN" altLang="en-US" sz="2400" dirty="0">
                <a:solidFill>
                  <a:srgbClr val="00B0F0"/>
                </a:solidFill>
              </a:rPr>
              <a:t>性质：假设事务 </a:t>
            </a:r>
            <a:r>
              <a:rPr lang="en-US" altLang="zh-CN" sz="2400" dirty="0">
                <a:solidFill>
                  <a:srgbClr val="00B0F0"/>
                </a:solidFill>
              </a:rPr>
              <a:t>T1 </a:t>
            </a:r>
            <a:r>
              <a:rPr lang="zh-CN" altLang="en-US" sz="2400" dirty="0">
                <a:solidFill>
                  <a:srgbClr val="00B0F0"/>
                </a:solidFill>
              </a:rPr>
              <a:t>执行完成后，</a:t>
            </a:r>
            <a:r>
              <a:rPr lang="en-US" altLang="zh-CN" sz="2400" dirty="0">
                <a:solidFill>
                  <a:srgbClr val="00B0F0"/>
                </a:solidFill>
              </a:rPr>
              <a:t>T2 </a:t>
            </a:r>
            <a:r>
              <a:rPr lang="zh-CN" altLang="en-US" sz="2400" dirty="0">
                <a:solidFill>
                  <a:srgbClr val="00B0F0"/>
                </a:solidFill>
              </a:rPr>
              <a:t>才启动，保证让 </a:t>
            </a:r>
            <a:r>
              <a:rPr lang="en-US" altLang="zh-CN" sz="2400" dirty="0">
                <a:solidFill>
                  <a:srgbClr val="00B0F0"/>
                </a:solidFill>
              </a:rPr>
              <a:t>T2 </a:t>
            </a:r>
            <a:r>
              <a:rPr lang="zh-CN" altLang="en-US" sz="2400" dirty="0">
                <a:solidFill>
                  <a:srgbClr val="00B0F0"/>
                </a:solidFill>
              </a:rPr>
              <a:t>看到 </a:t>
            </a:r>
            <a:r>
              <a:rPr lang="en-US" altLang="zh-CN" sz="2400" dirty="0">
                <a:solidFill>
                  <a:srgbClr val="00B0F0"/>
                </a:solidFill>
              </a:rPr>
              <a:t>T1 </a:t>
            </a:r>
            <a:r>
              <a:rPr lang="zh-CN" altLang="en-US" sz="2400" dirty="0">
                <a:solidFill>
                  <a:srgbClr val="00B0F0"/>
                </a:solidFill>
              </a:rPr>
              <a:t>的结果。</a:t>
            </a:r>
            <a:endParaRPr lang="en-US" altLang="zh-CN" sz="2400" dirty="0">
              <a:solidFill>
                <a:srgbClr val="00B0F0"/>
              </a:solidFill>
            </a:endParaRPr>
          </a:p>
          <a:p>
            <a:r>
              <a:rPr lang="en-US" altLang="zh-CN" sz="2400" b="1" dirty="0"/>
              <a:t>SpannerDB</a:t>
            </a:r>
            <a:r>
              <a:rPr lang="zh-CN" altLang="en-US" sz="2400" b="1" dirty="0"/>
              <a:t>基于</a:t>
            </a:r>
            <a:r>
              <a:rPr lang="en-US" altLang="zh-CN" sz="2400" b="1" dirty="0"/>
              <a:t>True Time</a:t>
            </a:r>
            <a:r>
              <a:rPr lang="zh-CN" altLang="en-US" sz="2400" b="1" dirty="0"/>
              <a:t>提供外部一致性</a:t>
            </a:r>
          </a:p>
          <a:p>
            <a:r>
              <a:rPr lang="zh-CN" altLang="en-US" sz="2400" dirty="0"/>
              <a:t>       实现分布式下的外部一致性非常困难，</a:t>
            </a:r>
            <a:r>
              <a:rPr lang="en-US" altLang="zh-CN" sz="2400" dirty="0"/>
              <a:t>Spanner</a:t>
            </a:r>
            <a:r>
              <a:rPr lang="zh-CN" altLang="en-US" sz="2400" dirty="0"/>
              <a:t>引入</a:t>
            </a:r>
            <a:r>
              <a:rPr lang="en-US" altLang="zh-CN" sz="2400" dirty="0"/>
              <a:t>TrueTime</a:t>
            </a:r>
            <a:r>
              <a:rPr lang="zh-CN" altLang="en-US" sz="2400" dirty="0"/>
              <a:t>机制解决该问题。</a:t>
            </a:r>
            <a:r>
              <a:rPr lang="en-US" altLang="zh-CN" sz="2400" dirty="0"/>
              <a:t> TrueTime</a:t>
            </a:r>
            <a:r>
              <a:rPr lang="zh-CN" altLang="en-US" sz="2400" dirty="0"/>
              <a:t>充分考虑分布式环境下时钟的不确定性，简单来说，通过其</a:t>
            </a:r>
            <a:r>
              <a:rPr lang="en-US" altLang="zh-CN" sz="2400" dirty="0"/>
              <a:t>API</a:t>
            </a:r>
            <a:r>
              <a:rPr lang="zh-CN" altLang="en-US" sz="2400" dirty="0"/>
              <a:t>描述一个区间，</a:t>
            </a:r>
            <a:r>
              <a:rPr lang="zh-CN" altLang="en-US" sz="2400" dirty="0">
                <a:solidFill>
                  <a:srgbClr val="FF0000"/>
                </a:solidFill>
              </a:rPr>
              <a:t>保证现在的准确时间在这个区间以内</a:t>
            </a:r>
            <a:r>
              <a:rPr lang="zh-CN" altLang="en-US" sz="2400" dirty="0"/>
              <a:t>，而且这个区间很小（上下浮动</a:t>
            </a:r>
            <a:r>
              <a:rPr lang="en-US" altLang="zh-CN" sz="2400" dirty="0"/>
              <a:t>7ms</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144</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30993596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813942"/>
            <a:ext cx="10515600" cy="5538873"/>
          </a:xfrm>
        </p:spPr>
        <p:txBody>
          <a:bodyPr>
            <a:noAutofit/>
          </a:bodyPr>
          <a:lstStyle/>
          <a:p>
            <a:r>
              <a:rPr lang="en-US" altLang="zh-CN" sz="2200" dirty="0"/>
              <a:t>       TrueTime</a:t>
            </a:r>
            <a:r>
              <a:rPr lang="zh-CN" altLang="en-US" sz="2200" dirty="0"/>
              <a:t>基于</a:t>
            </a:r>
            <a:r>
              <a:rPr lang="en-US" altLang="zh-CN" sz="2200" dirty="0">
                <a:solidFill>
                  <a:srgbClr val="FF0000"/>
                </a:solidFill>
              </a:rPr>
              <a:t>GPS</a:t>
            </a:r>
            <a:r>
              <a:rPr lang="zh-CN" altLang="en-US" sz="2200" dirty="0">
                <a:solidFill>
                  <a:srgbClr val="FF0000"/>
                </a:solidFill>
              </a:rPr>
              <a:t>时钟</a:t>
            </a:r>
            <a:r>
              <a:rPr lang="zh-CN" altLang="en-US" sz="2200" dirty="0"/>
              <a:t>和</a:t>
            </a:r>
            <a:r>
              <a:rPr lang="zh-CN" altLang="en-US" sz="2200" dirty="0">
                <a:solidFill>
                  <a:srgbClr val="FF0000"/>
                </a:solidFill>
              </a:rPr>
              <a:t>原子钟</a:t>
            </a:r>
            <a:r>
              <a:rPr lang="zh-CN" altLang="en-US" sz="2200" dirty="0"/>
              <a:t>构成时间发生器。每个数据中心部署一组</a:t>
            </a:r>
            <a:r>
              <a:rPr lang="en-US" altLang="zh-CN" sz="2200" dirty="0"/>
              <a:t>time Master</a:t>
            </a:r>
            <a:r>
              <a:rPr lang="zh-CN" altLang="en-US" sz="2200" dirty="0"/>
              <a:t>，每个节点都部署</a:t>
            </a:r>
            <a:r>
              <a:rPr lang="en-US" altLang="zh-CN" sz="2200" dirty="0"/>
              <a:t>timeslave daemo</a:t>
            </a:r>
            <a:r>
              <a:rPr lang="zh-CN" altLang="en-US" sz="2200" dirty="0"/>
              <a:t>，大多数</a:t>
            </a:r>
            <a:r>
              <a:rPr lang="en-US" altLang="zh-CN" sz="2200" dirty="0"/>
              <a:t>Master</a:t>
            </a:r>
            <a:r>
              <a:rPr lang="zh-CN" altLang="en-US" sz="2200" dirty="0"/>
              <a:t>都配置为</a:t>
            </a:r>
            <a:r>
              <a:rPr lang="en-US" altLang="zh-CN" sz="2200" dirty="0"/>
              <a:t>GPS</a:t>
            </a:r>
            <a:r>
              <a:rPr lang="zh-CN" altLang="en-US" sz="2200" dirty="0"/>
              <a:t>时钟，部分</a:t>
            </a:r>
            <a:r>
              <a:rPr lang="en-US" altLang="zh-CN" sz="2200" dirty="0"/>
              <a:t>Master</a:t>
            </a:r>
            <a:r>
              <a:rPr lang="zh-CN" altLang="en-US" sz="2200" dirty="0"/>
              <a:t>配置为原子时钟。</a:t>
            </a:r>
            <a:r>
              <a:rPr lang="en-US" altLang="zh-CN" sz="2200" dirty="0"/>
              <a:t>Master</a:t>
            </a:r>
            <a:r>
              <a:rPr lang="zh-CN" altLang="en-US" sz="2200" dirty="0"/>
              <a:t>之间在物理上是分布的，彼此间通讯进行时间校对。</a:t>
            </a:r>
            <a:r>
              <a:rPr lang="en-US" altLang="zh-CN" sz="2200" dirty="0"/>
              <a:t>Timeslave daemo</a:t>
            </a:r>
            <a:r>
              <a:rPr lang="zh-CN" altLang="en-US" sz="2200" dirty="0"/>
              <a:t>会从一组</a:t>
            </a:r>
            <a:r>
              <a:rPr lang="en-US" altLang="zh-CN" sz="2200" dirty="0"/>
              <a:t>Master</a:t>
            </a:r>
            <a:r>
              <a:rPr lang="zh-CN" altLang="en-US" sz="2200" dirty="0"/>
              <a:t>中获取可信时间区间。</a:t>
            </a:r>
            <a:r>
              <a:rPr lang="en-US" altLang="zh-CN" sz="2200" dirty="0">
                <a:solidFill>
                  <a:srgbClr val="FF0000"/>
                </a:solidFill>
              </a:rPr>
              <a:t>TrueTime</a:t>
            </a:r>
            <a:r>
              <a:rPr lang="zh-CN" altLang="en-US" sz="2200" dirty="0">
                <a:solidFill>
                  <a:srgbClr val="FF0000"/>
                </a:solidFill>
              </a:rPr>
              <a:t>提供三种</a:t>
            </a:r>
            <a:r>
              <a:rPr lang="en-US" altLang="zh-CN" sz="2200" dirty="0">
                <a:solidFill>
                  <a:srgbClr val="FF0000"/>
                </a:solidFill>
              </a:rPr>
              <a:t>API</a:t>
            </a:r>
            <a:r>
              <a:rPr lang="zh-CN" altLang="en-US" sz="2200" dirty="0"/>
              <a:t>，其中</a:t>
            </a:r>
            <a:r>
              <a:rPr lang="en-US" altLang="zh-CN" sz="2200" dirty="0">
                <a:solidFill>
                  <a:srgbClr val="FF0000"/>
                </a:solidFill>
              </a:rPr>
              <a:t>TT.now( )</a:t>
            </a:r>
            <a:r>
              <a:rPr lang="zh-CN" altLang="en-US" sz="2200" dirty="0">
                <a:solidFill>
                  <a:srgbClr val="FF0000"/>
                </a:solidFill>
              </a:rPr>
              <a:t>可以给出一个可信时间区间</a:t>
            </a:r>
            <a:r>
              <a:rPr lang="zh-CN" altLang="en-US" sz="2200" dirty="0"/>
              <a:t>，类似于时间的最早和最晚时间构成的可信时间区间，保证时间必然在这一区域内。</a:t>
            </a:r>
            <a:endParaRPr lang="en-US" altLang="zh-CN" sz="2200" dirty="0"/>
          </a:p>
          <a:p>
            <a:endParaRPr lang="en-US" altLang="zh-CN" sz="2200" dirty="0"/>
          </a:p>
          <a:p>
            <a:endParaRPr lang="en-US" altLang="zh-CN" sz="2200" dirty="0"/>
          </a:p>
          <a:p>
            <a:endParaRPr lang="en-US" altLang="zh-CN" sz="2200" dirty="0"/>
          </a:p>
          <a:p>
            <a:endParaRPr lang="en-US" altLang="zh-CN" sz="2200" dirty="0"/>
          </a:p>
          <a:p>
            <a:r>
              <a:rPr lang="zh-CN" altLang="en-US" sz="2200" dirty="0"/>
              <a:t>       如果用函数</a:t>
            </a:r>
            <a:r>
              <a:rPr lang="en-US" altLang="zh-CN" sz="2200" dirty="0"/>
              <a:t>tabs(e)</a:t>
            </a:r>
            <a:r>
              <a:rPr lang="zh-CN" altLang="en-US" sz="2200" dirty="0"/>
              <a:t>表示一个事件</a:t>
            </a:r>
            <a:r>
              <a:rPr lang="en-US" altLang="zh-CN" sz="2200" dirty="0"/>
              <a:t>e</a:t>
            </a:r>
            <a:r>
              <a:rPr lang="zh-CN" altLang="en-US" sz="2200" dirty="0"/>
              <a:t>的绝对时间，</a:t>
            </a:r>
            <a:r>
              <a:rPr lang="en-US" altLang="zh-CN" sz="2200" dirty="0"/>
              <a:t>TrueTime</a:t>
            </a:r>
            <a:r>
              <a:rPr lang="zh-CN" altLang="en-US" sz="2200" dirty="0"/>
              <a:t>保证，对于一个调用</a:t>
            </a:r>
            <a:r>
              <a:rPr lang="en-US" altLang="zh-CN" sz="2200" dirty="0"/>
              <a:t>tt=TT.now()</a:t>
            </a:r>
            <a:r>
              <a:rPr lang="zh-CN" altLang="en-US" sz="2200" dirty="0"/>
              <a:t>，有</a:t>
            </a:r>
            <a:r>
              <a:rPr lang="en-US" altLang="zh-CN" sz="2200" dirty="0">
                <a:solidFill>
                  <a:srgbClr val="FF0000"/>
                </a:solidFill>
              </a:rPr>
              <a:t>tt.earliest≤tabs(enow)≤tt.latest</a:t>
            </a:r>
            <a:r>
              <a:rPr lang="zh-CN" altLang="en-US" sz="2200" dirty="0"/>
              <a:t>，其中</a:t>
            </a:r>
            <a:r>
              <a:rPr lang="en-US" altLang="zh-CN" sz="2200" dirty="0"/>
              <a:t>enow</a:t>
            </a:r>
            <a:r>
              <a:rPr lang="zh-CN" altLang="en-US" sz="2200" dirty="0"/>
              <a:t>是调用事件。</a:t>
            </a:r>
            <a:endParaRPr lang="en-US" altLang="zh-CN"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145</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607" y="3317161"/>
            <a:ext cx="6475071" cy="1982990"/>
          </a:xfrm>
          <a:prstGeom prst="rect">
            <a:avLst/>
          </a:prstGeom>
        </p:spPr>
      </p:pic>
    </p:spTree>
    <p:extLst>
      <p:ext uri="{BB962C8B-B14F-4D97-AF65-F5344CB8AC3E}">
        <p14:creationId xmlns:p14="http://schemas.microsoft.com/office/powerpoint/2010/main" val="2348838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dirty="0"/>
              <a:t>       TrueTime</a:t>
            </a:r>
            <a:r>
              <a:rPr lang="zh-CN" altLang="en-US" sz="2400" dirty="0"/>
              <a:t>机制提供了可靠程度达到</a:t>
            </a:r>
            <a:r>
              <a:rPr lang="zh-CN" altLang="en-US" sz="2400" dirty="0">
                <a:solidFill>
                  <a:srgbClr val="FF0000"/>
                </a:solidFill>
              </a:rPr>
              <a:t>毫秒级</a:t>
            </a:r>
            <a:r>
              <a:rPr lang="zh-CN" altLang="en-US" sz="2400" dirty="0"/>
              <a:t>的时间区间值，这有利于分布式事务处理。</a:t>
            </a:r>
            <a:endParaRPr lang="en-US" altLang="zh-CN" sz="2400" dirty="0"/>
          </a:p>
          <a:p>
            <a:endParaRPr lang="en-US" altLang="zh-CN" sz="2400" dirty="0"/>
          </a:p>
          <a:p>
            <a:r>
              <a:rPr lang="zh-CN" altLang="en-US" sz="2400" dirty="0"/>
              <a:t>       现有技术条件下，由于系统时间精度和准确时间获取成本和技术的可行性，分布式系统中不同节点发生的时间虽然物理上有时间先后顺序，但</a:t>
            </a:r>
            <a:r>
              <a:rPr lang="zh-CN" altLang="en-US" sz="2400" dirty="0">
                <a:solidFill>
                  <a:srgbClr val="FF0000"/>
                </a:solidFill>
              </a:rPr>
              <a:t>无法基于各个节点自身的系统时间严格一致的体现这种排序</a:t>
            </a:r>
            <a:r>
              <a:rPr lang="zh-CN" altLang="en-US" sz="2400" dirty="0"/>
              <a:t>。</a:t>
            </a:r>
            <a:endParaRPr lang="en-US" altLang="zh-CN" sz="2400" dirty="0"/>
          </a:p>
          <a:p>
            <a:endParaRPr lang="en-US" altLang="zh-CN" sz="2400" dirty="0"/>
          </a:p>
          <a:p>
            <a:r>
              <a:rPr lang="en-US" altLang="zh-CN" sz="2400" dirty="0"/>
              <a:t>       Spanner</a:t>
            </a:r>
            <a:r>
              <a:rPr lang="zh-CN" altLang="en-US" sz="2400" dirty="0"/>
              <a:t>通过</a:t>
            </a:r>
            <a:r>
              <a:rPr lang="en-US" altLang="zh-CN" sz="2400" dirty="0">
                <a:solidFill>
                  <a:srgbClr val="FF0000"/>
                </a:solidFill>
              </a:rPr>
              <a:t>TrueTime</a:t>
            </a:r>
            <a:r>
              <a:rPr lang="zh-CN" altLang="en-US" sz="2400" dirty="0">
                <a:solidFill>
                  <a:srgbClr val="FF0000"/>
                </a:solidFill>
              </a:rPr>
              <a:t>技术给出的可信时间区间</a:t>
            </a:r>
            <a:r>
              <a:rPr lang="zh-CN" altLang="en-US" sz="2400" dirty="0"/>
              <a:t>，基于可信时间区间对事务成功还是失败进行控制，从而实现了毫秒级延迟的正确的外部一致性。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146</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6009608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endParaRPr lang="zh-CN" altLang="en-US" dirty="0"/>
          </a:p>
        </p:txBody>
      </p:sp>
      <p:sp>
        <p:nvSpPr>
          <p:cNvPr id="3" name="内容占位符 2"/>
          <p:cNvSpPr>
            <a:spLocks noGrp="1"/>
          </p:cNvSpPr>
          <p:nvPr>
            <p:ph idx="1"/>
          </p:nvPr>
        </p:nvSpPr>
        <p:spPr>
          <a:xfrm>
            <a:off x="838200" y="822477"/>
            <a:ext cx="10515600" cy="5614112"/>
          </a:xfrm>
        </p:spPr>
        <p:txBody>
          <a:bodyPr>
            <a:noAutofit/>
          </a:bodyPr>
          <a:lstStyle/>
          <a:p>
            <a:r>
              <a:rPr lang="zh-CN" altLang="en-US" sz="2400" dirty="0"/>
              <a:t>       谷歌早期建立</a:t>
            </a:r>
            <a:r>
              <a:rPr lang="en-US" altLang="zh-CN" sz="2400" dirty="0"/>
              <a:t>GFS</a:t>
            </a:r>
            <a:r>
              <a:rPr lang="zh-CN" altLang="en-US" sz="2400" dirty="0"/>
              <a:t>的目的：每个分布式爬虫打开一个文件并不停地将爬到的内容顺序追加，索引器和</a:t>
            </a:r>
            <a:r>
              <a:rPr lang="en-US" altLang="zh-CN" sz="2400" dirty="0"/>
              <a:t>Page Rank</a:t>
            </a:r>
            <a:r>
              <a:rPr lang="zh-CN" altLang="en-US" sz="2400" dirty="0"/>
              <a:t>算法不停顺序读取这些大文件并获取所需的信息，</a:t>
            </a:r>
            <a:r>
              <a:rPr lang="en-US" altLang="zh-CN" sz="2400" dirty="0"/>
              <a:t>GFS</a:t>
            </a:r>
            <a:r>
              <a:rPr lang="zh-CN" altLang="en-US" sz="2400" dirty="0"/>
              <a:t>主要为了适配谷歌上述核心业务。</a:t>
            </a:r>
            <a:endParaRPr lang="en-US" altLang="zh-CN" sz="2400" dirty="0"/>
          </a:p>
          <a:p>
            <a:r>
              <a:rPr lang="en-US" altLang="zh-CN" sz="2400" dirty="0"/>
              <a:t>       GFS</a:t>
            </a:r>
            <a:r>
              <a:rPr lang="zh-CN" altLang="en-US" sz="2400" dirty="0"/>
              <a:t>分布式文件系统的松耦合、开放式、高可用设计理念在当时是划时代的，但也由于应用背景、简化系统的原因，使得</a:t>
            </a:r>
            <a:r>
              <a:rPr lang="en-US" altLang="zh-CN" sz="2400" dirty="0"/>
              <a:t>GFS</a:t>
            </a:r>
            <a:r>
              <a:rPr lang="zh-CN" altLang="en-US" sz="2400" dirty="0"/>
              <a:t>主要适用于以下场景：</a:t>
            </a:r>
          </a:p>
          <a:p>
            <a:pPr marL="342900" indent="-342900" latinLnBrk="1">
              <a:buFont typeface="Wingdings" panose="05000000000000000000" pitchFamily="2" charset="2"/>
              <a:buChar char="Ø"/>
            </a:pPr>
            <a:r>
              <a:rPr lang="zh-CN" altLang="en-US" sz="2400" dirty="0"/>
              <a:t>文件系统中的文件大</a:t>
            </a:r>
            <a:r>
              <a:rPr lang="en-US" altLang="zh-CN" sz="2400" dirty="0"/>
              <a:t>(GB</a:t>
            </a:r>
            <a:r>
              <a:rPr lang="zh-CN" altLang="en-US" sz="2400" dirty="0"/>
              <a:t>级及以上</a:t>
            </a:r>
            <a:r>
              <a:rPr lang="en-US" altLang="zh-CN" sz="2400" dirty="0"/>
              <a:t>)</a:t>
            </a:r>
            <a:r>
              <a:rPr lang="zh-CN" altLang="en-US" sz="2400" dirty="0"/>
              <a:t>而且少；</a:t>
            </a:r>
          </a:p>
          <a:p>
            <a:pPr marL="342900" indent="-342900" latinLnBrk="1">
              <a:buFont typeface="Wingdings" panose="05000000000000000000" pitchFamily="2" charset="2"/>
              <a:buChar char="Ø"/>
            </a:pPr>
            <a:r>
              <a:rPr lang="zh-CN" altLang="en-US" sz="2400" dirty="0"/>
              <a:t>文件操作多为顺序读取、复写或追加，几乎没有随机访问。</a:t>
            </a:r>
          </a:p>
          <a:p>
            <a:r>
              <a:rPr lang="zh-CN" altLang="en-US" sz="2400" dirty="0">
                <a:solidFill>
                  <a:srgbClr val="FF0000"/>
                </a:solidFill>
              </a:rPr>
              <a:t>然而，现实应用中仍然存在大规模小文件、频繁随机访问的需求。</a:t>
            </a:r>
            <a:endParaRPr lang="en-US" altLang="zh-CN" sz="2400" dirty="0">
              <a:solidFill>
                <a:srgbClr val="FF0000"/>
              </a:solidFill>
            </a:endParaRPr>
          </a:p>
          <a:p>
            <a:r>
              <a:rPr lang="en-US" altLang="zh-CN" sz="2400" dirty="0"/>
              <a:t>       2012</a:t>
            </a:r>
            <a:r>
              <a:rPr lang="zh-CN" altLang="en-US" sz="2400" dirty="0"/>
              <a:t>年，</a:t>
            </a:r>
            <a:r>
              <a:rPr lang="en-US" altLang="zh-CN" sz="2400" dirty="0"/>
              <a:t>Google</a:t>
            </a:r>
            <a:r>
              <a:rPr lang="zh-CN" altLang="en-US" sz="2400" dirty="0"/>
              <a:t>在</a:t>
            </a:r>
            <a:r>
              <a:rPr lang="en-US" altLang="zh-CN" sz="2400" dirty="0"/>
              <a:t>GFS</a:t>
            </a:r>
            <a:r>
              <a:rPr lang="zh-CN" altLang="en-US" sz="2400" dirty="0"/>
              <a:t>之后，提出了</a:t>
            </a:r>
            <a:r>
              <a:rPr lang="zh-CN" altLang="en-US" sz="2400" dirty="0">
                <a:solidFill>
                  <a:srgbClr val="FF0000"/>
                </a:solidFill>
              </a:rPr>
              <a:t>全新架构的分布式存储</a:t>
            </a:r>
            <a:r>
              <a:rPr lang="en-US" altLang="zh-CN" sz="2400" dirty="0">
                <a:solidFill>
                  <a:srgbClr val="FF0000"/>
                </a:solidFill>
              </a:rPr>
              <a:t>Colossus</a:t>
            </a:r>
            <a:r>
              <a:rPr lang="zh-CN" altLang="en-US" sz="2400" dirty="0">
                <a:solidFill>
                  <a:srgbClr val="FF0000"/>
                </a:solidFill>
              </a:rPr>
              <a:t>，也被称为</a:t>
            </a:r>
            <a:r>
              <a:rPr lang="en-US" altLang="zh-CN" sz="2400" dirty="0">
                <a:solidFill>
                  <a:srgbClr val="FF0000"/>
                </a:solidFill>
              </a:rPr>
              <a:t>GFS2</a:t>
            </a:r>
            <a:r>
              <a:rPr lang="zh-CN" altLang="en-US" sz="2400" dirty="0">
                <a:solidFill>
                  <a:srgbClr val="FF0000"/>
                </a:solidFill>
              </a:rPr>
              <a:t>（二代</a:t>
            </a:r>
            <a:r>
              <a:rPr lang="en-US" altLang="zh-CN" sz="2400" dirty="0">
                <a:solidFill>
                  <a:srgbClr val="FF0000"/>
                </a:solidFill>
              </a:rPr>
              <a:t>Google</a:t>
            </a:r>
            <a:r>
              <a:rPr lang="zh-CN" altLang="en-US" sz="2400" dirty="0">
                <a:solidFill>
                  <a:srgbClr val="FF0000"/>
                </a:solidFill>
              </a:rPr>
              <a:t>文件系统）</a:t>
            </a:r>
            <a:r>
              <a:rPr lang="zh-CN" altLang="en-US" sz="2400" dirty="0"/>
              <a:t>，新系统拥有分布式元数据管理、</a:t>
            </a:r>
            <a:r>
              <a:rPr lang="en-US" altLang="zh-CN" sz="2400" dirty="0"/>
              <a:t>4MB</a:t>
            </a:r>
            <a:r>
              <a:rPr lang="zh-CN" altLang="en-US" sz="2400" dirty="0"/>
              <a:t>的数据块和理论上无限大的目录规模支持。</a:t>
            </a: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147</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Tree>
    <p:extLst>
      <p:ext uri="{BB962C8B-B14F-4D97-AF65-F5344CB8AC3E}">
        <p14:creationId xmlns:p14="http://schemas.microsoft.com/office/powerpoint/2010/main" val="18768540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822476"/>
            <a:ext cx="10515600" cy="5533873"/>
          </a:xfrm>
        </p:spPr>
        <p:txBody>
          <a:bodyPr>
            <a:noAutofit/>
          </a:bodyPr>
          <a:lstStyle/>
          <a:p>
            <a:r>
              <a:rPr lang="en-US" altLang="zh-CN" sz="2400" b="1" dirty="0"/>
              <a:t>GFS</a:t>
            </a:r>
            <a:r>
              <a:rPr lang="zh-CN" altLang="en-US" sz="2400" b="1" dirty="0"/>
              <a:t>暴露出的问题</a:t>
            </a:r>
            <a:r>
              <a:rPr lang="en-US" altLang="zh-CN" sz="2400" b="1" dirty="0"/>
              <a:t>:</a:t>
            </a:r>
          </a:p>
          <a:p>
            <a:r>
              <a:rPr lang="zh-CN" altLang="en-US" sz="2400" dirty="0"/>
              <a:t>扩展到大约</a:t>
            </a:r>
            <a:r>
              <a:rPr lang="en-US" altLang="zh-CN" sz="2400" dirty="0"/>
              <a:t>50M</a:t>
            </a:r>
            <a:r>
              <a:rPr lang="zh-CN" altLang="en-US" sz="2400" dirty="0"/>
              <a:t>文件，</a:t>
            </a:r>
            <a:r>
              <a:rPr lang="en-US" altLang="zh-CN" sz="2400" dirty="0"/>
              <a:t>10</a:t>
            </a:r>
            <a:r>
              <a:rPr lang="zh-CN" altLang="en-US" sz="2400" dirty="0"/>
              <a:t>个</a:t>
            </a:r>
            <a:r>
              <a:rPr lang="en-US" altLang="zh-CN" sz="2400" dirty="0"/>
              <a:t>PB</a:t>
            </a:r>
            <a:r>
              <a:rPr lang="zh-CN" altLang="en-US" sz="2400" dirty="0"/>
              <a:t>；</a:t>
            </a:r>
            <a:endParaRPr lang="en-US" altLang="zh-CN" sz="2400" dirty="0"/>
          </a:p>
          <a:p>
            <a:r>
              <a:rPr lang="zh-CN" altLang="en-US" sz="2400" dirty="0"/>
              <a:t>大量大文件增加了上游应用程序的复杂性；</a:t>
            </a:r>
          </a:p>
          <a:p>
            <a:r>
              <a:rPr lang="en-US" altLang="zh-CN" sz="2400" dirty="0">
                <a:solidFill>
                  <a:srgbClr val="FF0000"/>
                </a:solidFill>
              </a:rPr>
              <a:t>metadata</a:t>
            </a:r>
            <a:r>
              <a:rPr lang="zh-CN" altLang="en-US" sz="2400" dirty="0">
                <a:solidFill>
                  <a:srgbClr val="FF0000"/>
                </a:solidFill>
              </a:rPr>
              <a:t>操作的单一瓶颈节点</a:t>
            </a:r>
            <a:r>
              <a:rPr lang="zh-CN" altLang="en-US" sz="2400" dirty="0"/>
              <a:t>；</a:t>
            </a:r>
            <a:endParaRPr lang="en-US" altLang="zh-CN" sz="2400" dirty="0"/>
          </a:p>
          <a:p>
            <a:r>
              <a:rPr lang="zh-CN" altLang="en-US" sz="2400" dirty="0"/>
              <a:t>没有延迟保证，不适用于对延迟敏感的应用程序；</a:t>
            </a:r>
            <a:endParaRPr lang="en-US" altLang="zh-CN" sz="2400" dirty="0"/>
          </a:p>
          <a:p>
            <a:r>
              <a:rPr lang="en-US" altLang="zh-CN" sz="2400" dirty="0">
                <a:solidFill>
                  <a:srgbClr val="FF0000"/>
                </a:solidFill>
              </a:rPr>
              <a:t>master</a:t>
            </a:r>
            <a:r>
              <a:rPr lang="zh-CN" altLang="en-US" sz="2400" dirty="0">
                <a:solidFill>
                  <a:srgbClr val="FF0000"/>
                </a:solidFill>
              </a:rPr>
              <a:t>节点容量有限</a:t>
            </a:r>
            <a:r>
              <a:rPr lang="zh-CN" altLang="en-US" sz="2400" dirty="0"/>
              <a:t>，不能容纳更大的文件系统。</a:t>
            </a:r>
          </a:p>
          <a:p>
            <a:r>
              <a:rPr lang="en-US" altLang="zh-CN" sz="2400" b="1" dirty="0"/>
              <a:t>GFS2</a:t>
            </a:r>
            <a:r>
              <a:rPr lang="zh-CN" altLang="en-US" sz="2400" b="1" dirty="0"/>
              <a:t>专注于存储效率的提升以及各种扩展功能，代表性的设计变化：</a:t>
            </a:r>
            <a:endParaRPr lang="zh-CN" altLang="en-US" sz="2400" dirty="0"/>
          </a:p>
          <a:p>
            <a:r>
              <a:rPr lang="zh-CN" altLang="en-US" sz="2400" dirty="0"/>
              <a:t>规模更大，速度更快，可预测的尾部延迟；</a:t>
            </a:r>
          </a:p>
          <a:p>
            <a:r>
              <a:rPr lang="zh-CN" altLang="en-US" sz="2400" dirty="0">
                <a:solidFill>
                  <a:srgbClr val="FF0000"/>
                </a:solidFill>
              </a:rPr>
              <a:t>用</a:t>
            </a:r>
            <a:r>
              <a:rPr lang="en-US" altLang="zh-CN" sz="2400" dirty="0">
                <a:solidFill>
                  <a:srgbClr val="FF0000"/>
                </a:solidFill>
              </a:rPr>
              <a:t>Colossus</a:t>
            </a:r>
            <a:r>
              <a:rPr lang="zh-CN" altLang="en-US" sz="2400" dirty="0">
                <a:solidFill>
                  <a:srgbClr val="FF0000"/>
                </a:solidFill>
              </a:rPr>
              <a:t>取代</a:t>
            </a:r>
            <a:r>
              <a:rPr lang="en-US" altLang="zh-CN" sz="2400" dirty="0">
                <a:solidFill>
                  <a:srgbClr val="FF0000"/>
                </a:solidFill>
              </a:rPr>
              <a:t>GFS master</a:t>
            </a:r>
            <a:r>
              <a:rPr lang="zh-CN" altLang="en-US" sz="2400" dirty="0">
                <a:solidFill>
                  <a:srgbClr val="FF0000"/>
                </a:solidFill>
              </a:rPr>
              <a:t>节点</a:t>
            </a:r>
            <a:r>
              <a:rPr lang="zh-CN" altLang="en-US" sz="2400" dirty="0"/>
              <a:t>；</a:t>
            </a:r>
          </a:p>
          <a:p>
            <a:r>
              <a:rPr lang="zh-CN" altLang="en-US" sz="2400" dirty="0">
                <a:solidFill>
                  <a:srgbClr val="FF0000"/>
                </a:solidFill>
              </a:rPr>
              <a:t>用</a:t>
            </a:r>
            <a:r>
              <a:rPr lang="en-US" altLang="zh-CN" sz="2400" dirty="0">
                <a:solidFill>
                  <a:srgbClr val="FF0000"/>
                </a:solidFill>
              </a:rPr>
              <a:t>Disk</a:t>
            </a:r>
            <a:r>
              <a:rPr lang="zh-CN" altLang="en-US" sz="2400" dirty="0">
                <a:solidFill>
                  <a:srgbClr val="FF0000"/>
                </a:solidFill>
              </a:rPr>
              <a:t>服务器（</a:t>
            </a:r>
            <a:r>
              <a:rPr lang="en-US" altLang="zh-CN" sz="2400" dirty="0">
                <a:solidFill>
                  <a:srgbClr val="FF0000"/>
                </a:solidFill>
              </a:rPr>
              <a:t>D Server</a:t>
            </a:r>
            <a:r>
              <a:rPr lang="zh-CN" altLang="en-US" sz="2400" dirty="0">
                <a:solidFill>
                  <a:srgbClr val="FF0000"/>
                </a:solidFill>
              </a:rPr>
              <a:t>）取代</a:t>
            </a:r>
            <a:r>
              <a:rPr lang="en-US" altLang="zh-CN" sz="2400" dirty="0">
                <a:solidFill>
                  <a:srgbClr val="FF0000"/>
                </a:solidFill>
              </a:rPr>
              <a:t>GFS</a:t>
            </a:r>
            <a:r>
              <a:rPr lang="zh-CN" altLang="en-US" sz="2400" dirty="0">
                <a:solidFill>
                  <a:srgbClr val="FF0000"/>
                </a:solidFill>
              </a:rPr>
              <a:t>的</a:t>
            </a:r>
            <a:r>
              <a:rPr lang="en-US" altLang="zh-CN" sz="2400" dirty="0">
                <a:solidFill>
                  <a:srgbClr val="FF0000"/>
                </a:solidFill>
              </a:rPr>
              <a:t>chunk server</a:t>
            </a:r>
            <a:r>
              <a:rPr lang="zh-CN" altLang="en-US" sz="2400" dirty="0"/>
              <a:t>。</a:t>
            </a: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148</a:t>
            </a:fld>
            <a:endParaRPr lang="zh-CN" altLang="en-US" dirty="0"/>
          </a:p>
        </p:txBody>
      </p:sp>
      <p:sp>
        <p:nvSpPr>
          <p:cNvPr id="5" name="矩形 4"/>
          <p:cNvSpPr/>
          <p:nvPr/>
        </p:nvSpPr>
        <p:spPr>
          <a:xfrm>
            <a:off x="838200" y="6436589"/>
            <a:ext cx="5840060"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https://www.sohu.com/a/413895492_673711</a:t>
            </a:r>
          </a:p>
        </p:txBody>
      </p:sp>
    </p:spTree>
    <p:extLst>
      <p:ext uri="{BB962C8B-B14F-4D97-AF65-F5344CB8AC3E}">
        <p14:creationId xmlns:p14="http://schemas.microsoft.com/office/powerpoint/2010/main" val="33705666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822476"/>
            <a:ext cx="10515600" cy="5533873"/>
          </a:xfrm>
        </p:spPr>
        <p:txBody>
          <a:bodyPr>
            <a:noAutofit/>
          </a:bodyPr>
          <a:lstStyle/>
          <a:p>
            <a:r>
              <a:rPr lang="en-US" altLang="zh-CN" sz="2400" dirty="0"/>
              <a:t>       GFS</a:t>
            </a:r>
            <a:r>
              <a:rPr lang="zh-CN" altLang="en-US" sz="2400" dirty="0"/>
              <a:t>分布式扩展，</a:t>
            </a:r>
            <a:r>
              <a:rPr lang="zh-CN" altLang="en-US" sz="2400" dirty="0">
                <a:solidFill>
                  <a:srgbClr val="FF0000"/>
                </a:solidFill>
              </a:rPr>
              <a:t>首先需要扩展元数据管理节点</a:t>
            </a:r>
            <a:r>
              <a:rPr lang="zh-CN" altLang="en-US" sz="2400" dirty="0"/>
              <a:t>，而扩展元数据管理结点的</a:t>
            </a:r>
            <a:r>
              <a:rPr lang="zh-CN" altLang="en-US" sz="2400" dirty="0">
                <a:solidFill>
                  <a:srgbClr val="FF0000"/>
                </a:solidFill>
              </a:rPr>
              <a:t>第一步是要将原有的单节点</a:t>
            </a:r>
            <a:r>
              <a:rPr lang="zh-CN" altLang="en-US" sz="2400" b="1" dirty="0">
                <a:solidFill>
                  <a:srgbClr val="FF0000"/>
                </a:solidFill>
              </a:rPr>
              <a:t>树形文件系统</a:t>
            </a:r>
            <a:r>
              <a:rPr lang="zh-CN" altLang="en-US" sz="2400" dirty="0">
                <a:solidFill>
                  <a:srgbClr val="FF0000"/>
                </a:solidFill>
              </a:rPr>
              <a:t>结构存储方式改为基于</a:t>
            </a:r>
            <a:r>
              <a:rPr lang="en-US" altLang="zh-CN" sz="2400" b="1" dirty="0">
                <a:solidFill>
                  <a:srgbClr val="FF0000"/>
                </a:solidFill>
              </a:rPr>
              <a:t>key-value</a:t>
            </a:r>
            <a:r>
              <a:rPr lang="zh-CN" altLang="en-US" sz="2400" dirty="0">
                <a:solidFill>
                  <a:srgbClr val="FF0000"/>
                </a:solidFill>
              </a:rPr>
              <a:t>的键值存储</a:t>
            </a:r>
            <a:r>
              <a:rPr lang="zh-CN" altLang="en-US" sz="2400" dirty="0"/>
              <a:t>。</a:t>
            </a:r>
            <a:endParaRPr lang="en-US" altLang="zh-CN" sz="2400" dirty="0"/>
          </a:p>
          <a:p>
            <a:r>
              <a:rPr lang="en-US" altLang="zh-CN" sz="2400" dirty="0"/>
              <a:t>       Google</a:t>
            </a:r>
            <a:r>
              <a:rPr lang="zh-CN" altLang="en-US" sz="2400" dirty="0"/>
              <a:t>将</a:t>
            </a:r>
            <a:r>
              <a:rPr lang="zh-CN" altLang="en-US" sz="2400" dirty="0">
                <a:solidFill>
                  <a:srgbClr val="FF0000"/>
                </a:solidFill>
              </a:rPr>
              <a:t>文件系统元数据表示为了一个表，将文件元数据表实现在</a:t>
            </a:r>
            <a:r>
              <a:rPr lang="en-US" altLang="zh-CN" sz="2400" dirty="0">
                <a:solidFill>
                  <a:srgbClr val="FF0000"/>
                </a:solidFill>
              </a:rPr>
              <a:t>BigTable</a:t>
            </a:r>
            <a:r>
              <a:rPr lang="zh-CN" altLang="en-US" sz="2400" dirty="0">
                <a:solidFill>
                  <a:srgbClr val="FF0000"/>
                </a:solidFill>
              </a:rPr>
              <a:t>上</a:t>
            </a:r>
            <a:r>
              <a:rPr lang="zh-CN" altLang="en-US" sz="2400" dirty="0"/>
              <a:t>，</a:t>
            </a:r>
            <a:r>
              <a:rPr lang="en-US" altLang="zh-CN" sz="2400" dirty="0"/>
              <a:t>BigTable</a:t>
            </a:r>
            <a:r>
              <a:rPr lang="zh-CN" altLang="en-US" sz="2400" dirty="0">
                <a:solidFill>
                  <a:srgbClr val="FF0000"/>
                </a:solidFill>
              </a:rPr>
              <a:t>能在分布式集群上维护</a:t>
            </a:r>
            <a:r>
              <a:rPr lang="zh-CN" altLang="en-US" sz="2400" dirty="0"/>
              <a:t>一个</a:t>
            </a:r>
            <a:r>
              <a:rPr lang="en-US" altLang="zh-CN" sz="2400" dirty="0"/>
              <a:t>key-value</a:t>
            </a:r>
            <a:r>
              <a:rPr lang="zh-CN" altLang="en-US" sz="2400" dirty="0"/>
              <a:t>的数据库并提供极高的读写性能，</a:t>
            </a:r>
            <a:r>
              <a:rPr lang="en-US" altLang="zh-CN" sz="2400" dirty="0"/>
              <a:t>CFS</a:t>
            </a:r>
            <a:r>
              <a:rPr lang="zh-CN" altLang="en-US" sz="2400" dirty="0"/>
              <a:t>通过将文件元数据维护在</a:t>
            </a:r>
            <a:r>
              <a:rPr lang="en-US" altLang="zh-CN" sz="2400" dirty="0"/>
              <a:t>BigTable</a:t>
            </a:r>
            <a:r>
              <a:rPr lang="zh-CN" altLang="en-US" sz="2400" dirty="0"/>
              <a:t>上实现了分布式扩展。</a:t>
            </a:r>
            <a:endParaRPr lang="en-US" altLang="zh-CN" sz="2400" dirty="0"/>
          </a:p>
          <a:p>
            <a:r>
              <a:rPr lang="zh-CN" altLang="en-US" sz="2400" b="1" dirty="0">
                <a:solidFill>
                  <a:srgbClr val="FF0000"/>
                </a:solidFill>
              </a:rPr>
              <a:t>带来的问题</a:t>
            </a:r>
            <a:r>
              <a:rPr lang="zh-CN" altLang="en-US" sz="2400" dirty="0">
                <a:solidFill>
                  <a:srgbClr val="FF0000"/>
                </a:solidFill>
              </a:rPr>
              <a:t>：</a:t>
            </a:r>
            <a:r>
              <a:rPr lang="en-US" altLang="zh-CN" sz="2400" dirty="0">
                <a:solidFill>
                  <a:srgbClr val="FF0000"/>
                </a:solidFill>
              </a:rPr>
              <a:t>BigTable</a:t>
            </a:r>
            <a:r>
              <a:rPr lang="zh-CN" altLang="en-US" sz="2400" dirty="0">
                <a:solidFill>
                  <a:srgbClr val="FF0000"/>
                </a:solidFill>
              </a:rPr>
              <a:t>数据库依托</a:t>
            </a:r>
            <a:r>
              <a:rPr lang="en-US" altLang="zh-CN" sz="2400" dirty="0">
                <a:solidFill>
                  <a:srgbClr val="FF0000"/>
                </a:solidFill>
              </a:rPr>
              <a:t>GFS</a:t>
            </a:r>
            <a:r>
              <a:rPr lang="zh-CN" altLang="en-US" sz="2400" dirty="0">
                <a:solidFill>
                  <a:srgbClr val="FF0000"/>
                </a:solidFill>
              </a:rPr>
              <a:t>而建立，</a:t>
            </a:r>
            <a:r>
              <a:rPr lang="en-US" altLang="zh-CN" sz="2400" dirty="0">
                <a:solidFill>
                  <a:srgbClr val="FF0000"/>
                </a:solidFill>
              </a:rPr>
              <a:t>GFS</a:t>
            </a:r>
            <a:r>
              <a:rPr lang="zh-CN" altLang="en-US" sz="2400" dirty="0">
                <a:solidFill>
                  <a:srgbClr val="FF0000"/>
                </a:solidFill>
              </a:rPr>
              <a:t>对于</a:t>
            </a:r>
            <a:r>
              <a:rPr lang="en-US" altLang="zh-CN" sz="2400" dirty="0">
                <a:solidFill>
                  <a:srgbClr val="FF0000"/>
                </a:solidFill>
              </a:rPr>
              <a:t>BigTable</a:t>
            </a:r>
            <a:r>
              <a:rPr lang="zh-CN" altLang="en-US" sz="2400" dirty="0">
                <a:solidFill>
                  <a:srgbClr val="FF0000"/>
                </a:solidFill>
              </a:rPr>
              <a:t>的制约是否会形成</a:t>
            </a:r>
            <a:r>
              <a:rPr lang="en-US" altLang="zh-CN" sz="2400" dirty="0">
                <a:solidFill>
                  <a:srgbClr val="FF0000"/>
                </a:solidFill>
              </a:rPr>
              <a:t>BigTable</a:t>
            </a:r>
            <a:r>
              <a:rPr lang="zh-CN" altLang="en-US" sz="2400" dirty="0">
                <a:solidFill>
                  <a:srgbClr val="FF0000"/>
                </a:solidFill>
              </a:rPr>
              <a:t>对</a:t>
            </a:r>
            <a:r>
              <a:rPr lang="en-US" altLang="zh-CN" sz="2400" dirty="0">
                <a:solidFill>
                  <a:srgbClr val="FF0000"/>
                </a:solidFill>
              </a:rPr>
              <a:t>CFS</a:t>
            </a:r>
            <a:r>
              <a:rPr lang="zh-CN" altLang="en-US" sz="2400" dirty="0">
                <a:solidFill>
                  <a:srgbClr val="FF0000"/>
                </a:solidFill>
              </a:rPr>
              <a:t>的制约？</a:t>
            </a:r>
            <a:endParaRPr lang="en-US" altLang="zh-CN" sz="2400" dirty="0">
              <a:solidFill>
                <a:srgbClr val="FF0000"/>
              </a:solidFill>
            </a:endParaRPr>
          </a:p>
          <a:p>
            <a:r>
              <a:rPr lang="zh-CN" altLang="en-US" sz="2400" dirty="0"/>
              <a:t>       由于</a:t>
            </a:r>
            <a:r>
              <a:rPr lang="en-US" altLang="zh-CN" sz="2400" dirty="0"/>
              <a:t>CFS</a:t>
            </a:r>
            <a:r>
              <a:rPr lang="zh-CN" altLang="en-US" sz="2400" dirty="0"/>
              <a:t>存储的元数据相较整个文件系统非常小</a:t>
            </a:r>
            <a:r>
              <a:rPr lang="en-US" altLang="zh-CN" sz="2400" dirty="0"/>
              <a:t>(</a:t>
            </a:r>
            <a:r>
              <a:rPr lang="zh-CN" altLang="en-US" sz="2400" dirty="0"/>
              <a:t>大约万分之一</a:t>
            </a:r>
            <a:r>
              <a:rPr lang="en-US" altLang="zh-CN" sz="2400" dirty="0"/>
              <a:t>)</a:t>
            </a:r>
            <a:r>
              <a:rPr lang="zh-CN" altLang="en-US" sz="2400" dirty="0"/>
              <a:t>，一个可扩展性不那么强的</a:t>
            </a:r>
            <a:r>
              <a:rPr lang="en-US" altLang="zh-CN" sz="2400" dirty="0"/>
              <a:t>GFS</a:t>
            </a:r>
            <a:r>
              <a:rPr lang="zh-CN" altLang="en-US" sz="2400" dirty="0"/>
              <a:t>也能够胜任其管理工作。因此，</a:t>
            </a:r>
            <a:r>
              <a:rPr lang="en-US" altLang="zh-CN" sz="2400" dirty="0"/>
              <a:t>Colossus</a:t>
            </a:r>
            <a:r>
              <a:rPr lang="zh-CN" altLang="en-US" sz="2400" dirty="0"/>
              <a:t>通过将元数据存储在</a:t>
            </a:r>
            <a:r>
              <a:rPr lang="en-US" altLang="zh-CN" sz="2400" dirty="0"/>
              <a:t>GFS</a:t>
            </a:r>
            <a:r>
              <a:rPr lang="zh-CN" altLang="en-US" sz="2400" dirty="0"/>
              <a:t>上的方式实现了比</a:t>
            </a:r>
            <a:r>
              <a:rPr lang="en-US" altLang="zh-CN" sz="2400" dirty="0"/>
              <a:t>GFS</a:t>
            </a:r>
            <a:r>
              <a:rPr lang="zh-CN" altLang="en-US" sz="2400" dirty="0"/>
              <a:t>大若干数量级的扩展水平。</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149</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Tree>
    <p:extLst>
      <p:ext uri="{BB962C8B-B14F-4D97-AF65-F5344CB8AC3E}">
        <p14:creationId xmlns:p14="http://schemas.microsoft.com/office/powerpoint/2010/main" val="337179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6.1.3.2 </a:t>
            </a:r>
            <a:r>
              <a:rPr lang="zh-CN" altLang="en-US" sz="2800" dirty="0"/>
              <a:t>并行体系架构（续）</a:t>
            </a:r>
          </a:p>
        </p:txBody>
      </p:sp>
      <p:sp>
        <p:nvSpPr>
          <p:cNvPr id="3" name="内容占位符 2"/>
          <p:cNvSpPr>
            <a:spLocks noGrp="1"/>
          </p:cNvSpPr>
          <p:nvPr>
            <p:ph idx="1"/>
          </p:nvPr>
        </p:nvSpPr>
        <p:spPr>
          <a:xfrm>
            <a:off x="838200" y="1285462"/>
            <a:ext cx="10515600" cy="5070888"/>
          </a:xfrm>
        </p:spPr>
        <p:txBody>
          <a:bodyPr>
            <a:noAutofit/>
          </a:bodyPr>
          <a:lstStyle/>
          <a:p>
            <a:pPr algn="just"/>
            <a:r>
              <a:rPr lang="zh-CN" altLang="en-US" sz="2400" b="1" dirty="0">
                <a:ea typeface="黑体" panose="02010609060101010101" pitchFamily="49" charset="-122"/>
              </a:rPr>
              <a:t>总体优点</a:t>
            </a:r>
            <a:endParaRPr lang="zh-CN" altLang="en-US" sz="2400" b="1" dirty="0"/>
          </a:p>
          <a:p>
            <a:pPr algn="just">
              <a:buFont typeface="Wingdings" panose="05000000000000000000" pitchFamily="2" charset="2"/>
              <a:buChar char="Ø"/>
            </a:pPr>
            <a:r>
              <a:rPr lang="zh-CN" altLang="en-US" sz="2400" dirty="0">
                <a:solidFill>
                  <a:srgbClr val="FF0000"/>
                </a:solidFill>
              </a:rPr>
              <a:t>高算力</a:t>
            </a:r>
            <a:r>
              <a:rPr lang="zh-CN" altLang="en-US" sz="2400" dirty="0"/>
              <a:t>、充分利用多处理器的高性能</a:t>
            </a:r>
            <a:endParaRPr lang="en-US" altLang="zh-CN" sz="2400" dirty="0"/>
          </a:p>
          <a:p>
            <a:pPr algn="just">
              <a:buFont typeface="Wingdings" panose="05000000000000000000" pitchFamily="2" charset="2"/>
              <a:buChar char="Ø"/>
            </a:pPr>
            <a:r>
              <a:rPr lang="zh-CN" altLang="en-US" sz="2400" dirty="0"/>
              <a:t>易于实现</a:t>
            </a:r>
            <a:r>
              <a:rPr lang="zh-CN" altLang="en-US" sz="2400" dirty="0">
                <a:solidFill>
                  <a:srgbClr val="FF0000"/>
                </a:solidFill>
              </a:rPr>
              <a:t>高并发</a:t>
            </a:r>
            <a:endParaRPr lang="en-US" altLang="zh-CN" sz="2400" dirty="0">
              <a:solidFill>
                <a:srgbClr val="FF0000"/>
              </a:solidFill>
            </a:endParaRPr>
          </a:p>
          <a:p>
            <a:pPr algn="just">
              <a:buFont typeface="Wingdings" panose="05000000000000000000" pitchFamily="2" charset="2"/>
              <a:buChar char="Ø"/>
            </a:pPr>
            <a:r>
              <a:rPr lang="zh-CN" altLang="en-US" sz="2400" dirty="0"/>
              <a:t>易于提升系统整体吞吐率，低成本解决大问题（如双十一，利用低成本的</a:t>
            </a:r>
            <a:r>
              <a:rPr lang="en-US" altLang="zh-CN" sz="2400" dirty="0"/>
              <a:t>X86</a:t>
            </a:r>
            <a:r>
              <a:rPr lang="zh-CN" altLang="en-US" sz="2400" dirty="0"/>
              <a:t>服务器组成超大规模运算集群）</a:t>
            </a:r>
          </a:p>
          <a:p>
            <a:pPr algn="just"/>
            <a:r>
              <a:rPr lang="zh-CN" altLang="en-US" sz="2400" dirty="0"/>
              <a:t> </a:t>
            </a:r>
          </a:p>
          <a:p>
            <a:pPr algn="just"/>
            <a:r>
              <a:rPr lang="zh-CN" altLang="en-US" sz="2400" b="1" dirty="0">
                <a:ea typeface="黑体" panose="02010609060101010101" pitchFamily="49" charset="-122"/>
              </a:rPr>
              <a:t>缺点</a:t>
            </a:r>
            <a:endParaRPr lang="zh-CN" altLang="en-US" sz="2400" b="1" dirty="0"/>
          </a:p>
          <a:p>
            <a:pPr algn="just">
              <a:buFont typeface="Wingdings" panose="05000000000000000000" pitchFamily="2" charset="2"/>
              <a:buChar char="Ø"/>
            </a:pPr>
            <a:r>
              <a:rPr lang="zh-CN" altLang="en-US" sz="2400" dirty="0"/>
              <a:t>设计与管理复杂</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Tree>
    <p:extLst>
      <p:ext uri="{BB962C8B-B14F-4D97-AF65-F5344CB8AC3E}">
        <p14:creationId xmlns:p14="http://schemas.microsoft.com/office/powerpoint/2010/main" val="1909627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602557"/>
            <a:ext cx="10515600" cy="5834031"/>
          </a:xfrm>
        </p:spPr>
        <p:txBody>
          <a:bodyPr>
            <a:noAutofit/>
          </a:bodyPr>
          <a:lstStyle/>
          <a:p>
            <a:r>
              <a:rPr lang="zh-CN" altLang="en-US" sz="2200" dirty="0">
                <a:solidFill>
                  <a:srgbClr val="FF0000"/>
                </a:solidFill>
              </a:rPr>
              <a:t>更进一步的考虑？一次系统重构代价极高，若不能一次将可扩展性做足，势必在不久的将来面临再次重构的困境。</a:t>
            </a:r>
            <a:endParaRPr lang="en-US" altLang="zh-CN" sz="2200" dirty="0">
              <a:solidFill>
                <a:srgbClr val="FF0000"/>
              </a:solidFill>
            </a:endParaRPr>
          </a:p>
          <a:p>
            <a:r>
              <a:rPr lang="zh-CN" altLang="en-US" sz="2200" dirty="0"/>
              <a:t>       较小的</a:t>
            </a:r>
            <a:r>
              <a:rPr lang="en-US" altLang="zh-CN" sz="2200" dirty="0"/>
              <a:t>Colossus</a:t>
            </a:r>
            <a:r>
              <a:rPr lang="zh-CN" altLang="en-US" sz="2200" dirty="0"/>
              <a:t>的元数据能够存在</a:t>
            </a:r>
            <a:r>
              <a:rPr lang="en-US" altLang="zh-CN" sz="2200" dirty="0"/>
              <a:t>GFS</a:t>
            </a:r>
            <a:r>
              <a:rPr lang="zh-CN" altLang="en-US" sz="2200" dirty="0"/>
              <a:t>，</a:t>
            </a:r>
            <a:r>
              <a:rPr lang="zh-CN" altLang="en-US" sz="2200" dirty="0">
                <a:solidFill>
                  <a:srgbClr val="FF0000"/>
                </a:solidFill>
              </a:rPr>
              <a:t>更进一步，更大的</a:t>
            </a:r>
            <a:r>
              <a:rPr lang="en-US" altLang="zh-CN" sz="2200" dirty="0">
                <a:solidFill>
                  <a:srgbClr val="FF0000"/>
                </a:solidFill>
              </a:rPr>
              <a:t>Colossus</a:t>
            </a:r>
            <a:r>
              <a:rPr lang="zh-CN" altLang="en-US" sz="2200" dirty="0">
                <a:solidFill>
                  <a:srgbClr val="FF0000"/>
                </a:solidFill>
              </a:rPr>
              <a:t>元数据存在一个较小的</a:t>
            </a:r>
            <a:r>
              <a:rPr lang="en-US" altLang="zh-CN" sz="2200" dirty="0">
                <a:solidFill>
                  <a:srgbClr val="FF0000"/>
                </a:solidFill>
              </a:rPr>
              <a:t>Colossus</a:t>
            </a:r>
            <a:r>
              <a:rPr lang="zh-CN" altLang="en-US" sz="2200" dirty="0">
                <a:solidFill>
                  <a:srgbClr val="FF0000"/>
                </a:solidFill>
              </a:rPr>
              <a:t>上。</a:t>
            </a:r>
          </a:p>
          <a:p>
            <a:r>
              <a:rPr lang="zh-CN" altLang="en-US" sz="2200" dirty="0"/>
              <a:t>       以此类推：</a:t>
            </a:r>
            <a:r>
              <a:rPr lang="en-US" altLang="zh-CN" sz="2200" dirty="0"/>
              <a:t>100PB</a:t>
            </a:r>
            <a:r>
              <a:rPr lang="zh-CN" altLang="en-US" sz="2200" dirty="0"/>
              <a:t>数据的元数据大约</a:t>
            </a:r>
            <a:r>
              <a:rPr lang="en-US" altLang="zh-CN" sz="2200" dirty="0"/>
              <a:t>10TB</a:t>
            </a:r>
            <a:r>
              <a:rPr lang="zh-CN" altLang="en-US" sz="2200" dirty="0"/>
              <a:t>，</a:t>
            </a:r>
            <a:r>
              <a:rPr lang="en-US" altLang="zh-CN" sz="2200" dirty="0"/>
              <a:t>10TB</a:t>
            </a:r>
            <a:r>
              <a:rPr lang="zh-CN" altLang="en-US" sz="2200" dirty="0"/>
              <a:t>数据的元数据大约</a:t>
            </a:r>
            <a:r>
              <a:rPr lang="en-US" altLang="zh-CN" sz="2200" dirty="0"/>
              <a:t>1GB</a:t>
            </a:r>
            <a:r>
              <a:rPr lang="zh-CN" altLang="en-US" sz="2200" dirty="0"/>
              <a:t>，</a:t>
            </a:r>
            <a:r>
              <a:rPr lang="en-US" altLang="zh-CN" sz="2200" dirty="0"/>
              <a:t>1GB</a:t>
            </a:r>
            <a:r>
              <a:rPr lang="zh-CN" altLang="en-US" sz="2200" dirty="0"/>
              <a:t>数据的元数据大约</a:t>
            </a:r>
            <a:r>
              <a:rPr lang="en-US" altLang="zh-CN" sz="2200" dirty="0"/>
              <a:t>100KB</a:t>
            </a:r>
            <a:r>
              <a:rPr lang="zh-CN" altLang="en-US" sz="2200" dirty="0"/>
              <a:t>。经过多层压缩，数据量可以足够小。</a:t>
            </a:r>
            <a:endParaRPr lang="en-US" altLang="zh-CN" sz="2200" dirty="0"/>
          </a:p>
          <a:p>
            <a:r>
              <a:rPr lang="en-US" altLang="zh-CN" sz="2200" b="1" dirty="0"/>
              <a:t>Colossus</a:t>
            </a:r>
            <a:r>
              <a:rPr lang="zh-CN" altLang="en-US" sz="2200" b="1" dirty="0"/>
              <a:t>是一个通过将元数据存储在一个</a:t>
            </a:r>
            <a:endParaRPr lang="en-US" altLang="zh-CN" sz="2200" b="1" dirty="0"/>
          </a:p>
          <a:p>
            <a:r>
              <a:rPr lang="en-US" altLang="zh-CN" sz="2200" b="1" dirty="0"/>
              <a:t>       </a:t>
            </a:r>
            <a:r>
              <a:rPr lang="zh-CN" altLang="en-US" sz="2200" b="1" dirty="0"/>
              <a:t>将元数据存储在另一个</a:t>
            </a:r>
            <a:endParaRPr lang="en-US" altLang="zh-CN" sz="2200" b="1" dirty="0"/>
          </a:p>
          <a:p>
            <a:pPr marL="1168400"/>
            <a:r>
              <a:rPr lang="zh-CN" altLang="en-US" sz="2200" b="1" dirty="0"/>
              <a:t>将元数据存储在</a:t>
            </a:r>
            <a:r>
              <a:rPr lang="en-US" altLang="zh-CN" sz="2200" b="1" dirty="0"/>
              <a:t>Google Chubby(</a:t>
            </a:r>
            <a:r>
              <a:rPr lang="zh-CN" altLang="en-US" sz="2200" b="1" dirty="0"/>
              <a:t>分布式锁管理系统，也可理解为一个小    型强一致性文件系统</a:t>
            </a:r>
            <a:r>
              <a:rPr lang="en-US" altLang="zh-CN" sz="2200" b="1" dirty="0"/>
              <a:t>)</a:t>
            </a:r>
            <a:r>
              <a:rPr lang="zh-CN" altLang="en-US" sz="2200" b="1" dirty="0"/>
              <a:t>上的文件系统</a:t>
            </a:r>
            <a:endParaRPr lang="en-US" altLang="zh-CN" sz="2200" b="1" dirty="0"/>
          </a:p>
          <a:p>
            <a:r>
              <a:rPr lang="en-US" altLang="zh-CN" sz="2200" b="1" dirty="0"/>
              <a:t>       </a:t>
            </a:r>
            <a:r>
              <a:rPr lang="zh-CN" altLang="en-US" sz="2200" b="1" dirty="0"/>
              <a:t>上的文件系统</a:t>
            </a:r>
            <a:endParaRPr lang="en-US" altLang="zh-CN" sz="2200" b="1" dirty="0"/>
          </a:p>
          <a:p>
            <a:r>
              <a:rPr lang="zh-CN" altLang="en-US" sz="2200" b="1" dirty="0"/>
              <a:t>而获得高可扩展性的分布式文件系统。</a:t>
            </a:r>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150</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
        <p:nvSpPr>
          <p:cNvPr id="6" name="圆角矩形标注 5"/>
          <p:cNvSpPr/>
          <p:nvPr/>
        </p:nvSpPr>
        <p:spPr>
          <a:xfrm>
            <a:off x="6887182" y="4930815"/>
            <a:ext cx="1594886" cy="520861"/>
          </a:xfrm>
          <a:prstGeom prst="wedgeRoundRectCallout">
            <a:avLst>
              <a:gd name="adj1" fmla="val -68560"/>
              <a:gd name="adj2" fmla="val -47361"/>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BigTable</a:t>
            </a:r>
            <a:endParaRPr lang="zh-CN" altLang="en-US" dirty="0">
              <a:latin typeface="微软雅黑" panose="020B0503020204020204" pitchFamily="34" charset="-122"/>
              <a:ea typeface="微软雅黑" panose="020B0503020204020204" pitchFamily="34" charset="-122"/>
            </a:endParaRPr>
          </a:p>
        </p:txBody>
      </p:sp>
      <p:sp>
        <p:nvSpPr>
          <p:cNvPr id="7" name="圆角矩形标注 6"/>
          <p:cNvSpPr/>
          <p:nvPr/>
        </p:nvSpPr>
        <p:spPr>
          <a:xfrm>
            <a:off x="3914418" y="5451676"/>
            <a:ext cx="1594886" cy="415878"/>
          </a:xfrm>
          <a:prstGeom prst="wedgeRoundRectCallout">
            <a:avLst>
              <a:gd name="adj1" fmla="val 20685"/>
              <a:gd name="adj2" fmla="val -84746"/>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CFS</a:t>
            </a:r>
            <a:endParaRPr lang="zh-CN" altLang="en-US" dirty="0">
              <a:latin typeface="微软雅黑" panose="020B0503020204020204" pitchFamily="34" charset="-122"/>
              <a:ea typeface="微软雅黑" panose="020B0503020204020204" pitchFamily="34" charset="-122"/>
            </a:endParaRPr>
          </a:p>
        </p:txBody>
      </p:sp>
      <p:sp>
        <p:nvSpPr>
          <p:cNvPr id="8" name="圆角矩形标注 7"/>
          <p:cNvSpPr/>
          <p:nvPr/>
        </p:nvSpPr>
        <p:spPr>
          <a:xfrm>
            <a:off x="222604" y="4775367"/>
            <a:ext cx="1594886" cy="415878"/>
          </a:xfrm>
          <a:prstGeom prst="wedgeRoundRectCallout">
            <a:avLst>
              <a:gd name="adj1" fmla="val 50974"/>
              <a:gd name="adj2" fmla="val 9986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CFS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91665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151</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原文链接：</a:t>
            </a:r>
            <a:r>
              <a:rPr lang="en-US" altLang="zh-CN" dirty="0">
                <a:solidFill>
                  <a:schemeClr val="bg1">
                    <a:lumMod val="75000"/>
                  </a:schemeClr>
                </a:solidFill>
              </a:rPr>
              <a:t>https://www.cnblogs.com/cobbliu/articles/10822129.html</a:t>
            </a:r>
          </a:p>
        </p:txBody>
      </p:sp>
      <p:pic>
        <p:nvPicPr>
          <p:cNvPr id="10" name="内容占位符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6490" y="822476"/>
            <a:ext cx="7306519" cy="5533873"/>
          </a:xfrm>
        </p:spPr>
      </p:pic>
    </p:spTree>
    <p:extLst>
      <p:ext uri="{BB962C8B-B14F-4D97-AF65-F5344CB8AC3E}">
        <p14:creationId xmlns:p14="http://schemas.microsoft.com/office/powerpoint/2010/main" val="34453638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822476"/>
            <a:ext cx="10515600" cy="5533873"/>
          </a:xfrm>
        </p:spPr>
        <p:txBody>
          <a:bodyPr>
            <a:noAutofit/>
          </a:bodyPr>
          <a:lstStyle/>
          <a:p>
            <a:r>
              <a:rPr lang="zh-CN" altLang="en-US" sz="2400" b="1" dirty="0"/>
              <a:t>总体架构之外的其他改动</a:t>
            </a:r>
          </a:p>
          <a:p>
            <a:pPr marL="342900" indent="-342900" latinLnBrk="1">
              <a:buFont typeface="Wingdings" panose="05000000000000000000" pitchFamily="2" charset="2"/>
              <a:buChar char="Ø"/>
            </a:pPr>
            <a:r>
              <a:rPr lang="zh-CN" altLang="en-US" sz="2400" dirty="0">
                <a:solidFill>
                  <a:srgbClr val="FF0000"/>
                </a:solidFill>
              </a:rPr>
              <a:t>数据容错不再使用副本，而是使用更复杂的</a:t>
            </a:r>
            <a:r>
              <a:rPr lang="en-US" altLang="zh-CN" sz="2400" dirty="0">
                <a:solidFill>
                  <a:srgbClr val="FF0000"/>
                </a:solidFill>
              </a:rPr>
              <a:t>Reed-Solomon</a:t>
            </a:r>
            <a:r>
              <a:rPr lang="zh-CN" altLang="en-US" sz="2400" dirty="0">
                <a:solidFill>
                  <a:srgbClr val="FF0000"/>
                </a:solidFill>
              </a:rPr>
              <a:t>编码。</a:t>
            </a:r>
            <a:r>
              <a:rPr lang="zh-CN" altLang="en-US" sz="2400" dirty="0"/>
              <a:t>类似于</a:t>
            </a:r>
            <a:r>
              <a:rPr lang="en-US" altLang="zh-CN" sz="2400" dirty="0"/>
              <a:t>RAID-6</a:t>
            </a:r>
            <a:r>
              <a:rPr lang="zh-CN" altLang="en-US" sz="2400" dirty="0"/>
              <a:t>，</a:t>
            </a:r>
            <a:r>
              <a:rPr lang="en-US" altLang="zh-CN" sz="2400" dirty="0"/>
              <a:t>Reed-Solomon</a:t>
            </a:r>
            <a:r>
              <a:rPr lang="zh-CN" altLang="en-US" sz="2400" dirty="0"/>
              <a:t>允许被编在同一组的</a:t>
            </a:r>
            <a:r>
              <a:rPr lang="en-US" altLang="zh-CN" sz="2400" dirty="0"/>
              <a:t>4</a:t>
            </a:r>
            <a:r>
              <a:rPr lang="zh-CN" altLang="en-US" sz="2400" dirty="0"/>
              <a:t>个数据块最多丢失两个，从而在不太影响数据丢失概率的情况下减小存储开销，代价是较复杂的系统和计算量。</a:t>
            </a:r>
          </a:p>
          <a:p>
            <a:pPr marL="342900" indent="-342900" latinLnBrk="1">
              <a:buFont typeface="Wingdings" panose="05000000000000000000" pitchFamily="2" charset="2"/>
              <a:buChar char="Ø"/>
            </a:pPr>
            <a:r>
              <a:rPr lang="en-US" altLang="zh-CN" sz="2400" dirty="0">
                <a:solidFill>
                  <a:srgbClr val="FF0000"/>
                </a:solidFill>
              </a:rPr>
              <a:t>D Server</a:t>
            </a:r>
            <a:r>
              <a:rPr lang="zh-CN" altLang="en-US" sz="2400" dirty="0">
                <a:solidFill>
                  <a:srgbClr val="FF0000"/>
                </a:solidFill>
              </a:rPr>
              <a:t>采用更激进的缓存策略。</a:t>
            </a:r>
            <a:endParaRPr lang="en-US" altLang="zh-CN" sz="2400" dirty="0">
              <a:solidFill>
                <a:srgbClr val="FF0000"/>
              </a:solidFill>
            </a:endParaRPr>
          </a:p>
          <a:p>
            <a:pPr marL="342900" indent="-342900" latinLnBrk="1">
              <a:buFont typeface="Wingdings" panose="05000000000000000000" pitchFamily="2" charset="2"/>
              <a:buChar char="Ø"/>
            </a:pPr>
            <a:r>
              <a:rPr lang="zh-CN" altLang="en-US" sz="2400" dirty="0"/>
              <a:t>客户端采用更高并发度的方式获取数据块，其目的在于减少</a:t>
            </a:r>
            <a:r>
              <a:rPr lang="en-US" altLang="zh-CN" sz="2400" dirty="0"/>
              <a:t>tail-latency</a:t>
            </a:r>
            <a:r>
              <a:rPr lang="zh-CN" altLang="en-US" sz="2400" dirty="0"/>
              <a:t>（最慢访问延迟），改善最差的情况（让”最糟糕的情况不那么糟“）。</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152</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Tree>
    <p:extLst>
      <p:ext uri="{BB962C8B-B14F-4D97-AF65-F5344CB8AC3E}">
        <p14:creationId xmlns:p14="http://schemas.microsoft.com/office/powerpoint/2010/main" val="1854201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6.4.12 F1</a:t>
            </a:r>
            <a:endParaRPr lang="zh-CN" altLang="en-US" dirty="0"/>
          </a:p>
        </p:txBody>
      </p:sp>
      <p:sp>
        <p:nvSpPr>
          <p:cNvPr id="3" name="内容占位符 2"/>
          <p:cNvSpPr>
            <a:spLocks noGrp="1"/>
          </p:cNvSpPr>
          <p:nvPr>
            <p:ph idx="1"/>
          </p:nvPr>
        </p:nvSpPr>
        <p:spPr>
          <a:xfrm>
            <a:off x="838200" y="1285462"/>
            <a:ext cx="10515600" cy="5087008"/>
          </a:xfrm>
        </p:spPr>
        <p:txBody>
          <a:bodyPr>
            <a:noAutofit/>
          </a:bodyPr>
          <a:lstStyle/>
          <a:p>
            <a:r>
              <a:rPr lang="en-US" altLang="zh-CN" sz="2400" b="1" dirty="0"/>
              <a:t>F1(Filial 1 hybrid</a:t>
            </a:r>
            <a:r>
              <a:rPr lang="zh-CN" altLang="en-US" sz="2400" b="1" dirty="0"/>
              <a:t>，混合着关系数据的丰富特性和</a:t>
            </a:r>
            <a:r>
              <a:rPr lang="en-US" altLang="zh-CN" sz="2400" b="1" dirty="0"/>
              <a:t>NoSQL</a:t>
            </a:r>
            <a:r>
              <a:rPr lang="zh-CN" altLang="en-US" sz="2400" b="1" dirty="0"/>
              <a:t>的扩展性</a:t>
            </a:r>
            <a:r>
              <a:rPr lang="en-US" altLang="zh-CN" sz="2400" b="1" dirty="0"/>
              <a:t>)</a:t>
            </a:r>
          </a:p>
          <a:p>
            <a:r>
              <a:rPr lang="zh-CN" altLang="en-US" sz="2400" dirty="0"/>
              <a:t>       谷歌的</a:t>
            </a:r>
            <a:r>
              <a:rPr lang="en-US" altLang="zh-CN" sz="2400" dirty="0"/>
              <a:t>AdWords</a:t>
            </a:r>
            <a:r>
              <a:rPr lang="zh-CN" altLang="en-US" sz="2400" dirty="0"/>
              <a:t>业务早期使用“</a:t>
            </a:r>
            <a:r>
              <a:rPr lang="en-US" altLang="zh-CN" sz="2400" dirty="0"/>
              <a:t>MySQL+</a:t>
            </a:r>
            <a:r>
              <a:rPr lang="zh-CN" altLang="en-US" sz="2400" dirty="0"/>
              <a:t>手工</a:t>
            </a:r>
            <a:r>
              <a:rPr lang="en-US" altLang="zh-CN" sz="2400" dirty="0"/>
              <a:t>Sharding</a:t>
            </a:r>
            <a:r>
              <a:rPr lang="zh-CN" altLang="en-US" sz="2400" dirty="0"/>
              <a:t>”来支撑，在扩展和可靠性上不能满足要求。当</a:t>
            </a:r>
            <a:r>
              <a:rPr lang="en-US" altLang="zh-CN" sz="2400" dirty="0"/>
              <a:t>Spanner</a:t>
            </a:r>
            <a:r>
              <a:rPr lang="zh-CN" altLang="en-US" sz="2400" dirty="0"/>
              <a:t>在同步复制、外部一致性等方面取得较好的效果后，</a:t>
            </a:r>
            <a:r>
              <a:rPr lang="en-US" altLang="zh-CN" sz="2400" dirty="0"/>
              <a:t>AdWords</a:t>
            </a:r>
            <a:r>
              <a:rPr lang="zh-CN" altLang="en-US" sz="2400" dirty="0"/>
              <a:t>团队就在</a:t>
            </a:r>
            <a:r>
              <a:rPr lang="en-US" altLang="zh-CN" sz="2400" dirty="0"/>
              <a:t>Spanner</a:t>
            </a:r>
            <a:r>
              <a:rPr lang="zh-CN" altLang="en-US" sz="2400" dirty="0"/>
              <a:t>基础上开发了混合型数据库</a:t>
            </a:r>
            <a:r>
              <a:rPr lang="en-US" altLang="zh-CN" sz="2400" dirty="0"/>
              <a:t>F1</a:t>
            </a:r>
            <a:r>
              <a:rPr lang="zh-CN" altLang="en-US" sz="2400" dirty="0"/>
              <a:t>，</a:t>
            </a:r>
            <a:r>
              <a:rPr lang="en-US" altLang="zh-CN" sz="2400" dirty="0"/>
              <a:t>2012</a:t>
            </a:r>
            <a:r>
              <a:rPr lang="zh-CN" altLang="en-US" sz="2400" dirty="0"/>
              <a:t>年在生产环境下替代</a:t>
            </a:r>
            <a:r>
              <a:rPr lang="en-US" altLang="zh-CN" sz="2400" dirty="0"/>
              <a:t>MySQL</a:t>
            </a:r>
            <a:r>
              <a:rPr lang="zh-CN" altLang="en-US" sz="2400" dirty="0"/>
              <a:t>支撑着</a:t>
            </a:r>
            <a:r>
              <a:rPr lang="en-US" altLang="zh-CN" sz="2400" dirty="0"/>
              <a:t>AdWords</a:t>
            </a:r>
            <a:r>
              <a:rPr lang="zh-CN" altLang="en-US" sz="2400" dirty="0"/>
              <a:t>业务。</a:t>
            </a:r>
            <a:endParaRPr lang="en-US" altLang="zh-CN" sz="2400" dirty="0"/>
          </a:p>
          <a:p>
            <a:endParaRPr lang="en-US" altLang="zh-CN" sz="2400" dirty="0"/>
          </a:p>
          <a:p>
            <a:r>
              <a:rPr lang="en-US" altLang="zh-CN" sz="2400" dirty="0"/>
              <a:t>       F1</a:t>
            </a:r>
            <a:r>
              <a:rPr lang="zh-CN" altLang="en-US" sz="2400" dirty="0"/>
              <a:t>是基于</a:t>
            </a:r>
            <a:r>
              <a:rPr lang="en-US" altLang="zh-CN" sz="2400" dirty="0"/>
              <a:t>Spanner</a:t>
            </a:r>
            <a:r>
              <a:rPr lang="zh-CN" altLang="en-US" sz="2400" dirty="0"/>
              <a:t>之上的一个分布式</a:t>
            </a:r>
            <a:r>
              <a:rPr lang="zh-CN" altLang="en-US" sz="2400" dirty="0">
                <a:solidFill>
                  <a:srgbClr val="FF0000"/>
                </a:solidFill>
              </a:rPr>
              <a:t>类关系</a:t>
            </a:r>
            <a:r>
              <a:rPr lang="zh-CN" altLang="en-US" sz="2400" dirty="0"/>
              <a:t>数据库，提供了一套类似于</a:t>
            </a:r>
            <a:r>
              <a:rPr lang="en-US" altLang="zh-CN" sz="2400" dirty="0"/>
              <a:t>SQL</a:t>
            </a:r>
            <a:r>
              <a:rPr lang="zh-CN" altLang="en-US" sz="2400" dirty="0"/>
              <a:t>（</a:t>
            </a:r>
            <a:r>
              <a:rPr lang="en-US" altLang="zh-CN" sz="2400" dirty="0"/>
              <a:t>SQL</a:t>
            </a:r>
            <a:r>
              <a:rPr lang="zh-CN" altLang="en-US" sz="2400" dirty="0"/>
              <a:t>的超集）的查询语句，支持表定义和数据库事务，同时兼具强大的可扩展性、高可用性、外部事务一致性。</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153</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28124827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1"/>
            <a:ext cx="10515600" cy="5682509"/>
          </a:xfrm>
        </p:spPr>
        <p:txBody>
          <a:bodyPr>
            <a:noAutofit/>
          </a:bodyPr>
          <a:lstStyle/>
          <a:p>
            <a:r>
              <a:rPr lang="en-US" altLang="zh-CN" sz="2400" b="1" dirty="0"/>
              <a:t>F1</a:t>
            </a:r>
            <a:r>
              <a:rPr lang="zh-CN" altLang="en-US" sz="2400" b="1" dirty="0"/>
              <a:t>设计目标</a:t>
            </a:r>
            <a:r>
              <a:rPr lang="zh-CN" altLang="en-US" sz="2400" dirty="0"/>
              <a:t> </a:t>
            </a:r>
            <a:br>
              <a:rPr lang="zh-CN" altLang="en-US" sz="2400" dirty="0"/>
            </a:br>
            <a:r>
              <a:rPr lang="zh-CN" altLang="en-US" sz="2400" b="1" dirty="0"/>
              <a:t>可扩展性</a:t>
            </a:r>
            <a:r>
              <a:rPr lang="zh-CN" altLang="en-US" sz="2400" dirty="0"/>
              <a:t>：</a:t>
            </a:r>
            <a:r>
              <a:rPr lang="en-US" altLang="zh-CN" sz="2400" dirty="0">
                <a:solidFill>
                  <a:srgbClr val="FF0000"/>
                </a:solidFill>
              </a:rPr>
              <a:t>F1</a:t>
            </a:r>
            <a:r>
              <a:rPr lang="zh-CN" altLang="en-US" sz="2400" dirty="0">
                <a:solidFill>
                  <a:srgbClr val="FF0000"/>
                </a:solidFill>
              </a:rPr>
              <a:t>支持复杂查询和</a:t>
            </a:r>
            <a:r>
              <a:rPr lang="en-US" altLang="zh-CN" sz="2400" dirty="0">
                <a:solidFill>
                  <a:srgbClr val="FF0000"/>
                </a:solidFill>
              </a:rPr>
              <a:t>join</a:t>
            </a:r>
            <a:r>
              <a:rPr lang="zh-CN" altLang="en-US" sz="2400" dirty="0"/>
              <a:t>，且提供增加机器时自动</a:t>
            </a:r>
            <a:r>
              <a:rPr lang="en-US" altLang="zh-CN" sz="2400" dirty="0"/>
              <a:t>resharding</a:t>
            </a:r>
            <a:r>
              <a:rPr lang="zh-CN" altLang="en-US" sz="2400" dirty="0"/>
              <a:t>和负载均衡机制。</a:t>
            </a:r>
            <a:br>
              <a:rPr lang="zh-CN" altLang="en-US" sz="2400" dirty="0"/>
            </a:br>
            <a:r>
              <a:rPr lang="zh-CN" altLang="en-US" sz="2400" b="1" dirty="0"/>
              <a:t>高可用性</a:t>
            </a:r>
            <a:r>
              <a:rPr lang="zh-CN" altLang="en-US" sz="2400" dirty="0"/>
              <a:t>：不能因为任何事故</a:t>
            </a:r>
            <a:r>
              <a:rPr lang="en-US" altLang="zh-CN" sz="2400" dirty="0"/>
              <a:t>(</a:t>
            </a:r>
            <a:r>
              <a:rPr lang="zh-CN" altLang="en-US" sz="2400" dirty="0"/>
              <a:t>数据中心损坏、例行维护、</a:t>
            </a:r>
            <a:r>
              <a:rPr lang="zh-CN" altLang="en-US" sz="2400" dirty="0">
                <a:solidFill>
                  <a:srgbClr val="FF0000"/>
                </a:solidFill>
              </a:rPr>
              <a:t>变更</a:t>
            </a:r>
            <a:r>
              <a:rPr lang="en-US" altLang="zh-CN" sz="2400" dirty="0">
                <a:solidFill>
                  <a:srgbClr val="FF0000"/>
                </a:solidFill>
              </a:rPr>
              <a:t>schema</a:t>
            </a:r>
            <a:r>
              <a:rPr lang="zh-CN" altLang="en-US" sz="2400" dirty="0"/>
              <a:t>等</a:t>
            </a:r>
            <a:r>
              <a:rPr lang="en-US" altLang="zh-CN" sz="2400" dirty="0"/>
              <a:t>)</a:t>
            </a:r>
            <a:r>
              <a:rPr lang="zh-CN" altLang="en-US" sz="2400" dirty="0"/>
              <a:t>而出现不可用状况。</a:t>
            </a:r>
            <a:br>
              <a:rPr lang="zh-CN" altLang="en-US" sz="2400" dirty="0"/>
            </a:br>
            <a:r>
              <a:rPr lang="zh-CN" altLang="en-US" sz="2400" b="1" dirty="0"/>
              <a:t>事务特性</a:t>
            </a:r>
            <a:r>
              <a:rPr lang="zh-CN" altLang="en-US" sz="2400" dirty="0"/>
              <a:t>：</a:t>
            </a:r>
            <a:r>
              <a:rPr lang="zh-CN" altLang="en-US" sz="2400" dirty="0">
                <a:solidFill>
                  <a:srgbClr val="FF0000"/>
                </a:solidFill>
              </a:rPr>
              <a:t>认为</a:t>
            </a:r>
            <a:r>
              <a:rPr lang="en-US" altLang="zh-CN" sz="2400" dirty="0">
                <a:solidFill>
                  <a:srgbClr val="FF0000"/>
                </a:solidFill>
              </a:rPr>
              <a:t>Spanner</a:t>
            </a:r>
            <a:r>
              <a:rPr lang="zh-CN" altLang="en-US" sz="2400" dirty="0">
                <a:solidFill>
                  <a:srgbClr val="FF0000"/>
                </a:solidFill>
              </a:rPr>
              <a:t>的外部一致性的是不够的，标准</a:t>
            </a:r>
            <a:r>
              <a:rPr lang="en-US" altLang="zh-CN" sz="2400" dirty="0">
                <a:solidFill>
                  <a:srgbClr val="FF0000"/>
                </a:solidFill>
              </a:rPr>
              <a:t>ACID</a:t>
            </a:r>
            <a:r>
              <a:rPr lang="zh-CN" altLang="en-US" sz="2400" dirty="0">
                <a:solidFill>
                  <a:srgbClr val="FF0000"/>
                </a:solidFill>
              </a:rPr>
              <a:t>必须支持。</a:t>
            </a:r>
            <a:br>
              <a:rPr lang="zh-CN" altLang="en-US" sz="2400" dirty="0">
                <a:solidFill>
                  <a:srgbClr val="FF0000"/>
                </a:solidFill>
              </a:rPr>
            </a:br>
            <a:r>
              <a:rPr lang="zh-CN" altLang="en-US" sz="2400" b="1" dirty="0"/>
              <a:t>易用性</a:t>
            </a:r>
            <a:r>
              <a:rPr lang="zh-CN" altLang="en-US" sz="2400" dirty="0"/>
              <a:t>：友好的</a:t>
            </a:r>
            <a:r>
              <a:rPr lang="en-US" altLang="zh-CN" sz="2400" dirty="0"/>
              <a:t>SQL</a:t>
            </a:r>
            <a:r>
              <a:rPr lang="zh-CN" altLang="en-US" sz="2400" dirty="0"/>
              <a:t>接口、支持索引和即席查询，提高开发人员的效率。</a:t>
            </a:r>
          </a:p>
          <a:p>
            <a:endParaRPr lang="en-US" altLang="zh-CN" sz="2400" b="1" dirty="0"/>
          </a:p>
          <a:p>
            <a:r>
              <a:rPr lang="en-US" altLang="zh-CN" sz="2400" b="1" dirty="0"/>
              <a:t>F1</a:t>
            </a:r>
            <a:r>
              <a:rPr lang="zh-CN" altLang="en-US" sz="2400" b="1" dirty="0"/>
              <a:t>规模</a:t>
            </a:r>
            <a:br>
              <a:rPr lang="zh-CN" altLang="en-US" sz="2400" dirty="0"/>
            </a:br>
            <a:r>
              <a:rPr lang="zh-CN" altLang="en-US" sz="2400" dirty="0"/>
              <a:t>       </a:t>
            </a:r>
            <a:r>
              <a:rPr lang="en-US" altLang="zh-CN" sz="2400" dirty="0"/>
              <a:t>2013</a:t>
            </a:r>
            <a:r>
              <a:rPr lang="zh-CN" altLang="en-US" sz="2400" dirty="0"/>
              <a:t>年，</a:t>
            </a:r>
            <a:r>
              <a:rPr lang="en-US" altLang="zh-CN" sz="2400" dirty="0"/>
              <a:t>F1</a:t>
            </a:r>
            <a:r>
              <a:rPr lang="zh-CN" altLang="en-US" sz="2400" dirty="0"/>
              <a:t>已经可支撑</a:t>
            </a:r>
            <a:r>
              <a:rPr lang="en-US" altLang="zh-CN" sz="2400" dirty="0"/>
              <a:t>100</a:t>
            </a:r>
            <a:r>
              <a:rPr lang="zh-CN" altLang="en-US" sz="2400" dirty="0"/>
              <a:t>个应用，数据量约</a:t>
            </a:r>
            <a:r>
              <a:rPr lang="en-US" altLang="zh-CN" sz="2400" dirty="0"/>
              <a:t>100TB</a:t>
            </a:r>
            <a:r>
              <a:rPr lang="zh-CN" altLang="en-US" sz="2400" dirty="0"/>
              <a:t>，每秒处理成百上千的请求，每天扫描数十万亿行记录，且相对之前底层的</a:t>
            </a:r>
            <a:r>
              <a:rPr lang="en-US" altLang="zh-CN" sz="2400" dirty="0"/>
              <a:t>MySQL</a:t>
            </a:r>
            <a:r>
              <a:rPr lang="zh-CN" altLang="en-US" sz="2400" dirty="0"/>
              <a:t>没有增加延迟，在这样规模下的可用性达到了</a:t>
            </a:r>
            <a:r>
              <a:rPr lang="en-US" altLang="zh-CN" sz="2400" dirty="0"/>
              <a:t>99.999%</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154</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37970387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600" y="754066"/>
            <a:ext cx="7191255" cy="5803070"/>
          </a:xfrm>
          <a:prstGeom prst="rect">
            <a:avLst/>
          </a:prstGeom>
        </p:spPr>
      </p:pic>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695144"/>
            <a:ext cx="10515600" cy="693820"/>
          </a:xfrm>
        </p:spPr>
        <p:txBody>
          <a:bodyPr>
            <a:noAutofit/>
          </a:bodyPr>
          <a:lstStyle/>
          <a:p>
            <a:r>
              <a:rPr lang="zh-CN" altLang="en-US" sz="2400" b="1" dirty="0"/>
              <a:t>体系架构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155</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
        <p:nvSpPr>
          <p:cNvPr id="7" name="矩形 6"/>
          <p:cNvSpPr/>
          <p:nvPr/>
        </p:nvSpPr>
        <p:spPr>
          <a:xfrm>
            <a:off x="838200" y="1220154"/>
            <a:ext cx="4659775" cy="5170646"/>
          </a:xfrm>
          <a:prstGeom prst="rect">
            <a:avLst/>
          </a:prstGeom>
        </p:spPr>
        <p:txBody>
          <a:bodyPr wrap="square">
            <a:spAutoFit/>
          </a:bodyPr>
          <a:lstStyle/>
          <a:p>
            <a:r>
              <a:rPr lang="en-US" altLang="zh-CN" sz="2200" b="1" dirty="0">
                <a:latin typeface="微软雅黑" panose="020B0503020204020204" pitchFamily="34" charset="-122"/>
                <a:ea typeface="微软雅黑" panose="020B0503020204020204" pitchFamily="34" charset="-122"/>
              </a:rPr>
              <a:t>client library</a:t>
            </a:r>
            <a:r>
              <a:rPr lang="zh-CN" altLang="en-US" sz="2200" dirty="0">
                <a:latin typeface="微软雅黑" panose="020B0503020204020204" pitchFamily="34" charset="-122"/>
                <a:ea typeface="微软雅黑" panose="020B0503020204020204" pitchFamily="34" charset="-122"/>
              </a:rPr>
              <a:t>：用户通过其连接</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发出服务请求。</a:t>
            </a:r>
            <a:endParaRPr lang="en-US" altLang="zh-CN" sz="2200" dirty="0">
              <a:latin typeface="微软雅黑" panose="020B0503020204020204" pitchFamily="34" charset="-122"/>
              <a:ea typeface="微软雅黑" panose="020B0503020204020204" pitchFamily="34" charset="-122"/>
            </a:endParaRPr>
          </a:p>
          <a:p>
            <a:r>
              <a:rPr lang="en-US" altLang="zh-CN" sz="2200" b="1" dirty="0">
                <a:latin typeface="微软雅黑" panose="020B0503020204020204" pitchFamily="34" charset="-122"/>
                <a:ea typeface="微软雅黑" panose="020B0503020204020204" pitchFamily="34" charset="-122"/>
              </a:rPr>
              <a:t>Load Balancer </a:t>
            </a:r>
            <a:r>
              <a:rPr lang="zh-CN" altLang="en-US" sz="2200" dirty="0">
                <a:latin typeface="微软雅黑" panose="020B0503020204020204" pitchFamily="34" charset="-122"/>
                <a:ea typeface="微软雅黑" panose="020B0503020204020204" pitchFamily="34" charset="-122"/>
              </a:rPr>
              <a:t>：负责负载均衡用户请求到某个</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节点。请求被优先连到附近的数据中心的</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（除非该数据中心不可用或高负载）。</a:t>
            </a:r>
            <a:endParaRPr lang="en-US" altLang="zh-CN" sz="2200" dirty="0">
              <a:latin typeface="微软雅黑" panose="020B0503020204020204" pitchFamily="34" charset="-122"/>
              <a:ea typeface="微软雅黑" panose="020B0503020204020204" pitchFamily="34" charset="-122"/>
            </a:endParaRPr>
          </a:p>
          <a:p>
            <a:r>
              <a:rPr lang="en-US" altLang="zh-CN" sz="2200" b="1" dirty="0">
                <a:latin typeface="微软雅黑" panose="020B0503020204020204" pitchFamily="34" charset="-122"/>
                <a:ea typeface="微软雅黑" panose="020B0503020204020204" pitchFamily="34" charset="-122"/>
              </a:rPr>
              <a:t>F1 server</a:t>
            </a:r>
            <a:r>
              <a:rPr lang="zh-CN" altLang="en-US" sz="2200" b="1"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从</a:t>
            </a:r>
            <a:r>
              <a:rPr lang="en-US" altLang="zh-CN" sz="2200" dirty="0">
                <a:latin typeface="微软雅黑" panose="020B0503020204020204" pitchFamily="34" charset="-122"/>
                <a:ea typeface="微软雅黑" panose="020B0503020204020204" pitchFamily="34" charset="-122"/>
              </a:rPr>
              <a:t>Spanner</a:t>
            </a:r>
            <a:r>
              <a:rPr lang="zh-CN" altLang="en-US" sz="2200" dirty="0">
                <a:latin typeface="微软雅黑" panose="020B0503020204020204" pitchFamily="34" charset="-122"/>
                <a:ea typeface="微软雅黑" panose="020B0503020204020204" pitchFamily="34" charset="-122"/>
              </a:rPr>
              <a:t>读写数据，</a:t>
            </a:r>
            <a:r>
              <a:rPr lang="en-US" altLang="zh-CN" sz="2200" dirty="0">
                <a:latin typeface="微软雅黑" panose="020B0503020204020204" pitchFamily="34" charset="-122"/>
                <a:ea typeface="微软雅黑" panose="020B0503020204020204" pitchFamily="34" charset="-122"/>
              </a:rPr>
              <a:t>Spanner</a:t>
            </a:r>
            <a:r>
              <a:rPr lang="zh-CN" altLang="en-US" sz="2200" dirty="0">
                <a:latin typeface="微软雅黑" panose="020B0503020204020204" pitchFamily="34" charset="-122"/>
                <a:ea typeface="微软雅黑" panose="020B0503020204020204" pitchFamily="34" charset="-122"/>
              </a:rPr>
              <a:t>的底层存储是分布式文件系统</a:t>
            </a:r>
            <a:r>
              <a:rPr lang="en-US" altLang="zh-CN" sz="2200" dirty="0">
                <a:latin typeface="微软雅黑" panose="020B0503020204020204" pitchFamily="34" charset="-122"/>
                <a:ea typeface="微软雅黑" panose="020B0503020204020204" pitchFamily="34" charset="-122"/>
              </a:rPr>
              <a:t>CFS</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Colossus</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可能会从异地</a:t>
            </a:r>
            <a:r>
              <a:rPr lang="en-US" altLang="zh-CN" sz="2200" dirty="0">
                <a:latin typeface="微软雅黑" panose="020B0503020204020204" pitchFamily="34" charset="-122"/>
                <a:ea typeface="微软雅黑" panose="020B0503020204020204" pitchFamily="34" charset="-122"/>
              </a:rPr>
              <a:t>Spanner</a:t>
            </a:r>
            <a:r>
              <a:rPr lang="zh-CN" altLang="en-US" sz="2200" dirty="0">
                <a:latin typeface="微软雅黑" panose="020B0503020204020204" pitchFamily="34" charset="-122"/>
                <a:ea typeface="微软雅黑" panose="020B0503020204020204" pitchFamily="34" charset="-122"/>
              </a:rPr>
              <a:t>读取数据。</a:t>
            </a:r>
            <a:endParaRPr lang="en-US" altLang="zh-CN" sz="2200" dirty="0">
              <a:latin typeface="微软雅黑" panose="020B0503020204020204" pitchFamily="34" charset="-122"/>
              <a:ea typeface="微软雅黑" panose="020B0503020204020204" pitchFamily="34" charset="-122"/>
            </a:endParaRPr>
          </a:p>
          <a:p>
            <a:r>
              <a:rPr lang="zh-CN" altLang="en-US" sz="2200" i="1" dirty="0">
                <a:solidFill>
                  <a:srgbClr val="00B0F0"/>
                </a:solidFill>
                <a:latin typeface="微软雅黑" panose="020B0503020204020204" pitchFamily="34" charset="-122"/>
                <a:ea typeface="微软雅黑" panose="020B0503020204020204" pitchFamily="34" charset="-122"/>
              </a:rPr>
              <a:t>通常，</a:t>
            </a:r>
            <a:r>
              <a:rPr lang="en-US" altLang="zh-CN" sz="2200" i="1" dirty="0">
                <a:solidFill>
                  <a:srgbClr val="00B0F0"/>
                </a:solidFill>
                <a:latin typeface="微软雅黑" panose="020B0503020204020204" pitchFamily="34" charset="-122"/>
                <a:ea typeface="微软雅黑" panose="020B0503020204020204" pitchFamily="34" charset="-122"/>
              </a:rPr>
              <a:t>F1</a:t>
            </a:r>
            <a:r>
              <a:rPr lang="zh-CN" altLang="en-US" sz="2200" i="1" dirty="0">
                <a:solidFill>
                  <a:srgbClr val="00B0F0"/>
                </a:solidFill>
                <a:latin typeface="微软雅黑" panose="020B0503020204020204" pitchFamily="34" charset="-122"/>
                <a:ea typeface="微软雅黑" panose="020B0503020204020204" pitchFamily="34" charset="-122"/>
              </a:rPr>
              <a:t>和对应</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在同一个数据中心里，以便加快访问</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的速度。如果同一个数据中心的</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不可用则</a:t>
            </a:r>
            <a:r>
              <a:rPr lang="en-US" altLang="zh-CN" sz="2200" i="1" dirty="0">
                <a:solidFill>
                  <a:srgbClr val="00B0F0"/>
                </a:solidFill>
                <a:latin typeface="微软雅黑" panose="020B0503020204020204" pitchFamily="34" charset="-122"/>
                <a:ea typeface="微软雅黑" panose="020B0503020204020204" pitchFamily="34" charset="-122"/>
              </a:rPr>
              <a:t>F1</a:t>
            </a:r>
            <a:r>
              <a:rPr lang="zh-CN" altLang="en-US" sz="2200" i="1" dirty="0">
                <a:solidFill>
                  <a:srgbClr val="00B0F0"/>
                </a:solidFill>
                <a:latin typeface="微软雅黑" panose="020B0503020204020204" pitchFamily="34" charset="-122"/>
                <a:ea typeface="微软雅黑" panose="020B0503020204020204" pitchFamily="34" charset="-122"/>
              </a:rPr>
              <a:t>可访问远程的</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是同步复制的）</a:t>
            </a:r>
            <a:r>
              <a:rPr lang="zh-CN" altLang="en-US" sz="2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71233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1"/>
            <a:ext cx="10515600" cy="5312119"/>
          </a:xfrm>
        </p:spPr>
        <p:txBody>
          <a:bodyPr>
            <a:noAutofit/>
          </a:bodyPr>
          <a:lstStyle/>
          <a:p>
            <a:r>
              <a:rPr lang="zh-CN" altLang="en-US" sz="2400" dirty="0"/>
              <a:t>大部分的</a:t>
            </a:r>
            <a:r>
              <a:rPr lang="en-US" altLang="zh-CN" sz="2400" dirty="0"/>
              <a:t>F1</a:t>
            </a:r>
            <a:r>
              <a:rPr lang="zh-CN" altLang="en-US" sz="2400" dirty="0"/>
              <a:t>是</a:t>
            </a:r>
            <a:r>
              <a:rPr lang="zh-CN" altLang="en-US" sz="2400" dirty="0">
                <a:solidFill>
                  <a:srgbClr val="FF0000"/>
                </a:solidFill>
              </a:rPr>
              <a:t>无状态的</a:t>
            </a:r>
            <a:endParaRPr lang="en-US" altLang="zh-CN" sz="2400" dirty="0">
              <a:solidFill>
                <a:srgbClr val="FF0000"/>
              </a:solidFill>
            </a:endParaRPr>
          </a:p>
          <a:p>
            <a:r>
              <a:rPr lang="en-US" altLang="zh-CN" sz="2400" dirty="0"/>
              <a:t>     ↓</a:t>
            </a:r>
          </a:p>
          <a:p>
            <a:r>
              <a:rPr lang="zh-CN" altLang="en-US" sz="2400" dirty="0">
                <a:solidFill>
                  <a:srgbClr val="FF0000"/>
                </a:solidFill>
              </a:rPr>
              <a:t>一个客户端可以发送不同请求到不同</a:t>
            </a:r>
            <a:r>
              <a:rPr lang="en-US" altLang="zh-CN" sz="2400" dirty="0">
                <a:solidFill>
                  <a:srgbClr val="FF0000"/>
                </a:solidFill>
              </a:rPr>
              <a:t>F1 server</a:t>
            </a:r>
            <a:r>
              <a:rPr lang="zh-CN" altLang="en-US" sz="2400" dirty="0"/>
              <a:t>。</a:t>
            </a:r>
            <a:endParaRPr lang="en-US" altLang="zh-CN" sz="2400" dirty="0"/>
          </a:p>
          <a:p>
            <a:r>
              <a:rPr lang="zh-CN" altLang="en-US" sz="2400" dirty="0"/>
              <a:t>有一种</a:t>
            </a:r>
            <a:r>
              <a:rPr lang="zh-CN" altLang="en-US" sz="2400" dirty="0">
                <a:solidFill>
                  <a:srgbClr val="FF0000"/>
                </a:solidFill>
              </a:rPr>
              <a:t>例外</a:t>
            </a:r>
            <a:r>
              <a:rPr lang="zh-CN" altLang="en-US" sz="2400" dirty="0"/>
              <a:t>状况：</a:t>
            </a:r>
            <a:r>
              <a:rPr lang="zh-CN" altLang="en-US" sz="2400" dirty="0">
                <a:solidFill>
                  <a:srgbClr val="FF0000"/>
                </a:solidFill>
              </a:rPr>
              <a:t>当客户端的事务使用了悲观锁时</a:t>
            </a:r>
            <a:r>
              <a:rPr lang="zh-CN" altLang="en-US" sz="2400" dirty="0"/>
              <a:t>，会因此而</a:t>
            </a:r>
            <a:r>
              <a:rPr lang="zh-CN" altLang="en-US" sz="2400" dirty="0">
                <a:solidFill>
                  <a:srgbClr val="FF0000"/>
                </a:solidFill>
              </a:rPr>
              <a:t>不允许分散请求</a:t>
            </a:r>
            <a:r>
              <a:rPr lang="zh-CN" altLang="en-US" sz="2400" dirty="0"/>
              <a:t>，只能在一台</a:t>
            </a:r>
            <a:r>
              <a:rPr lang="en-US" altLang="zh-CN" sz="2400" dirty="0"/>
              <a:t>F1 server</a:t>
            </a:r>
            <a:r>
              <a:rPr lang="zh-CN" altLang="en-US" sz="2400" dirty="0"/>
              <a:t>处理事务。</a:t>
            </a:r>
            <a:br>
              <a:rPr lang="zh-CN" altLang="en-US" sz="2400" dirty="0"/>
            </a:br>
            <a:endParaRPr lang="en-US" altLang="zh-CN" sz="2400" dirty="0"/>
          </a:p>
          <a:p>
            <a:r>
              <a:rPr lang="en-US" altLang="zh-CN" sz="2400" b="1" dirty="0"/>
              <a:t>F1 Master</a:t>
            </a:r>
            <a:r>
              <a:rPr lang="zh-CN" altLang="en-US" sz="2400" dirty="0"/>
              <a:t>和</a:t>
            </a:r>
            <a:r>
              <a:rPr lang="en-US" altLang="zh-CN" sz="2400" b="1" dirty="0"/>
              <a:t>Slave Pool</a:t>
            </a:r>
            <a:r>
              <a:rPr lang="zh-CN" altLang="en-US" sz="2400" dirty="0"/>
              <a:t>：用于并行计算。当</a:t>
            </a:r>
            <a:r>
              <a:rPr lang="en-US" altLang="zh-CN" sz="2400" dirty="0"/>
              <a:t>query planner</a:t>
            </a:r>
            <a:r>
              <a:rPr lang="zh-CN" altLang="en-US" sz="2400" dirty="0"/>
              <a:t>发现一个</a:t>
            </a:r>
            <a:r>
              <a:rPr lang="en-US" altLang="zh-CN" sz="2400" dirty="0"/>
              <a:t>SQL</a:t>
            </a:r>
            <a:r>
              <a:rPr lang="zh-CN" altLang="en-US" sz="2400" dirty="0"/>
              <a:t>可以并行加速执行时，会</a:t>
            </a:r>
            <a:r>
              <a:rPr lang="zh-CN" altLang="en-US" sz="2400" dirty="0">
                <a:solidFill>
                  <a:srgbClr val="FF0000"/>
                </a:solidFill>
              </a:rPr>
              <a:t>将该</a:t>
            </a:r>
            <a:r>
              <a:rPr lang="en-US" altLang="zh-CN" sz="2400" dirty="0">
                <a:solidFill>
                  <a:srgbClr val="FF0000"/>
                </a:solidFill>
              </a:rPr>
              <a:t>SQL</a:t>
            </a:r>
            <a:r>
              <a:rPr lang="zh-CN" altLang="en-US" sz="2400" dirty="0">
                <a:solidFill>
                  <a:srgbClr val="FF0000"/>
                </a:solidFill>
              </a:rPr>
              <a:t>分拆成多个并行执行单位发给</a:t>
            </a:r>
            <a:r>
              <a:rPr lang="en-US" altLang="zh-CN" sz="2400" dirty="0">
                <a:solidFill>
                  <a:srgbClr val="FF0000"/>
                </a:solidFill>
              </a:rPr>
              <a:t>slave pool</a:t>
            </a:r>
            <a:r>
              <a:rPr lang="zh-CN" altLang="en-US" sz="2400" dirty="0">
                <a:solidFill>
                  <a:srgbClr val="FF0000"/>
                </a:solidFill>
              </a:rPr>
              <a:t>去执行</a:t>
            </a:r>
            <a:r>
              <a:rPr lang="zh-CN" altLang="en-US" sz="2400" dirty="0"/>
              <a:t>，</a:t>
            </a:r>
            <a:r>
              <a:rPr lang="en-US" altLang="zh-CN" sz="2400" dirty="0">
                <a:solidFill>
                  <a:srgbClr val="FF0000"/>
                </a:solidFill>
              </a:rPr>
              <a:t>F1 Master</a:t>
            </a:r>
            <a:r>
              <a:rPr lang="zh-CN" altLang="en-US" sz="2400" dirty="0">
                <a:solidFill>
                  <a:srgbClr val="FF0000"/>
                </a:solidFill>
              </a:rPr>
              <a:t>负责监控</a:t>
            </a:r>
            <a:r>
              <a:rPr lang="en-US" altLang="zh-CN" sz="2400" dirty="0">
                <a:solidFill>
                  <a:srgbClr val="FF0000"/>
                </a:solidFill>
              </a:rPr>
              <a:t>slave pool</a:t>
            </a:r>
            <a:r>
              <a:rPr lang="zh-CN" altLang="en-US" sz="2400" dirty="0">
                <a:solidFill>
                  <a:srgbClr val="FF0000"/>
                </a:solidFill>
              </a:rPr>
              <a:t>健康情况和剩余可用</a:t>
            </a:r>
            <a:r>
              <a:rPr lang="en-US" altLang="zh-CN" sz="2400" dirty="0">
                <a:solidFill>
                  <a:srgbClr val="FF0000"/>
                </a:solidFill>
              </a:rPr>
              <a:t>slave</a:t>
            </a:r>
            <a:r>
              <a:rPr lang="zh-CN" altLang="en-US" sz="2400" dirty="0">
                <a:solidFill>
                  <a:srgbClr val="FF0000"/>
                </a:solidFill>
              </a:rPr>
              <a:t>数目</a:t>
            </a:r>
            <a:r>
              <a:rPr lang="zh-CN" altLang="en-US" sz="2400" dirty="0"/>
              <a:t>。</a:t>
            </a:r>
            <a:endParaRPr lang="en-US" altLang="zh-CN" sz="2400" dirty="0"/>
          </a:p>
          <a:p>
            <a:r>
              <a:rPr lang="zh-CN" altLang="en-US" sz="2400" dirty="0">
                <a:solidFill>
                  <a:srgbClr val="00B0F0"/>
                </a:solidFill>
              </a:rPr>
              <a:t>除了</a:t>
            </a:r>
            <a:r>
              <a:rPr lang="en-US" altLang="zh-CN" sz="2400" dirty="0">
                <a:solidFill>
                  <a:srgbClr val="00B0F0"/>
                </a:solidFill>
              </a:rPr>
              <a:t>SQL</a:t>
            </a:r>
            <a:r>
              <a:rPr lang="zh-CN" altLang="en-US" sz="2400" dirty="0">
                <a:solidFill>
                  <a:srgbClr val="00B0F0"/>
                </a:solidFill>
              </a:rPr>
              <a:t>任务，</a:t>
            </a:r>
            <a:r>
              <a:rPr lang="en-US" altLang="zh-CN" sz="2400" dirty="0">
                <a:solidFill>
                  <a:srgbClr val="00B0F0"/>
                </a:solidFill>
              </a:rPr>
              <a:t>MapReduce</a:t>
            </a:r>
            <a:r>
              <a:rPr lang="zh-CN" altLang="en-US" sz="2400" dirty="0">
                <a:solidFill>
                  <a:srgbClr val="00B0F0"/>
                </a:solidFill>
              </a:rPr>
              <a:t>任务也可用</a:t>
            </a:r>
            <a:r>
              <a:rPr lang="en-US" altLang="zh-CN" sz="2400" dirty="0">
                <a:solidFill>
                  <a:srgbClr val="00B0F0"/>
                </a:solidFill>
              </a:rPr>
              <a:t>F1</a:t>
            </a:r>
            <a:r>
              <a:rPr lang="zh-CN" altLang="en-US" sz="2400" dirty="0">
                <a:solidFill>
                  <a:srgbClr val="00B0F0"/>
                </a:solidFill>
              </a:rPr>
              <a:t>来分布式执行。</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156</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19147598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1"/>
            <a:ext cx="10515600" cy="5312119"/>
          </a:xfrm>
        </p:spPr>
        <p:txBody>
          <a:bodyPr>
            <a:noAutofit/>
          </a:bodyPr>
          <a:lstStyle/>
          <a:p>
            <a:r>
              <a:rPr lang="en-US" altLang="zh-CN" sz="2400" b="1" dirty="0"/>
              <a:t>F1</a:t>
            </a:r>
            <a:r>
              <a:rPr lang="zh-CN" altLang="en-US" sz="2400" b="1" dirty="0"/>
              <a:t>数据模型</a:t>
            </a:r>
            <a:br>
              <a:rPr lang="zh-CN" altLang="en-US" sz="2400" dirty="0"/>
            </a:br>
            <a:r>
              <a:rPr lang="en-US" altLang="zh-CN" sz="2400" dirty="0">
                <a:solidFill>
                  <a:srgbClr val="FF0000"/>
                </a:solidFill>
              </a:rPr>
              <a:t>F1</a:t>
            </a:r>
            <a:r>
              <a:rPr lang="zh-CN" altLang="en-US" sz="2400" dirty="0">
                <a:solidFill>
                  <a:srgbClr val="FF0000"/>
                </a:solidFill>
              </a:rPr>
              <a:t>的数据模型和</a:t>
            </a:r>
            <a:r>
              <a:rPr lang="en-US" altLang="zh-CN" sz="2400" dirty="0">
                <a:solidFill>
                  <a:srgbClr val="FF0000"/>
                </a:solidFill>
              </a:rPr>
              <a:t>Spanner</a:t>
            </a:r>
            <a:r>
              <a:rPr lang="zh-CN" altLang="en-US" sz="2400" dirty="0">
                <a:solidFill>
                  <a:srgbClr val="FF0000"/>
                </a:solidFill>
              </a:rPr>
              <a:t>相似，有着层级关系的特征。</a:t>
            </a:r>
            <a:br>
              <a:rPr lang="en-US" altLang="zh-CN" sz="2400" dirty="0">
                <a:solidFill>
                  <a:srgbClr val="FF0000"/>
                </a:solidFill>
              </a:rPr>
            </a:br>
            <a:r>
              <a:rPr lang="en-US" altLang="zh-CN" sz="2400" dirty="0"/>
              <a:t>      </a:t>
            </a:r>
            <a:r>
              <a:rPr lang="zh-CN" altLang="en-US" sz="2400" dirty="0"/>
              <a:t>逻辑上，</a:t>
            </a:r>
            <a:r>
              <a:rPr lang="en-US" altLang="zh-CN" sz="2400" dirty="0"/>
              <a:t>F1</a:t>
            </a:r>
            <a:r>
              <a:rPr lang="zh-CN" altLang="en-US" sz="2400" dirty="0"/>
              <a:t>仍然有和</a:t>
            </a:r>
            <a:r>
              <a:rPr lang="en-US" altLang="zh-CN" sz="2400" dirty="0"/>
              <a:t>RDBMS</a:t>
            </a:r>
            <a:r>
              <a:rPr lang="zh-CN" altLang="en-US" sz="2400" dirty="0"/>
              <a:t>类似的关系模式，但增加了表之间的层级性，另外还支持</a:t>
            </a:r>
            <a:r>
              <a:rPr lang="en-US" altLang="zh-CN" sz="2400" dirty="0"/>
              <a:t>Protocol Buffer</a:t>
            </a:r>
            <a:r>
              <a:rPr lang="zh-CN" altLang="en-US" sz="2400" dirty="0"/>
              <a:t>这种数据类型。</a:t>
            </a:r>
            <a:endParaRPr lang="en-US" altLang="zh-CN" sz="2400" dirty="0"/>
          </a:p>
          <a:p>
            <a:r>
              <a:rPr lang="zh-CN" altLang="en-US" sz="2400" b="1" dirty="0"/>
              <a:t>表之间的层级性</a:t>
            </a:r>
            <a:r>
              <a:rPr lang="zh-CN" altLang="en-US" sz="2400" dirty="0"/>
              <a:t>：</a:t>
            </a:r>
            <a:r>
              <a:rPr lang="zh-CN" altLang="en-US" sz="2400" dirty="0">
                <a:solidFill>
                  <a:srgbClr val="FF0000"/>
                </a:solidFill>
              </a:rPr>
              <a:t>子表的主键一部分必须引用父表</a:t>
            </a:r>
            <a:r>
              <a:rPr lang="zh-CN" altLang="en-US" sz="2400" dirty="0"/>
              <a:t>。</a:t>
            </a:r>
            <a:endParaRPr lang="en-US" altLang="zh-CN" sz="2400" dirty="0"/>
          </a:p>
          <a:p>
            <a:r>
              <a:rPr lang="zh-CN" altLang="en-US" sz="2400" dirty="0"/>
              <a:t>例：表</a:t>
            </a:r>
            <a:r>
              <a:rPr lang="en-US" altLang="zh-CN" sz="2400" dirty="0"/>
              <a:t>Customer</a:t>
            </a:r>
            <a:r>
              <a:rPr lang="zh-CN" altLang="en-US" sz="2400" dirty="0"/>
              <a:t>有主键</a:t>
            </a:r>
            <a:r>
              <a:rPr lang="en-US" altLang="zh-CN" sz="2400" dirty="0"/>
              <a:t>(</a:t>
            </a:r>
            <a:r>
              <a:rPr lang="en-US" altLang="zh-CN" sz="2400" dirty="0" err="1"/>
              <a:t>CustomerId</a:t>
            </a:r>
            <a:r>
              <a:rPr lang="en-US" altLang="zh-CN" sz="2400" dirty="0"/>
              <a:t>)</a:t>
            </a:r>
            <a:r>
              <a:rPr lang="zh-CN" altLang="en-US" sz="2400" dirty="0"/>
              <a:t>，它的子表</a:t>
            </a:r>
            <a:r>
              <a:rPr lang="en-US" altLang="zh-CN" sz="2400" dirty="0"/>
              <a:t>Campaign</a:t>
            </a:r>
            <a:r>
              <a:rPr lang="zh-CN" altLang="en-US" sz="2400" dirty="0"/>
              <a:t>的主键必须也包含</a:t>
            </a:r>
            <a:r>
              <a:rPr lang="en-US" altLang="zh-CN" sz="2400" dirty="0"/>
              <a:t>(</a:t>
            </a:r>
            <a:r>
              <a:rPr lang="en-US" altLang="zh-CN" sz="2400" dirty="0" err="1"/>
              <a:t>CustomerId</a:t>
            </a:r>
            <a:r>
              <a:rPr lang="en-US" altLang="zh-CN" sz="2400" dirty="0"/>
              <a:t>)</a:t>
            </a:r>
            <a:r>
              <a:rPr lang="zh-CN" altLang="en-US" sz="2400" dirty="0"/>
              <a:t>，形如 </a:t>
            </a:r>
            <a:r>
              <a:rPr lang="en-US" altLang="zh-CN" sz="2400" dirty="0"/>
              <a:t>(</a:t>
            </a:r>
            <a:r>
              <a:rPr lang="en-US" altLang="zh-CN" sz="2400" dirty="0" err="1"/>
              <a:t>CustomerId</a:t>
            </a:r>
            <a:r>
              <a:rPr lang="en-US" altLang="zh-CN" sz="2400" dirty="0"/>
              <a:t>, </a:t>
            </a:r>
            <a:r>
              <a:rPr lang="en-US" altLang="zh-CN" sz="2400" dirty="0" err="1"/>
              <a:t>CampaignId</a:t>
            </a:r>
            <a:r>
              <a:rPr lang="en-US" altLang="zh-CN" sz="2400" dirty="0"/>
              <a:t>)</a:t>
            </a:r>
            <a:r>
              <a:rPr lang="zh-CN" altLang="en-US" sz="2400" dirty="0"/>
              <a:t>。</a:t>
            </a:r>
            <a:endParaRPr lang="en-US" altLang="zh-CN" sz="2400" dirty="0"/>
          </a:p>
          <a:p>
            <a:r>
              <a:rPr lang="zh-CN" altLang="en-US" sz="2400" dirty="0"/>
              <a:t>     以此类推，假如</a:t>
            </a:r>
            <a:r>
              <a:rPr lang="en-US" altLang="zh-CN" sz="2400" dirty="0"/>
              <a:t>Campaign</a:t>
            </a:r>
            <a:r>
              <a:rPr lang="zh-CN" altLang="en-US" sz="2400" dirty="0"/>
              <a:t>也有子表</a:t>
            </a:r>
            <a:r>
              <a:rPr lang="en-US" altLang="zh-CN" sz="2400" dirty="0" err="1"/>
              <a:t>AdGroup</a:t>
            </a:r>
            <a:r>
              <a:rPr lang="zh-CN" altLang="en-US" sz="2400" dirty="0"/>
              <a:t>，则</a:t>
            </a:r>
            <a:r>
              <a:rPr lang="en-US" altLang="zh-CN" sz="2400" dirty="0" err="1"/>
              <a:t>AdGroup</a:t>
            </a:r>
            <a:r>
              <a:rPr lang="zh-CN" altLang="en-US" sz="2400" dirty="0"/>
              <a:t>的主键需形如</a:t>
            </a:r>
            <a:r>
              <a:rPr lang="en-US" altLang="zh-CN" sz="2400" dirty="0"/>
              <a:t>(</a:t>
            </a:r>
            <a:r>
              <a:rPr lang="en-US" altLang="zh-CN" sz="2400" dirty="0" err="1"/>
              <a:t>CustomerId,CampaignId</a:t>
            </a:r>
            <a:r>
              <a:rPr lang="en-US" altLang="zh-CN" sz="2400" dirty="0"/>
              <a:t>, </a:t>
            </a:r>
            <a:r>
              <a:rPr lang="en-US" altLang="zh-CN" sz="2400" dirty="0" err="1"/>
              <a:t>AdGroupId</a:t>
            </a:r>
            <a:r>
              <a:rPr lang="en-US" altLang="zh-CN" sz="2400" dirty="0"/>
              <a:t>)</a:t>
            </a:r>
            <a:r>
              <a:rPr lang="zh-CN" altLang="en-US" sz="2400" dirty="0"/>
              <a:t>。</a:t>
            </a:r>
            <a:endParaRPr lang="en-US" altLang="zh-CN" sz="2400" dirty="0"/>
          </a:p>
          <a:p>
            <a:r>
              <a:rPr lang="en-US" altLang="zh-CN" sz="2400" b="1" dirty="0"/>
              <a:t>Root row</a:t>
            </a:r>
            <a:r>
              <a:rPr lang="zh-CN" altLang="en-US" sz="2400" dirty="0"/>
              <a:t>：</a:t>
            </a:r>
            <a:r>
              <a:rPr lang="zh-CN" altLang="en-US" sz="2400" dirty="0">
                <a:solidFill>
                  <a:srgbClr val="FF0000"/>
                </a:solidFill>
              </a:rPr>
              <a:t>最外层父表</a:t>
            </a:r>
            <a:r>
              <a:rPr lang="en-US" altLang="zh-CN" sz="2400" dirty="0">
                <a:solidFill>
                  <a:srgbClr val="FF0000"/>
                </a:solidFill>
              </a:rPr>
              <a:t>Customer</a:t>
            </a:r>
            <a:r>
              <a:rPr lang="zh-CN" altLang="en-US" sz="2400" dirty="0">
                <a:solidFill>
                  <a:srgbClr val="FF0000"/>
                </a:solidFill>
              </a:rPr>
              <a:t>的一个主键</a:t>
            </a:r>
            <a:r>
              <a:rPr lang="en-US" altLang="zh-CN" sz="2400" dirty="0" err="1">
                <a:solidFill>
                  <a:srgbClr val="FF0000"/>
                </a:solidFill>
              </a:rPr>
              <a:t>CustomerId</a:t>
            </a:r>
            <a:r>
              <a:rPr lang="zh-CN" altLang="en-US" sz="2400" dirty="0">
                <a:solidFill>
                  <a:srgbClr val="FF0000"/>
                </a:solidFill>
              </a:rPr>
              <a:t>称为一个</a:t>
            </a:r>
            <a:r>
              <a:rPr lang="en-US" altLang="zh-CN" sz="2400" dirty="0">
                <a:solidFill>
                  <a:srgbClr val="FF0000"/>
                </a:solidFill>
              </a:rPr>
              <a:t>root row</a:t>
            </a:r>
            <a:r>
              <a:rPr lang="zh-CN" altLang="en-US" sz="2400" dirty="0">
                <a:solidFill>
                  <a:srgbClr val="FF0000"/>
                </a:solidFill>
              </a:rPr>
              <a:t>。</a:t>
            </a:r>
            <a:r>
              <a:rPr lang="zh-CN" altLang="en-US" sz="2400" dirty="0"/>
              <a:t>所有引用这个</a:t>
            </a:r>
            <a:r>
              <a:rPr lang="en-US" altLang="zh-CN" sz="2400" dirty="0"/>
              <a:t>root row</a:t>
            </a:r>
            <a:r>
              <a:rPr lang="zh-CN" altLang="en-US" sz="2400" dirty="0"/>
              <a:t>的子表相关</a:t>
            </a:r>
            <a:r>
              <a:rPr lang="en-US" altLang="zh-CN" sz="2400" dirty="0"/>
              <a:t>row</a:t>
            </a:r>
            <a:r>
              <a:rPr lang="zh-CN" altLang="en-US" sz="2400" dirty="0"/>
              <a:t>组成了</a:t>
            </a:r>
            <a:r>
              <a:rPr lang="en-US" altLang="zh-CN" sz="2400" dirty="0"/>
              <a:t>Spanner</a:t>
            </a:r>
            <a:r>
              <a:rPr lang="zh-CN" altLang="en-US" sz="2400" dirty="0"/>
              <a:t>里的</a:t>
            </a:r>
            <a:r>
              <a:rPr lang="en-US" altLang="zh-CN" sz="2400" dirty="0"/>
              <a:t>directory</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157</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32026357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2"/>
            <a:ext cx="10515600" cy="1886014"/>
          </a:xfrm>
        </p:spPr>
        <p:txBody>
          <a:bodyPr>
            <a:noAutofit/>
          </a:bodyPr>
          <a:lstStyle/>
          <a:p>
            <a:r>
              <a:rPr lang="en-US" altLang="zh-CN" sz="2000" b="1" dirty="0"/>
              <a:t>F1</a:t>
            </a:r>
            <a:r>
              <a:rPr lang="zh-CN" altLang="en-US" sz="2000" b="1" dirty="0"/>
              <a:t>数据模型</a:t>
            </a:r>
            <a:br>
              <a:rPr lang="zh-CN" altLang="en-US" sz="2000" dirty="0"/>
            </a:b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158</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99529"/>
            <a:ext cx="10255170" cy="4756821"/>
          </a:xfrm>
          <a:prstGeom prst="rect">
            <a:avLst/>
          </a:prstGeom>
        </p:spPr>
      </p:pic>
    </p:spTree>
    <p:extLst>
      <p:ext uri="{BB962C8B-B14F-4D97-AF65-F5344CB8AC3E}">
        <p14:creationId xmlns:p14="http://schemas.microsoft.com/office/powerpoint/2010/main" val="30389733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rPr>
              <a:t>6.4.12 F1</a:t>
            </a:r>
            <a:r>
              <a:rPr lang="zh-CN" altLang="en-US" dirty="0">
                <a:solidFill>
                  <a:prstClr val="black"/>
                </a:solidFill>
              </a:rPr>
              <a:t>（续）</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5632" y="1661476"/>
            <a:ext cx="6863003" cy="4808771"/>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159</a:t>
            </a:fld>
            <a:endParaRPr lang="zh-CN" altLang="en-US" dirty="0"/>
          </a:p>
        </p:txBody>
      </p:sp>
      <p:sp>
        <p:nvSpPr>
          <p:cNvPr id="6" name="内容占位符 2"/>
          <p:cNvSpPr txBox="1">
            <a:spLocks/>
          </p:cNvSpPr>
          <p:nvPr/>
        </p:nvSpPr>
        <p:spPr>
          <a:xfrm>
            <a:off x="838200" y="1158129"/>
            <a:ext cx="10515600" cy="18860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2800" kern="1200" baseline="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baseline="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t>层次模式架构</a:t>
            </a:r>
            <a:endParaRPr lang="en-US" altLang="zh-CN" sz="2000" dirty="0"/>
          </a:p>
        </p:txBody>
      </p:sp>
    </p:spTree>
    <p:extLst>
      <p:ext uri="{BB962C8B-B14F-4D97-AF65-F5344CB8AC3E}">
        <p14:creationId xmlns:p14="http://schemas.microsoft.com/office/powerpoint/2010/main" val="1901951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6.1.3.2 </a:t>
            </a:r>
            <a:r>
              <a:rPr lang="zh-CN" altLang="en-US" dirty="0"/>
              <a:t>并行体系架构（续）</a:t>
            </a:r>
          </a:p>
        </p:txBody>
      </p:sp>
      <p:sp>
        <p:nvSpPr>
          <p:cNvPr id="3" name="内容占位符 2"/>
          <p:cNvSpPr>
            <a:spLocks noGrp="1"/>
          </p:cNvSpPr>
          <p:nvPr>
            <p:ph idx="1"/>
          </p:nvPr>
        </p:nvSpPr>
        <p:spPr/>
        <p:txBody>
          <a:bodyPr/>
          <a:lstStyle/>
          <a:p>
            <a:pPr lvl="1"/>
            <a:r>
              <a:rPr lang="zh-CN" altLang="en-US" sz="2800" dirty="0"/>
              <a:t>讨论：关于分布式和并行</a:t>
            </a:r>
            <a:endParaRPr lang="en-US" altLang="zh-CN" sz="2800" dirty="0"/>
          </a:p>
          <a:p>
            <a:pPr lvl="1"/>
            <a:r>
              <a:rPr lang="zh-CN" altLang="en-US" dirty="0"/>
              <a:t>（</a:t>
            </a:r>
            <a:r>
              <a:rPr lang="en-US" altLang="zh-CN" dirty="0"/>
              <a:t>1</a:t>
            </a:r>
            <a:r>
              <a:rPr lang="zh-CN" altLang="en-US" dirty="0"/>
              <a:t>）</a:t>
            </a:r>
            <a:r>
              <a:rPr lang="zh-CN" altLang="en-US" sz="2400" dirty="0"/>
              <a:t>“分布”和“并行”</a:t>
            </a:r>
            <a:r>
              <a:rPr lang="zh-CN" altLang="en-US" dirty="0"/>
              <a:t>处理的技术需求和实际处理机制</a:t>
            </a:r>
            <a:r>
              <a:rPr lang="zh-CN" altLang="en-US" sz="2400" dirty="0">
                <a:solidFill>
                  <a:srgbClr val="FF0000"/>
                </a:solidFill>
              </a:rPr>
              <a:t>广泛存在</a:t>
            </a:r>
            <a:r>
              <a:rPr lang="zh-CN" altLang="en-US" sz="2400" dirty="0"/>
              <a:t>，</a:t>
            </a:r>
            <a:r>
              <a:rPr lang="zh-CN" altLang="en-US" sz="2400" dirty="0">
                <a:solidFill>
                  <a:srgbClr val="FF0000"/>
                </a:solidFill>
              </a:rPr>
              <a:t>大数据、大规模计算资源</a:t>
            </a:r>
            <a:r>
              <a:rPr lang="zh-CN" altLang="en-US" sz="2400" dirty="0"/>
              <a:t>孵化了两种技术的刚性需求。</a:t>
            </a:r>
            <a:endParaRPr lang="en-US" altLang="zh-CN" sz="2400" dirty="0"/>
          </a:p>
          <a:p>
            <a:pPr algn="just"/>
            <a:r>
              <a:rPr kumimoji="1" lang="zh-CN" altLang="en-US" sz="2400" dirty="0"/>
              <a:t>（</a:t>
            </a:r>
            <a:r>
              <a:rPr kumimoji="1" lang="en-US" altLang="zh-CN" sz="2400" dirty="0"/>
              <a:t>2</a:t>
            </a:r>
            <a:r>
              <a:rPr kumimoji="1" lang="zh-CN" altLang="en-US" sz="2400" dirty="0"/>
              <a:t>）从实际系统看，两者在一定意义上</a:t>
            </a:r>
            <a:r>
              <a:rPr kumimoji="1" lang="zh-CN" altLang="en-US" sz="2400" dirty="0">
                <a:solidFill>
                  <a:srgbClr val="FF0000"/>
                </a:solidFill>
              </a:rPr>
              <a:t>共存</a:t>
            </a:r>
            <a:r>
              <a:rPr kumimoji="1" lang="zh-CN" altLang="en-US" sz="2400" dirty="0"/>
              <a:t>，分布式系统中存在并行任务处理，并行系统也支持分布式处理。</a:t>
            </a:r>
            <a:endParaRPr kumimoji="1" lang="en-US" altLang="zh-CN" sz="2400" dirty="0"/>
          </a:p>
          <a:p>
            <a:pPr algn="just"/>
            <a:r>
              <a:rPr kumimoji="1" lang="zh-CN" altLang="en-US" sz="2400" dirty="0"/>
              <a:t>（</a:t>
            </a:r>
            <a:r>
              <a:rPr kumimoji="1" lang="en-US" altLang="zh-CN" sz="2400" dirty="0"/>
              <a:t>3</a:t>
            </a:r>
            <a:r>
              <a:rPr kumimoji="1" lang="zh-CN" altLang="en-US" sz="2400" dirty="0"/>
              <a:t>）不同的任务特点对应不同的</a:t>
            </a:r>
            <a:r>
              <a:rPr kumimoji="1" lang="zh-CN" altLang="en-US" sz="2400" dirty="0">
                <a:solidFill>
                  <a:srgbClr val="FF0000"/>
                </a:solidFill>
              </a:rPr>
              <a:t>技术需求重点</a:t>
            </a:r>
            <a:r>
              <a:rPr kumimoji="1" lang="zh-CN" altLang="en-US" sz="2400" dirty="0"/>
              <a:t>，</a:t>
            </a:r>
            <a:r>
              <a:rPr kumimoji="1" lang="zh-CN" altLang="en-US" sz="2400" dirty="0">
                <a:solidFill>
                  <a:srgbClr val="FF0000"/>
                </a:solidFill>
              </a:rPr>
              <a:t>数据密集型</a:t>
            </a:r>
            <a:r>
              <a:rPr kumimoji="1" lang="zh-CN" altLang="en-US" sz="2400" dirty="0"/>
              <a:t>可能更侧重良好的</a:t>
            </a:r>
            <a:r>
              <a:rPr kumimoji="1" lang="zh-CN" altLang="en-US" sz="2400" dirty="0">
                <a:solidFill>
                  <a:srgbClr val="FF0000"/>
                </a:solidFill>
              </a:rPr>
              <a:t>分布式访问</a:t>
            </a:r>
            <a:r>
              <a:rPr kumimoji="1" lang="zh-CN" altLang="en-US" sz="2400" dirty="0"/>
              <a:t>能力，</a:t>
            </a:r>
            <a:r>
              <a:rPr kumimoji="1" lang="zh-CN" altLang="en-US" sz="2400" dirty="0">
                <a:solidFill>
                  <a:srgbClr val="FF0000"/>
                </a:solidFill>
              </a:rPr>
              <a:t>计算密集型</a:t>
            </a:r>
            <a:r>
              <a:rPr kumimoji="1" lang="zh-CN" altLang="en-US" sz="2400" dirty="0"/>
              <a:t>往往更侧重</a:t>
            </a:r>
            <a:r>
              <a:rPr kumimoji="1" lang="zh-CN" altLang="en-US" sz="2400" dirty="0">
                <a:solidFill>
                  <a:srgbClr val="FF0000"/>
                </a:solidFill>
              </a:rPr>
              <a:t>并行计算</a:t>
            </a:r>
            <a:r>
              <a:rPr kumimoji="1" lang="zh-CN" altLang="en-US" sz="2400" dirty="0"/>
              <a:t>能力。</a:t>
            </a:r>
            <a:endParaRPr kumimoji="1" lang="en-US" altLang="zh-CN" sz="2400"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Tree>
    <p:extLst>
      <p:ext uri="{BB962C8B-B14F-4D97-AF65-F5344CB8AC3E}">
        <p14:creationId xmlns:p14="http://schemas.microsoft.com/office/powerpoint/2010/main" val="4896582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2"/>
            <a:ext cx="10515600" cy="5070888"/>
          </a:xfrm>
        </p:spPr>
        <p:txBody>
          <a:bodyPr>
            <a:noAutofit/>
          </a:bodyPr>
          <a:lstStyle/>
          <a:p>
            <a:r>
              <a:rPr lang="zh-CN" altLang="en-US" sz="2400" b="1" dirty="0"/>
              <a:t>数据索引</a:t>
            </a:r>
            <a:r>
              <a:rPr lang="zh-CN" altLang="en-US" sz="2400" dirty="0"/>
              <a:t>（局域索引和全局索引两种）</a:t>
            </a:r>
          </a:p>
          <a:p>
            <a:r>
              <a:rPr lang="zh-CN" altLang="en-US" sz="2400" b="1" dirty="0"/>
              <a:t>局域索引（</a:t>
            </a:r>
            <a:r>
              <a:rPr lang="en-US" altLang="zh-CN" sz="2400" b="1" dirty="0"/>
              <a:t>local index</a:t>
            </a:r>
            <a:r>
              <a:rPr lang="zh-CN" altLang="en-US" sz="2400" b="1" dirty="0"/>
              <a:t>）</a:t>
            </a:r>
            <a:r>
              <a:rPr lang="zh-CN" altLang="en-US" sz="2400" dirty="0"/>
              <a:t>，</a:t>
            </a:r>
            <a:r>
              <a:rPr lang="zh-CN" altLang="en-US" sz="2400" dirty="0">
                <a:solidFill>
                  <a:srgbClr val="FF0000"/>
                </a:solidFill>
              </a:rPr>
              <a:t>局域索引的</a:t>
            </a:r>
            <a:r>
              <a:rPr lang="en-US" altLang="zh-CN" sz="2400" dirty="0">
                <a:solidFill>
                  <a:srgbClr val="FF0000"/>
                </a:solidFill>
              </a:rPr>
              <a:t>key</a:t>
            </a:r>
            <a:r>
              <a:rPr lang="zh-CN" altLang="en-US" sz="2400" dirty="0">
                <a:solidFill>
                  <a:srgbClr val="FF0000"/>
                </a:solidFill>
              </a:rPr>
              <a:t>必须包含根行（</a:t>
            </a:r>
            <a:r>
              <a:rPr lang="en-US" altLang="zh-CN" sz="2400" dirty="0">
                <a:solidFill>
                  <a:srgbClr val="FF0000"/>
                </a:solidFill>
              </a:rPr>
              <a:t>root</a:t>
            </a:r>
            <a:r>
              <a:rPr lang="zh-CN" altLang="en-US" sz="2400" dirty="0">
                <a:solidFill>
                  <a:srgbClr val="FF0000"/>
                </a:solidFill>
              </a:rPr>
              <a:t>）的</a:t>
            </a:r>
            <a:r>
              <a:rPr lang="en-US" altLang="zh-CN" sz="2400" dirty="0">
                <a:solidFill>
                  <a:srgbClr val="FF0000"/>
                </a:solidFill>
              </a:rPr>
              <a:t>key</a:t>
            </a:r>
            <a:r>
              <a:rPr lang="zh-CN" altLang="en-US" sz="2400" dirty="0">
                <a:solidFill>
                  <a:srgbClr val="FF0000"/>
                </a:solidFill>
              </a:rPr>
              <a:t>作为前缀。</a:t>
            </a:r>
            <a:r>
              <a:rPr lang="zh-CN" altLang="en-US" sz="2400" dirty="0"/>
              <a:t>局域索引的</a:t>
            </a:r>
            <a:r>
              <a:rPr lang="en-US" altLang="zh-CN" sz="2400" dirty="0"/>
              <a:t>key</a:t>
            </a:r>
            <a:r>
              <a:rPr lang="zh-CN" altLang="en-US" sz="2400" dirty="0"/>
              <a:t>和索引到的结果都和实际的根行放在同一个</a:t>
            </a:r>
            <a:r>
              <a:rPr lang="en-US" altLang="zh-CN" sz="2400" dirty="0"/>
              <a:t>spanner</a:t>
            </a:r>
            <a:r>
              <a:rPr lang="zh-CN" altLang="en-US" sz="2400" dirty="0"/>
              <a:t>目录下，所以局域索引的修改占用了事务中很少的一部分用时消耗。</a:t>
            </a:r>
            <a:br>
              <a:rPr lang="zh-CN" altLang="en-US" sz="2400" dirty="0"/>
            </a:br>
            <a:r>
              <a:rPr lang="zh-CN" altLang="en-US" sz="2400" b="1" dirty="0"/>
              <a:t>全局索引（</a:t>
            </a:r>
            <a:r>
              <a:rPr lang="en-US" altLang="zh-CN" sz="2400" b="1" dirty="0"/>
              <a:t>global index</a:t>
            </a:r>
            <a:r>
              <a:rPr lang="zh-CN" altLang="en-US" sz="2400" b="1" dirty="0"/>
              <a:t>）</a:t>
            </a:r>
            <a:r>
              <a:rPr lang="zh-CN" altLang="en-US" sz="2400" dirty="0"/>
              <a:t>，</a:t>
            </a:r>
            <a:r>
              <a:rPr lang="zh-CN" altLang="en-US" sz="2400" dirty="0">
                <a:solidFill>
                  <a:srgbClr val="FF0000"/>
                </a:solidFill>
              </a:rPr>
              <a:t>全局索引的</a:t>
            </a:r>
            <a:r>
              <a:rPr lang="en-US" altLang="zh-CN" sz="2400" dirty="0">
                <a:solidFill>
                  <a:srgbClr val="FF0000"/>
                </a:solidFill>
              </a:rPr>
              <a:t>key</a:t>
            </a:r>
            <a:r>
              <a:rPr lang="zh-CN" altLang="en-US" sz="2400" dirty="0">
                <a:solidFill>
                  <a:srgbClr val="FF0000"/>
                </a:solidFill>
              </a:rPr>
              <a:t>不包含根行的</a:t>
            </a:r>
            <a:r>
              <a:rPr lang="en-US" altLang="zh-CN" sz="2400" dirty="0">
                <a:solidFill>
                  <a:srgbClr val="FF0000"/>
                </a:solidFill>
              </a:rPr>
              <a:t>key</a:t>
            </a:r>
            <a:r>
              <a:rPr lang="zh-CN" altLang="en-US" sz="2400" dirty="0">
                <a:solidFill>
                  <a:srgbClr val="FF0000"/>
                </a:solidFill>
              </a:rPr>
              <a:t>，全局索引和数据分开存放，全局索引存放在多个</a:t>
            </a:r>
            <a:r>
              <a:rPr lang="en-US" altLang="zh-CN" sz="2400" dirty="0">
                <a:solidFill>
                  <a:srgbClr val="FF0000"/>
                </a:solidFill>
              </a:rPr>
              <a:t>spanner</a:t>
            </a:r>
            <a:r>
              <a:rPr lang="zh-CN" altLang="en-US" sz="2400" dirty="0">
                <a:solidFill>
                  <a:srgbClr val="FF0000"/>
                </a:solidFill>
              </a:rPr>
              <a:t>服务器里。众多目录都可以访问全局索引。</a:t>
            </a:r>
            <a:r>
              <a:rPr lang="zh-CN" altLang="en-US" sz="2400" dirty="0"/>
              <a:t>如果修改了一条被索引的行，那么更新索引就需要用到</a:t>
            </a:r>
            <a:r>
              <a:rPr lang="en-US" altLang="zh-CN" sz="2400" dirty="0"/>
              <a:t>2PC(2 phase commit)</a:t>
            </a:r>
            <a:r>
              <a:rPr lang="zh-CN" altLang="en-US" sz="2400" dirty="0"/>
              <a:t>。</a:t>
            </a:r>
            <a:endParaRPr lang="en-US" altLang="zh-CN" sz="2400" dirty="0"/>
          </a:p>
          <a:p>
            <a:r>
              <a:rPr lang="zh-CN" altLang="en-US" sz="2400" dirty="0"/>
              <a:t>       </a:t>
            </a:r>
            <a:r>
              <a:rPr lang="zh-CN" altLang="en-US" sz="2400" dirty="0">
                <a:solidFill>
                  <a:srgbClr val="00B0F0"/>
                </a:solidFill>
              </a:rPr>
              <a:t>全局索引在扩展性方面做得不是很好。例如一个新增</a:t>
            </a:r>
            <a:r>
              <a:rPr lang="en-US" altLang="zh-CN" sz="2400" dirty="0">
                <a:solidFill>
                  <a:srgbClr val="00B0F0"/>
                </a:solidFill>
              </a:rPr>
              <a:t>1000</a:t>
            </a:r>
            <a:r>
              <a:rPr lang="zh-CN" altLang="en-US" sz="2400" dirty="0">
                <a:solidFill>
                  <a:srgbClr val="00B0F0"/>
                </a:solidFill>
              </a:rPr>
              <a:t>行数据的事务会让索引新增几百条记录，</a:t>
            </a:r>
            <a:r>
              <a:rPr lang="en-US" altLang="zh-CN" sz="2400" dirty="0">
                <a:solidFill>
                  <a:srgbClr val="00B0F0"/>
                </a:solidFill>
              </a:rPr>
              <a:t>2PC</a:t>
            </a:r>
            <a:r>
              <a:rPr lang="zh-CN" altLang="en-US" sz="2400" dirty="0">
                <a:solidFill>
                  <a:srgbClr val="00B0F0"/>
                </a:solidFill>
              </a:rPr>
              <a:t>处理这几百条新增的记录会变得很慢。谷歌在研究让全局索引有更好地扩展性的方法。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160</a:t>
            </a:fld>
            <a:endParaRPr lang="zh-CN" altLang="en-US" dirty="0"/>
          </a:p>
        </p:txBody>
      </p:sp>
      <p:sp>
        <p:nvSpPr>
          <p:cNvPr id="5" name="矩形 4"/>
          <p:cNvSpPr/>
          <p:nvPr/>
        </p:nvSpPr>
        <p:spPr>
          <a:xfrm>
            <a:off x="838200" y="6372470"/>
            <a:ext cx="6183103"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https://bluejoe.blog.csdn.net/article/details/52080980</a:t>
            </a:r>
            <a:endParaRPr lang="zh-CN" altLang="en-US" dirty="0">
              <a:solidFill>
                <a:schemeClr val="bg1">
                  <a:lumMod val="75000"/>
                </a:schemeClr>
              </a:solidFill>
            </a:endParaRPr>
          </a:p>
        </p:txBody>
      </p:sp>
    </p:spTree>
    <p:extLst>
      <p:ext uri="{BB962C8B-B14F-4D97-AF65-F5344CB8AC3E}">
        <p14:creationId xmlns:p14="http://schemas.microsoft.com/office/powerpoint/2010/main" val="2671660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6.4.13 SPARK</a:t>
            </a:r>
            <a:endParaRPr lang="zh-CN" altLang="en-US" dirty="0"/>
          </a:p>
        </p:txBody>
      </p:sp>
      <p:sp>
        <p:nvSpPr>
          <p:cNvPr id="3" name="内容占位符 2"/>
          <p:cNvSpPr>
            <a:spLocks noGrp="1"/>
          </p:cNvSpPr>
          <p:nvPr>
            <p:ph idx="1"/>
          </p:nvPr>
        </p:nvSpPr>
        <p:spPr/>
        <p:txBody>
          <a:bodyPr>
            <a:normAutofit/>
          </a:bodyPr>
          <a:lstStyle/>
          <a:p>
            <a:r>
              <a:rPr lang="en-US" altLang="zh-CN" sz="2400" dirty="0"/>
              <a:t>Spark</a:t>
            </a:r>
            <a:r>
              <a:rPr lang="zh-CN" altLang="en-US" sz="2400" dirty="0"/>
              <a:t>是加州大学伯克利分校</a:t>
            </a:r>
            <a:r>
              <a:rPr lang="en-US" altLang="zh-CN" sz="2400" dirty="0"/>
              <a:t>AMP</a:t>
            </a:r>
            <a:r>
              <a:rPr lang="zh-CN" altLang="en-US" sz="2400" dirty="0"/>
              <a:t>实验室开源的类</a:t>
            </a:r>
            <a:r>
              <a:rPr lang="en-US" altLang="zh-CN" sz="2400" dirty="0"/>
              <a:t>Hadoop MapReduce</a:t>
            </a:r>
            <a:r>
              <a:rPr lang="zh-CN" altLang="en-US" sz="2400" dirty="0"/>
              <a:t>的通用并行框架。</a:t>
            </a:r>
            <a:endParaRPr lang="en-US" altLang="zh-CN" sz="2400" dirty="0"/>
          </a:p>
          <a:p>
            <a:r>
              <a:rPr lang="zh-CN" altLang="en-US" sz="2400" dirty="0"/>
              <a:t>       在</a:t>
            </a:r>
            <a:r>
              <a:rPr lang="en-US" altLang="zh-CN" sz="2400" dirty="0"/>
              <a:t>hadoop</a:t>
            </a:r>
            <a:r>
              <a:rPr lang="zh-CN" altLang="en-US" sz="2400" dirty="0"/>
              <a:t> </a:t>
            </a:r>
            <a:r>
              <a:rPr lang="en-US" altLang="zh-CN" sz="2400" dirty="0"/>
              <a:t>MapReduce</a:t>
            </a:r>
            <a:r>
              <a:rPr lang="zh-CN" altLang="en-US" sz="2400" dirty="0"/>
              <a:t>之后，</a:t>
            </a:r>
            <a:r>
              <a:rPr lang="en-US" altLang="zh-CN" sz="2400" dirty="0"/>
              <a:t>Spark</a:t>
            </a:r>
            <a:r>
              <a:rPr lang="zh-CN" altLang="en-US" sz="2400" dirty="0"/>
              <a:t>进一步考虑了</a:t>
            </a:r>
            <a:r>
              <a:rPr lang="en-US" altLang="zh-CN" sz="2400" dirty="0"/>
              <a:t>Job</a:t>
            </a:r>
            <a:r>
              <a:rPr lang="zh-CN" altLang="en-US" sz="2400" dirty="0"/>
              <a:t>中间输出结果的内存机制，设计了弹性分布式数据集</a:t>
            </a:r>
            <a:r>
              <a:rPr lang="en-US" altLang="zh-CN" sz="2400" dirty="0"/>
              <a:t>RDD</a:t>
            </a:r>
            <a:r>
              <a:rPr lang="zh-CN" altLang="en-US" sz="2400" dirty="0"/>
              <a:t>的核心数据结构。</a:t>
            </a:r>
            <a:endParaRPr lang="en-US" altLang="zh-CN" sz="2400" dirty="0"/>
          </a:p>
          <a:p>
            <a:r>
              <a:rPr lang="zh-CN" altLang="en-US" sz="2400" dirty="0"/>
              <a:t>       由于数据在任务计算过程中可以保存在内存中，从而避免频繁读写</a:t>
            </a:r>
            <a:r>
              <a:rPr lang="en-US" altLang="zh-CN" sz="2400" dirty="0"/>
              <a:t>HDFS</a:t>
            </a:r>
            <a:r>
              <a:rPr lang="zh-CN" altLang="en-US" sz="2400" dirty="0"/>
              <a:t>，</a:t>
            </a:r>
            <a:r>
              <a:rPr lang="en-US" altLang="zh-CN" sz="2400" dirty="0"/>
              <a:t>Spark</a:t>
            </a:r>
            <a:r>
              <a:rPr lang="zh-CN" altLang="en-US" sz="2400" dirty="0"/>
              <a:t>能更好地适用于数据挖据与机器学习等需要迭代的</a:t>
            </a:r>
            <a:r>
              <a:rPr lang="en-US" altLang="zh-CN" sz="2400" dirty="0" err="1"/>
              <a:t>MapRedduce</a:t>
            </a:r>
            <a:r>
              <a:rPr lang="zh-CN" altLang="en-US" sz="2400" dirty="0"/>
              <a:t>算法。</a:t>
            </a:r>
            <a:endParaRPr lang="en-US" altLang="zh-CN" sz="2400" dirty="0"/>
          </a:p>
          <a:p>
            <a:r>
              <a:rPr lang="en-US" altLang="zh-CN" sz="2400" dirty="0"/>
              <a:t>       Spark</a:t>
            </a:r>
            <a:r>
              <a:rPr lang="zh-CN" altLang="en-US" sz="2400" dirty="0"/>
              <a:t>的作业调度和资源调度采用了一种分离的机制。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161</a:t>
            </a:fld>
            <a:endParaRPr lang="zh-CN" altLang="en-US" dirty="0"/>
          </a:p>
        </p:txBody>
      </p:sp>
    </p:spTree>
    <p:extLst>
      <p:ext uri="{BB962C8B-B14F-4D97-AF65-F5344CB8AC3E}">
        <p14:creationId xmlns:p14="http://schemas.microsoft.com/office/powerpoint/2010/main" val="8559684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3978" y="1033172"/>
            <a:ext cx="7496174" cy="3585127"/>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162</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spTree>
    <p:extLst>
      <p:ext uri="{BB962C8B-B14F-4D97-AF65-F5344CB8AC3E}">
        <p14:creationId xmlns:p14="http://schemas.microsoft.com/office/powerpoint/2010/main" val="40699121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163</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sp>
        <p:nvSpPr>
          <p:cNvPr id="3" name="内容占位符 2"/>
          <p:cNvSpPr>
            <a:spLocks noGrp="1"/>
          </p:cNvSpPr>
          <p:nvPr>
            <p:ph idx="1"/>
          </p:nvPr>
        </p:nvSpPr>
        <p:spPr>
          <a:xfrm>
            <a:off x="838200" y="921572"/>
            <a:ext cx="10515600" cy="5434778"/>
          </a:xfrm>
        </p:spPr>
        <p:txBody>
          <a:bodyPr>
            <a:normAutofit fontScale="85000" lnSpcReduction="10000"/>
          </a:bodyPr>
          <a:lstStyle/>
          <a:p>
            <a:r>
              <a:rPr lang="en-US" altLang="zh-CN" b="1" dirty="0"/>
              <a:t>Driver</a:t>
            </a:r>
            <a:r>
              <a:rPr lang="zh-CN" altLang="en-US" b="1" dirty="0"/>
              <a:t>：</a:t>
            </a:r>
            <a:r>
              <a:rPr lang="zh-CN" altLang="en-US" dirty="0"/>
              <a:t>负责所有任务的调度。</a:t>
            </a:r>
            <a:endParaRPr lang="en-US" altLang="zh-CN" dirty="0"/>
          </a:p>
          <a:p>
            <a:r>
              <a:rPr lang="en-US" altLang="zh-CN" b="1" dirty="0" err="1"/>
              <a:t>SparkContext</a:t>
            </a:r>
            <a:r>
              <a:rPr lang="zh-CN" altLang="en-US" b="1" dirty="0"/>
              <a:t>：</a:t>
            </a:r>
            <a:r>
              <a:rPr lang="zh-CN" altLang="en-US" dirty="0"/>
              <a:t>是应用程序调度</a:t>
            </a:r>
            <a:r>
              <a:rPr lang="en-US" altLang="zh-CN" dirty="0"/>
              <a:t>Spark</a:t>
            </a:r>
            <a:r>
              <a:rPr lang="zh-CN" altLang="en-US" dirty="0"/>
              <a:t>的总入口，常用</a:t>
            </a:r>
            <a:r>
              <a:rPr lang="en-US" altLang="zh-CN" dirty="0"/>
              <a:t>Spark-submit</a:t>
            </a:r>
            <a:r>
              <a:rPr lang="zh-CN" altLang="en-US" dirty="0"/>
              <a:t>工具来提交</a:t>
            </a:r>
            <a:r>
              <a:rPr lang="en-US" altLang="zh-CN" dirty="0"/>
              <a:t>Spark</a:t>
            </a:r>
            <a:r>
              <a:rPr lang="zh-CN" altLang="en-US" dirty="0"/>
              <a:t>应用。应用程序运行时首先在</a:t>
            </a:r>
            <a:r>
              <a:rPr lang="en-US" altLang="zh-CN" dirty="0"/>
              <a:t>Driver</a:t>
            </a:r>
            <a:r>
              <a:rPr lang="zh-CN" altLang="en-US" dirty="0"/>
              <a:t>程序中创建</a:t>
            </a:r>
            <a:r>
              <a:rPr lang="en-US" altLang="zh-CN" dirty="0" err="1"/>
              <a:t>SparkContext</a:t>
            </a:r>
            <a:r>
              <a:rPr lang="zh-CN" altLang="en-US" dirty="0"/>
              <a:t>。其初始化过程中分别创建</a:t>
            </a:r>
            <a:r>
              <a:rPr lang="en-US" altLang="zh-CN" dirty="0" err="1"/>
              <a:t>DAGScheduler</a:t>
            </a:r>
            <a:r>
              <a:rPr lang="zh-CN" altLang="en-US" dirty="0"/>
              <a:t>（基于</a:t>
            </a:r>
            <a:r>
              <a:rPr lang="en-US" altLang="zh-CN" dirty="0"/>
              <a:t>stage</a:t>
            </a:r>
            <a:r>
              <a:rPr lang="zh-CN" altLang="en-US" dirty="0"/>
              <a:t>的调度）和</a:t>
            </a:r>
            <a:r>
              <a:rPr lang="en-US" altLang="zh-CN" dirty="0" err="1"/>
              <a:t>TaskScheduler</a:t>
            </a:r>
            <a:r>
              <a:rPr lang="zh-CN" altLang="en-US" dirty="0"/>
              <a:t>（基于</a:t>
            </a:r>
            <a:r>
              <a:rPr lang="en-US" altLang="zh-CN" dirty="0"/>
              <a:t>task</a:t>
            </a:r>
            <a:r>
              <a:rPr lang="zh-CN" altLang="en-US" dirty="0"/>
              <a:t>的调度）两个调度模块。</a:t>
            </a:r>
          </a:p>
          <a:p>
            <a:r>
              <a:rPr lang="en-US" altLang="zh-CN" b="1" dirty="0" err="1"/>
              <a:t>DAGScheduler</a:t>
            </a:r>
            <a:r>
              <a:rPr lang="zh-CN" altLang="en-US" dirty="0"/>
              <a:t>为每个</a:t>
            </a:r>
            <a:r>
              <a:rPr lang="en-US" altLang="zh-CN" dirty="0"/>
              <a:t>Spark Job</a:t>
            </a:r>
            <a:r>
              <a:rPr lang="zh-CN" altLang="en-US" dirty="0"/>
              <a:t>划分</a:t>
            </a:r>
            <a:r>
              <a:rPr lang="zh-CN" altLang="en-US" dirty="0">
                <a:solidFill>
                  <a:srgbClr val="FF0000"/>
                </a:solidFill>
              </a:rPr>
              <a:t>具有依赖关系的</a:t>
            </a:r>
            <a:r>
              <a:rPr lang="zh-CN" altLang="en-US" dirty="0"/>
              <a:t>多个</a:t>
            </a:r>
            <a:r>
              <a:rPr lang="en-US" altLang="zh-CN" dirty="0"/>
              <a:t>Stage</a:t>
            </a:r>
            <a:r>
              <a:rPr lang="zh-CN" altLang="en-US" dirty="0"/>
              <a:t>任务阶段，然后将每个</a:t>
            </a:r>
            <a:r>
              <a:rPr lang="en-US" altLang="zh-CN" dirty="0"/>
              <a:t>Stage</a:t>
            </a:r>
            <a:r>
              <a:rPr lang="zh-CN" altLang="en-US" dirty="0"/>
              <a:t>分为具体的一组任务（</a:t>
            </a:r>
            <a:r>
              <a:rPr lang="en-US" altLang="zh-CN" dirty="0"/>
              <a:t>task</a:t>
            </a:r>
            <a:r>
              <a:rPr lang="zh-CN" altLang="en-US" dirty="0"/>
              <a:t>，通常会考虑数据的本地化处理），并以</a:t>
            </a:r>
            <a:r>
              <a:rPr lang="en-US" altLang="zh-CN" dirty="0" err="1"/>
              <a:t>TaskSet</a:t>
            </a:r>
            <a:r>
              <a:rPr lang="zh-CN" altLang="en-US" dirty="0"/>
              <a:t>的形式提交给底层的</a:t>
            </a:r>
            <a:r>
              <a:rPr lang="en-US" altLang="zh-CN" dirty="0" err="1"/>
              <a:t>TaskScheduler</a:t>
            </a:r>
            <a:r>
              <a:rPr lang="zh-CN" altLang="en-US" dirty="0"/>
              <a:t>模块具体执行。</a:t>
            </a:r>
            <a:endParaRPr lang="en-US" altLang="zh-CN" dirty="0"/>
          </a:p>
          <a:p>
            <a:r>
              <a:rPr lang="en-US" altLang="zh-CN" b="1" dirty="0" err="1"/>
              <a:t>TaskScheduler</a:t>
            </a:r>
            <a:r>
              <a:rPr lang="zh-CN" altLang="en-US" dirty="0"/>
              <a:t>负责启动具体任务，监控、汇报任务运行情况。任务运行所需资源向</a:t>
            </a:r>
            <a:r>
              <a:rPr lang="en-US" altLang="zh-CN" dirty="0"/>
              <a:t>Cluster Manager</a:t>
            </a:r>
            <a:r>
              <a:rPr lang="zh-CN" altLang="en-US" dirty="0"/>
              <a:t>申请。</a:t>
            </a:r>
            <a:endParaRPr lang="en-US" altLang="zh-CN" dirty="0"/>
          </a:p>
          <a:p>
            <a:r>
              <a:rPr lang="zh-CN" altLang="en-US" dirty="0">
                <a:solidFill>
                  <a:srgbClr val="FF0000"/>
                </a:solidFill>
              </a:rPr>
              <a:t>      每个</a:t>
            </a:r>
            <a:r>
              <a:rPr lang="en-US" altLang="zh-CN" dirty="0">
                <a:solidFill>
                  <a:srgbClr val="FF0000"/>
                </a:solidFill>
              </a:rPr>
              <a:t>Spark</a:t>
            </a:r>
            <a:r>
              <a:rPr lang="zh-CN" altLang="en-US" dirty="0">
                <a:solidFill>
                  <a:srgbClr val="FF0000"/>
                </a:solidFill>
              </a:rPr>
              <a:t>应用都有自己的</a:t>
            </a:r>
            <a:r>
              <a:rPr lang="en-US" altLang="zh-CN" dirty="0">
                <a:solidFill>
                  <a:srgbClr val="FF0000"/>
                </a:solidFill>
              </a:rPr>
              <a:t>Executor</a:t>
            </a:r>
            <a:r>
              <a:rPr lang="zh-CN" altLang="en-US" dirty="0">
                <a:solidFill>
                  <a:srgbClr val="FF0000"/>
                </a:solidFill>
              </a:rPr>
              <a:t>进程，此</a:t>
            </a:r>
            <a:r>
              <a:rPr lang="zh-CN" altLang="en-US" b="1" dirty="0">
                <a:solidFill>
                  <a:srgbClr val="FF0000"/>
                </a:solidFill>
              </a:rPr>
              <a:t>进程和应用有相同的生命周期</a:t>
            </a:r>
            <a:r>
              <a:rPr lang="zh-CN" altLang="en-US" dirty="0">
                <a:solidFill>
                  <a:srgbClr val="FF0000"/>
                </a:solidFill>
              </a:rPr>
              <a:t>，进程内部维持</a:t>
            </a:r>
            <a:r>
              <a:rPr lang="zh-CN" altLang="en-US" b="1" dirty="0">
                <a:solidFill>
                  <a:srgbClr val="FF0000"/>
                </a:solidFill>
              </a:rPr>
              <a:t>多个线程</a:t>
            </a:r>
            <a:r>
              <a:rPr lang="zh-CN" altLang="en-US" dirty="0">
                <a:solidFill>
                  <a:srgbClr val="FF0000"/>
                </a:solidFill>
              </a:rPr>
              <a:t>来并行执行分配给它的</a:t>
            </a:r>
            <a:r>
              <a:rPr lang="en-US" altLang="zh-CN" dirty="0">
                <a:solidFill>
                  <a:srgbClr val="FF0000"/>
                </a:solidFill>
              </a:rPr>
              <a:t>Task</a:t>
            </a:r>
            <a:r>
              <a:rPr lang="zh-CN" altLang="en-US" dirty="0">
                <a:solidFill>
                  <a:srgbClr val="FF0000"/>
                </a:solidFill>
              </a:rPr>
              <a:t>。</a:t>
            </a:r>
          </a:p>
        </p:txBody>
      </p:sp>
    </p:spTree>
    <p:extLst>
      <p:ext uri="{BB962C8B-B14F-4D97-AF65-F5344CB8AC3E}">
        <p14:creationId xmlns:p14="http://schemas.microsoft.com/office/powerpoint/2010/main" val="9508745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164</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pic>
        <p:nvPicPr>
          <p:cNvPr id="7" name="内容占位符 4" descr="RDD有向图.jpg">
            <a:extLst>
              <a:ext uri="{FF2B5EF4-FFF2-40B4-BE49-F238E27FC236}">
                <a16:creationId xmlns:a16="http://schemas.microsoft.com/office/drawing/2014/main" id="{63FE985A-3801-4434-ADD3-50B113658660}"/>
              </a:ext>
            </a:extLst>
          </p:cNvPr>
          <p:cNvPicPr>
            <a:picLocks noGrp="1" noChangeAspect="1"/>
          </p:cNvPicPr>
          <p:nvPr>
            <p:ph idx="1"/>
          </p:nvPr>
        </p:nvPicPr>
        <p:blipFill>
          <a:blip r:embed="rId2" cstate="print"/>
          <a:stretch>
            <a:fillRect/>
          </a:stretch>
        </p:blipFill>
        <p:spPr>
          <a:xfrm>
            <a:off x="1612436" y="987889"/>
            <a:ext cx="6998164" cy="5103312"/>
          </a:xfrm>
        </p:spPr>
      </p:pic>
    </p:spTree>
    <p:extLst>
      <p:ext uri="{BB962C8B-B14F-4D97-AF65-F5344CB8AC3E}">
        <p14:creationId xmlns:p14="http://schemas.microsoft.com/office/powerpoint/2010/main" val="36270244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165</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9532" y="994212"/>
            <a:ext cx="8436725" cy="2928960"/>
          </a:xfrm>
        </p:spPr>
      </p:pic>
      <p:sp>
        <p:nvSpPr>
          <p:cNvPr id="8" name="矩形 7"/>
          <p:cNvSpPr/>
          <p:nvPr/>
        </p:nvSpPr>
        <p:spPr>
          <a:xfrm>
            <a:off x="858116" y="3903345"/>
            <a:ext cx="11110107" cy="2462213"/>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有两种创建</a:t>
            </a:r>
            <a:r>
              <a:rPr lang="en-US" altLang="zh-CN" sz="2200" dirty="0">
                <a:latin typeface="微软雅黑" panose="020B0503020204020204" pitchFamily="34" charset="-122"/>
                <a:ea typeface="微软雅黑" panose="020B0503020204020204" pitchFamily="34" charset="-122"/>
              </a:rPr>
              <a:t>RDD</a:t>
            </a:r>
            <a:r>
              <a:rPr lang="zh-CN" altLang="en-US" sz="2200" dirty="0">
                <a:latin typeface="微软雅黑" panose="020B0503020204020204" pitchFamily="34" charset="-122"/>
                <a:ea typeface="微软雅黑" panose="020B0503020204020204" pitchFamily="34" charset="-122"/>
              </a:rPr>
              <a:t>的方法：并行化驱动程序中的现有集合，或通过引用外部存储系统（如共享文件系统、</a:t>
            </a:r>
            <a:r>
              <a:rPr lang="en-US" altLang="zh-CN" sz="2200" dirty="0">
                <a:latin typeface="微软雅黑" panose="020B0503020204020204" pitchFamily="34" charset="-122"/>
                <a:ea typeface="微软雅黑" panose="020B0503020204020204" pitchFamily="34" charset="-122"/>
              </a:rPr>
              <a:t>HDFS</a:t>
            </a:r>
            <a:r>
              <a:rPr lang="zh-CN" altLang="en-US"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HBase</a:t>
            </a:r>
            <a:r>
              <a:rPr lang="zh-CN" altLang="en-US" sz="2200" dirty="0">
                <a:latin typeface="微软雅黑" panose="020B0503020204020204" pitchFamily="34" charset="-122"/>
                <a:ea typeface="微软雅黑" panose="020B0503020204020204" pitchFamily="34" charset="-122"/>
              </a:rPr>
              <a:t>等）中的数据集。</a:t>
            </a:r>
          </a:p>
          <a:p>
            <a:r>
              <a:rPr lang="en-US" altLang="zh-CN" sz="2200" dirty="0">
                <a:latin typeface="微软雅黑" panose="020B0503020204020204" pitchFamily="34" charset="-122"/>
                <a:ea typeface="微软雅黑" panose="020B0503020204020204" pitchFamily="34" charset="-122"/>
              </a:rPr>
              <a:t>Spark</a:t>
            </a:r>
            <a:r>
              <a:rPr lang="zh-CN" altLang="en-US" sz="2200" dirty="0">
                <a:latin typeface="微软雅黑" panose="020B0503020204020204" pitchFamily="34" charset="-122"/>
                <a:ea typeface="微软雅黑" panose="020B0503020204020204" pitchFamily="34" charset="-122"/>
              </a:rPr>
              <a:t>提供了</a:t>
            </a:r>
            <a:r>
              <a:rPr lang="en-US" altLang="zh-CN" sz="2200" dirty="0">
                <a:latin typeface="微软雅黑" panose="020B0503020204020204" pitchFamily="34" charset="-122"/>
                <a:ea typeface="微软雅黑" panose="020B0503020204020204" pitchFamily="34" charset="-122"/>
              </a:rPr>
              <a:t>RDD</a:t>
            </a:r>
            <a:r>
              <a:rPr lang="zh-CN" altLang="en-US" sz="2200" dirty="0">
                <a:latin typeface="微软雅黑" panose="020B0503020204020204" pitchFamily="34" charset="-122"/>
                <a:ea typeface="微软雅黑" panose="020B0503020204020204" pitchFamily="34" charset="-122"/>
              </a:rPr>
              <a:t>上的两类动作：转换和操作。</a:t>
            </a:r>
          </a:p>
          <a:p>
            <a:r>
              <a:rPr lang="zh-CN" altLang="en-US" sz="2200" b="1" dirty="0">
                <a:latin typeface="微软雅黑" panose="020B0503020204020204" pitchFamily="34" charset="-122"/>
                <a:ea typeface="微软雅黑" panose="020B0503020204020204" pitchFamily="34" charset="-122"/>
              </a:rPr>
              <a:t>转换（</a:t>
            </a:r>
            <a:r>
              <a:rPr lang="en-US" altLang="zh-CN" sz="2200" b="1" dirty="0">
                <a:latin typeface="微软雅黑" panose="020B0503020204020204" pitchFamily="34" charset="-122"/>
                <a:ea typeface="微软雅黑" panose="020B0503020204020204" pitchFamily="34" charset="-122"/>
              </a:rPr>
              <a:t>Transform</a:t>
            </a:r>
            <a:r>
              <a:rPr lang="zh-CN" altLang="en-US" sz="2200" b="1" dirty="0">
                <a:latin typeface="微软雅黑" panose="020B0503020204020204" pitchFamily="34" charset="-122"/>
                <a:ea typeface="微软雅黑" panose="020B0503020204020204" pitchFamily="34" charset="-122"/>
              </a:rPr>
              <a:t>）：</a:t>
            </a:r>
            <a:r>
              <a:rPr lang="zh-CN" altLang="en-US" sz="2200" dirty="0"/>
              <a:t>用于定义一个新的</a:t>
            </a:r>
            <a:r>
              <a:rPr lang="en-US" altLang="zh-CN" sz="2200" dirty="0"/>
              <a:t>RDD，</a:t>
            </a:r>
            <a:r>
              <a:rPr lang="zh-CN" altLang="en-US" sz="2200" dirty="0"/>
              <a:t>包括</a:t>
            </a:r>
            <a:r>
              <a:rPr lang="en-US" altLang="zh-CN" sz="2200" dirty="0"/>
              <a:t>map</a:t>
            </a:r>
            <a:r>
              <a:rPr lang="zh-CN" altLang="en-US" sz="2200" dirty="0"/>
              <a:t>、</a:t>
            </a:r>
            <a:r>
              <a:rPr lang="en-US" altLang="zh-CN" sz="2200" dirty="0"/>
              <a:t> </a:t>
            </a:r>
            <a:r>
              <a:rPr lang="en-US" altLang="zh-CN" sz="2200" dirty="0" err="1"/>
              <a:t>flatMap</a:t>
            </a:r>
            <a:r>
              <a:rPr lang="zh-CN" altLang="en-US" sz="2200" dirty="0"/>
              <a:t>、</a:t>
            </a:r>
            <a:r>
              <a:rPr lang="en-US" altLang="zh-CN" sz="2200" dirty="0"/>
              <a:t>filter</a:t>
            </a:r>
            <a:r>
              <a:rPr lang="zh-CN" altLang="en-US" sz="2200" dirty="0"/>
              <a:t>、</a:t>
            </a:r>
            <a:r>
              <a:rPr lang="en-US" altLang="zh-CN" sz="2200" dirty="0"/>
              <a:t>union</a:t>
            </a:r>
            <a:r>
              <a:rPr lang="zh-CN" altLang="en-US" sz="2200" dirty="0"/>
              <a:t>、</a:t>
            </a:r>
            <a:r>
              <a:rPr lang="en-US" altLang="zh-CN" sz="2200" dirty="0"/>
              <a:t>sample</a:t>
            </a:r>
            <a:r>
              <a:rPr lang="zh-CN" altLang="en-US" sz="2200" dirty="0"/>
              <a:t>、</a:t>
            </a:r>
            <a:r>
              <a:rPr lang="en-US" altLang="zh-CN" sz="2200" dirty="0"/>
              <a:t>join</a:t>
            </a:r>
            <a:r>
              <a:rPr lang="zh-CN" altLang="en-US" sz="2200" dirty="0"/>
              <a:t>、</a:t>
            </a:r>
            <a:r>
              <a:rPr lang="en-US" altLang="zh-CN" sz="2200" dirty="0"/>
              <a:t> </a:t>
            </a:r>
            <a:r>
              <a:rPr lang="en-US" altLang="zh-CN" sz="2200" dirty="0" err="1"/>
              <a:t>groupByKey</a:t>
            </a:r>
            <a:r>
              <a:rPr lang="zh-CN" altLang="en-US" sz="2200" dirty="0"/>
              <a:t>、</a:t>
            </a:r>
            <a:r>
              <a:rPr lang="en-US" altLang="zh-CN" sz="2200" dirty="0" err="1"/>
              <a:t>cogroup</a:t>
            </a:r>
            <a:r>
              <a:rPr lang="zh-CN" altLang="en-US" sz="2200" dirty="0"/>
              <a:t>、</a:t>
            </a:r>
            <a:r>
              <a:rPr lang="en-US" altLang="zh-CN" sz="2200" dirty="0" err="1"/>
              <a:t>ReduceByKey</a:t>
            </a:r>
            <a:r>
              <a:rPr lang="zh-CN" altLang="en-US" sz="2200" dirty="0"/>
              <a:t>、</a:t>
            </a:r>
            <a:r>
              <a:rPr lang="en-US" altLang="zh-CN" sz="2200" dirty="0"/>
              <a:t> </a:t>
            </a:r>
            <a:r>
              <a:rPr lang="en-US" altLang="zh-CN" sz="2200" dirty="0" err="1"/>
              <a:t>cartesian</a:t>
            </a:r>
            <a:r>
              <a:rPr lang="zh-CN" altLang="en-US" sz="2200" dirty="0"/>
              <a:t>、</a:t>
            </a:r>
            <a:r>
              <a:rPr lang="en-US" altLang="zh-CN" sz="2200" dirty="0" err="1"/>
              <a:t>sortByKey</a:t>
            </a:r>
            <a:r>
              <a:rPr lang="zh-CN" altLang="en-US" sz="2200" dirty="0"/>
              <a:t>、</a:t>
            </a:r>
            <a:r>
              <a:rPr lang="en-US" altLang="zh-CN" sz="2200" dirty="0" err="1"/>
              <a:t>mapValues</a:t>
            </a:r>
            <a:r>
              <a:rPr lang="zh-CN" altLang="en-US" sz="2200" dirty="0"/>
              <a:t>等。</a:t>
            </a:r>
            <a:endParaRPr lang="zh-CN" altLang="en-US" sz="2200" dirty="0">
              <a:latin typeface="微软雅黑" panose="020B0503020204020204" pitchFamily="34" charset="-122"/>
              <a:ea typeface="微软雅黑" panose="020B0503020204020204" pitchFamily="34" charset="-122"/>
            </a:endParaRPr>
          </a:p>
          <a:p>
            <a:r>
              <a:rPr lang="zh-CN" altLang="en-US" sz="2200" b="1" dirty="0">
                <a:latin typeface="微软雅黑" panose="020B0503020204020204" pitchFamily="34" charset="-122"/>
                <a:ea typeface="微软雅黑" panose="020B0503020204020204" pitchFamily="34" charset="-122"/>
              </a:rPr>
              <a:t>操作（</a:t>
            </a:r>
            <a:r>
              <a:rPr lang="en-US" altLang="zh-CN" sz="2200" b="1" dirty="0">
                <a:latin typeface="微软雅黑" panose="020B0503020204020204" pitchFamily="34" charset="-122"/>
                <a:ea typeface="微软雅黑" panose="020B0503020204020204" pitchFamily="34" charset="-122"/>
              </a:rPr>
              <a:t>action</a:t>
            </a:r>
            <a:r>
              <a:rPr lang="zh-CN" altLang="en-US" sz="2200" b="1"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 </a:t>
            </a:r>
            <a:r>
              <a:rPr lang="zh-CN" altLang="en-US" sz="2200" dirty="0"/>
              <a:t>返回一个结果，包括</a:t>
            </a:r>
            <a:r>
              <a:rPr lang="en-US" altLang="zh-CN" sz="2200" dirty="0"/>
              <a:t>collect</a:t>
            </a:r>
            <a:r>
              <a:rPr lang="zh-CN" altLang="en-US" sz="2200" dirty="0"/>
              <a:t>、</a:t>
            </a:r>
            <a:r>
              <a:rPr lang="en-US" altLang="zh-CN" sz="2200" dirty="0"/>
              <a:t>reduce</a:t>
            </a:r>
            <a:r>
              <a:rPr lang="zh-CN" altLang="en-US" sz="2200" dirty="0"/>
              <a:t>、</a:t>
            </a:r>
            <a:r>
              <a:rPr lang="en-US" altLang="zh-CN" sz="2200" dirty="0"/>
              <a:t> count</a:t>
            </a:r>
            <a:r>
              <a:rPr lang="zh-CN" altLang="en-US" sz="2200" dirty="0"/>
              <a:t>、</a:t>
            </a:r>
            <a:r>
              <a:rPr lang="en-US" altLang="zh-CN" sz="2200" dirty="0" err="1"/>
              <a:t>saveAs</a:t>
            </a:r>
            <a:r>
              <a:rPr lang="zh-CN" altLang="en-US" sz="2200" dirty="0"/>
              <a:t>、</a:t>
            </a:r>
            <a:r>
              <a:rPr lang="en-US" altLang="zh-CN" sz="2200" dirty="0" err="1"/>
              <a:t>countByKey</a:t>
            </a:r>
            <a:r>
              <a:rPr lang="zh-CN" altLang="en-US" sz="2200" dirty="0"/>
              <a:t>等</a:t>
            </a:r>
            <a:r>
              <a:rPr lang="en-US" altLang="zh-CN" sz="2200" dirty="0"/>
              <a:t>。</a:t>
            </a:r>
            <a:endParaRPr lang="zh-CN" altLang="en-US" sz="22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45914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166</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sp>
        <p:nvSpPr>
          <p:cNvPr id="8" name="矩形 7"/>
          <p:cNvSpPr/>
          <p:nvPr/>
        </p:nvSpPr>
        <p:spPr>
          <a:xfrm>
            <a:off x="858117" y="921572"/>
            <a:ext cx="2776335" cy="430887"/>
          </a:xfrm>
          <a:prstGeom prst="rect">
            <a:avLst/>
          </a:prstGeom>
        </p:spPr>
        <p:txBody>
          <a:bodyPr wrap="square">
            <a:spAutoFit/>
          </a:bodyPr>
          <a:lstStyle/>
          <a:p>
            <a:r>
              <a:rPr lang="en-US" altLang="zh-CN" sz="2200" dirty="0">
                <a:latin typeface="微软雅黑" panose="020B0503020204020204" pitchFamily="34" charset="-122"/>
                <a:ea typeface="微软雅黑" panose="020B0503020204020204" pitchFamily="34" charset="-122"/>
              </a:rPr>
              <a:t>Spark</a:t>
            </a:r>
            <a:r>
              <a:rPr lang="zh-CN" altLang="en-US" sz="2200" dirty="0">
                <a:latin typeface="微软雅黑" panose="020B0503020204020204" pitchFamily="34" charset="-122"/>
                <a:ea typeface="微软雅黑" panose="020B0503020204020204" pitchFamily="34" charset="-122"/>
              </a:rPr>
              <a:t>基本运行流程</a:t>
            </a:r>
            <a:endParaRPr lang="zh-CN" altLang="en-US" sz="2200" b="0" i="0" dirty="0">
              <a:effectLst/>
              <a:latin typeface="微软雅黑" panose="020B0503020204020204" pitchFamily="34" charset="-122"/>
              <a:ea typeface="微软雅黑" panose="020B0503020204020204" pitchFamily="34" charset="-122"/>
            </a:endParaRPr>
          </a:p>
        </p:txBody>
      </p:sp>
      <p:pic>
        <p:nvPicPr>
          <p:cNvPr id="9" name="aimg_5592" descr="http://www.aboutyun.com/data/attachment/forum/201407/10/091140fjrpwsrxa45prauk.jpg"/>
          <p:cNvPicPr>
            <a:picLocks noGrp="1"/>
          </p:cNvPicPr>
          <p:nvPr>
            <p:ph idx="1"/>
          </p:nvPr>
        </p:nvPicPr>
        <p:blipFill>
          <a:blip r:embed="rId2" cstate="print"/>
          <a:srcRect/>
          <a:stretch>
            <a:fillRect/>
          </a:stretch>
        </p:blipFill>
        <p:spPr bwMode="auto">
          <a:xfrm>
            <a:off x="3506367" y="803683"/>
            <a:ext cx="7084469" cy="5735229"/>
          </a:xfrm>
          <a:prstGeom prst="rect">
            <a:avLst/>
          </a:prstGeom>
          <a:noFill/>
          <a:ln w="9525">
            <a:noFill/>
            <a:miter lim="800000"/>
            <a:headEnd/>
            <a:tailEnd/>
          </a:ln>
        </p:spPr>
      </p:pic>
    </p:spTree>
    <p:extLst>
      <p:ext uri="{BB962C8B-B14F-4D97-AF65-F5344CB8AC3E}">
        <p14:creationId xmlns:p14="http://schemas.microsoft.com/office/powerpoint/2010/main" val="7012137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6.4.14 MongoDB</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dirty="0"/>
              <a:t>MongoDB</a:t>
            </a:r>
            <a:r>
              <a:rPr lang="zh-CN" altLang="en-US" sz="2400" dirty="0"/>
              <a:t>是一个基于分布式文件存储的数据库，旨在为</a:t>
            </a:r>
            <a:r>
              <a:rPr lang="en-US" altLang="zh-CN" sz="2400" dirty="0"/>
              <a:t>WEB</a:t>
            </a:r>
            <a:r>
              <a:rPr lang="zh-CN" altLang="en-US" sz="2400" dirty="0"/>
              <a:t>应用提供可扩展的高性能数据存储解决方案。</a:t>
            </a:r>
          </a:p>
          <a:p>
            <a:r>
              <a:rPr lang="en-US" altLang="zh-CN" sz="2400" dirty="0"/>
              <a:t>MongoDB</a:t>
            </a:r>
            <a:r>
              <a:rPr lang="zh-CN" altLang="en-US" sz="2400" dirty="0"/>
              <a:t>是一个文档型数据库，它支持的数据结构比较宽泛，是类似</a:t>
            </a:r>
            <a:r>
              <a:rPr lang="en-US" altLang="zh-CN" sz="2400" dirty="0"/>
              <a:t>json</a:t>
            </a:r>
            <a:r>
              <a:rPr lang="zh-CN" altLang="en-US" sz="2400" dirty="0"/>
              <a:t>的</a:t>
            </a:r>
            <a:r>
              <a:rPr lang="en-US" altLang="zh-CN" sz="2400" dirty="0"/>
              <a:t>bson</a:t>
            </a:r>
            <a:r>
              <a:rPr lang="zh-CN" altLang="en-US" sz="2400" dirty="0"/>
              <a:t>格式，可以存储比较复杂的数据类型。</a:t>
            </a:r>
            <a:endParaRPr lang="en-US" altLang="zh-CN" sz="2400" dirty="0"/>
          </a:p>
          <a:p>
            <a:endParaRPr lang="en-US" altLang="zh-CN" sz="2400" dirty="0"/>
          </a:p>
          <a:p>
            <a:r>
              <a:rPr lang="en-US" altLang="zh-CN" sz="2400" dirty="0"/>
              <a:t>MongoDB</a:t>
            </a:r>
            <a:r>
              <a:rPr lang="zh-CN" altLang="en-US" sz="2400" dirty="0"/>
              <a:t>对于数据管理采用分片技术，集合中的数据分散到多个分片集中，使得</a:t>
            </a:r>
            <a:r>
              <a:rPr lang="en-US" altLang="zh-CN" sz="2400" dirty="0"/>
              <a:t>MongoDB</a:t>
            </a:r>
            <a:r>
              <a:rPr lang="zh-CN" altLang="en-US" sz="2400" dirty="0"/>
              <a:t>具备横向发展的能力。目前主要有两种数据分片的策略。</a:t>
            </a:r>
          </a:p>
          <a:p>
            <a:pPr marL="342900" indent="-342900">
              <a:buFont typeface="Wingdings" panose="05000000000000000000" pitchFamily="2" charset="2"/>
              <a:buChar char="Ø"/>
            </a:pPr>
            <a:r>
              <a:rPr lang="zh-CN" altLang="en-US" sz="2400" dirty="0"/>
              <a:t>范围分片（</a:t>
            </a:r>
            <a:r>
              <a:rPr lang="en-US" altLang="zh-CN" sz="2400" dirty="0"/>
              <a:t>Range based sharding</a:t>
            </a:r>
            <a:r>
              <a:rPr lang="zh-CN" altLang="en-US" sz="2400" dirty="0"/>
              <a:t>）</a:t>
            </a:r>
          </a:p>
          <a:p>
            <a:pPr marL="342900" indent="-342900">
              <a:buFont typeface="Wingdings" panose="05000000000000000000" pitchFamily="2" charset="2"/>
              <a:buChar char="Ø"/>
            </a:pPr>
            <a:r>
              <a:rPr lang="en-US" altLang="zh-CN" sz="2400" dirty="0"/>
              <a:t>hash</a:t>
            </a:r>
            <a:r>
              <a:rPr lang="zh-CN" altLang="en-US" sz="2400" dirty="0"/>
              <a:t>分片（</a:t>
            </a:r>
            <a:r>
              <a:rPr lang="en-US" altLang="zh-CN" sz="2400" dirty="0"/>
              <a:t>Hash based sharding</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167</a:t>
            </a:fld>
            <a:endParaRPr lang="zh-CN" altLang="en-US" dirty="0"/>
          </a:p>
        </p:txBody>
      </p:sp>
      <p:sp>
        <p:nvSpPr>
          <p:cNvPr id="5" name="矩形 4"/>
          <p:cNvSpPr/>
          <p:nvPr/>
        </p:nvSpPr>
        <p:spPr>
          <a:xfrm>
            <a:off x="838200" y="6488668"/>
            <a:ext cx="6984604" cy="369332"/>
          </a:xfrm>
          <a:prstGeom prst="rect">
            <a:avLst/>
          </a:prstGeom>
        </p:spPr>
        <p:txBody>
          <a:bodyPr wrap="none">
            <a:spAutoFit/>
          </a:bodyPr>
          <a:lstStyle/>
          <a:p>
            <a:r>
              <a:rPr lang="zh-CN" altLang="en-US" dirty="0">
                <a:solidFill>
                  <a:schemeClr val="bg1">
                    <a:lumMod val="75000"/>
                  </a:schemeClr>
                </a:solidFill>
              </a:rPr>
              <a:t>参考链接：https://linzhiqiang.blog.csdn.net/article/details/87895603</a:t>
            </a:r>
          </a:p>
        </p:txBody>
      </p:sp>
    </p:spTree>
    <p:extLst>
      <p:ext uri="{BB962C8B-B14F-4D97-AF65-F5344CB8AC3E}">
        <p14:creationId xmlns:p14="http://schemas.microsoft.com/office/powerpoint/2010/main" val="39942225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5207"/>
            <a:ext cx="10515600" cy="653446"/>
          </a:xfrm>
        </p:spPr>
        <p:txBody>
          <a:bodyPr/>
          <a:lstStyle/>
          <a:p>
            <a:r>
              <a:rPr lang="en-US" altLang="zh-CN" dirty="0"/>
              <a:t>6.4.14 MongoDB</a:t>
            </a:r>
            <a:r>
              <a:rPr lang="zh-CN" altLang="en-US"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6422" y="798653"/>
            <a:ext cx="6667500" cy="2190750"/>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168</a:t>
            </a:fld>
            <a:endParaRPr lang="zh-CN" altLang="en-US" dirty="0"/>
          </a:p>
        </p:txBody>
      </p:sp>
      <p:sp>
        <p:nvSpPr>
          <p:cNvPr id="6" name="文本框 5"/>
          <p:cNvSpPr txBox="1"/>
          <p:nvPr/>
        </p:nvSpPr>
        <p:spPr>
          <a:xfrm>
            <a:off x="995423" y="1145894"/>
            <a:ext cx="159730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范围分片</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00" y="3482251"/>
            <a:ext cx="6667500" cy="2381250"/>
          </a:xfrm>
          <a:prstGeom prst="rect">
            <a:avLst/>
          </a:prstGeom>
        </p:spPr>
      </p:pic>
      <p:sp>
        <p:nvSpPr>
          <p:cNvPr id="8" name="文本框 7"/>
          <p:cNvSpPr txBox="1"/>
          <p:nvPr/>
        </p:nvSpPr>
        <p:spPr>
          <a:xfrm>
            <a:off x="995423" y="5013766"/>
            <a:ext cx="1597306"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分片</a:t>
            </a:r>
          </a:p>
        </p:txBody>
      </p:sp>
      <p:sp>
        <p:nvSpPr>
          <p:cNvPr id="9" name="矩形 8"/>
          <p:cNvSpPr/>
          <p:nvPr/>
        </p:nvSpPr>
        <p:spPr>
          <a:xfrm>
            <a:off x="838200" y="6488668"/>
            <a:ext cx="6984604" cy="369332"/>
          </a:xfrm>
          <a:prstGeom prst="rect">
            <a:avLst/>
          </a:prstGeom>
        </p:spPr>
        <p:txBody>
          <a:bodyPr wrap="none">
            <a:spAutoFit/>
          </a:bodyPr>
          <a:lstStyle/>
          <a:p>
            <a:r>
              <a:rPr lang="zh-CN" altLang="en-US" dirty="0">
                <a:solidFill>
                  <a:schemeClr val="bg1">
                    <a:lumMod val="75000"/>
                  </a:schemeClr>
                </a:solidFill>
              </a:rPr>
              <a:t>参考链接：https://linzhiqiang.blog.csdn.net/article/details/87895603</a:t>
            </a:r>
          </a:p>
        </p:txBody>
      </p:sp>
    </p:spTree>
    <p:extLst>
      <p:ext uri="{BB962C8B-B14F-4D97-AF65-F5344CB8AC3E}">
        <p14:creationId xmlns:p14="http://schemas.microsoft.com/office/powerpoint/2010/main" val="41119632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lnSpcReduction="10000"/>
          </a:bodyPr>
          <a:lstStyle/>
          <a:p>
            <a:r>
              <a:rPr lang="en-US" altLang="zh-CN" sz="2400" dirty="0"/>
              <a:t>MongoDB</a:t>
            </a:r>
            <a:r>
              <a:rPr lang="zh-CN" altLang="en-US" sz="2400" dirty="0"/>
              <a:t>有</a:t>
            </a:r>
            <a:r>
              <a:rPr lang="zh-CN" altLang="en-US" sz="2400" dirty="0">
                <a:solidFill>
                  <a:srgbClr val="FF0000"/>
                </a:solidFill>
              </a:rPr>
              <a:t>三种集群方式</a:t>
            </a:r>
            <a:r>
              <a:rPr lang="zh-CN" altLang="en-US" sz="2400" dirty="0"/>
              <a:t>的搭建：</a:t>
            </a:r>
            <a:r>
              <a:rPr lang="en-US" altLang="zh-CN" sz="2400" dirty="0"/>
              <a:t>Replica Set / Sharding / Master-Slaver</a:t>
            </a:r>
            <a:r>
              <a:rPr lang="zh-CN" altLang="en-US" sz="2400" dirty="0"/>
              <a:t>。</a:t>
            </a:r>
            <a:endParaRPr lang="en-US" altLang="zh-CN" sz="2400" dirty="0"/>
          </a:p>
          <a:p>
            <a:r>
              <a:rPr lang="en-US" altLang="zh-CN" sz="2400" b="1" dirty="0"/>
              <a:t>Replica Set</a:t>
            </a:r>
            <a:r>
              <a:rPr lang="zh-CN" altLang="en-US" sz="2400" dirty="0"/>
              <a:t>模式：集群中包含了多份数据，保证主节点故障后备节点能继续提供数据服务，提供的前提就是数据需要和主节点一致。</a:t>
            </a:r>
            <a:endParaRPr lang="en-US" altLang="zh-CN" sz="2400" dirty="0"/>
          </a:p>
          <a:p>
            <a:r>
              <a:rPr lang="en-US" altLang="zh-CN" sz="2400" b="1" dirty="0"/>
              <a:t>Sharding</a:t>
            </a:r>
            <a:r>
              <a:rPr lang="zh-CN" altLang="en-US" sz="2400" dirty="0"/>
              <a:t>模式：和</a:t>
            </a:r>
            <a:r>
              <a:rPr lang="en-US" altLang="zh-CN" sz="2400" dirty="0"/>
              <a:t>Replica Set</a:t>
            </a:r>
            <a:r>
              <a:rPr lang="zh-CN" altLang="en-US" sz="2400" dirty="0"/>
              <a:t>类似，</a:t>
            </a:r>
            <a:r>
              <a:rPr lang="zh-CN" altLang="en-US" sz="2400" dirty="0">
                <a:solidFill>
                  <a:srgbClr val="FF0000"/>
                </a:solidFill>
              </a:rPr>
              <a:t>需要一个仲裁节点</a:t>
            </a:r>
            <a:r>
              <a:rPr lang="zh-CN" altLang="en-US" sz="2400" dirty="0"/>
              <a:t>，但是</a:t>
            </a:r>
            <a:r>
              <a:rPr lang="en-US" altLang="zh-CN" sz="2400" dirty="0"/>
              <a:t>Sharding</a:t>
            </a:r>
            <a:r>
              <a:rPr lang="zh-CN" altLang="en-US" sz="2400" dirty="0"/>
              <a:t>还需要配置节点和路由节点。</a:t>
            </a:r>
            <a:endParaRPr lang="en-US" altLang="zh-CN" sz="2400" dirty="0"/>
          </a:p>
          <a:p>
            <a:r>
              <a:rPr lang="en-US" altLang="zh-CN" sz="2400" b="1" dirty="0"/>
              <a:t>Master-Slaver</a:t>
            </a:r>
            <a:r>
              <a:rPr lang="zh-CN" altLang="en-US" sz="2400" dirty="0"/>
              <a:t>模式：是一种简单的主备模式系统架构，较为简单，官方已经不推荐这种方式。</a:t>
            </a:r>
            <a:endParaRPr lang="en-US" altLang="zh-CN" sz="2400" dirty="0"/>
          </a:p>
          <a:p>
            <a:r>
              <a:rPr lang="zh-CN" altLang="en-US" sz="2400" dirty="0">
                <a:solidFill>
                  <a:srgbClr val="00B0F0"/>
                </a:solidFill>
              </a:rPr>
              <a:t>三种集群搭建方式中，</a:t>
            </a:r>
            <a:r>
              <a:rPr lang="en-US" altLang="zh-CN" sz="2400" dirty="0">
                <a:solidFill>
                  <a:srgbClr val="00B0F0"/>
                </a:solidFill>
              </a:rPr>
              <a:t>Sharding</a:t>
            </a:r>
            <a:r>
              <a:rPr lang="zh-CN" altLang="en-US" sz="2400" dirty="0">
                <a:solidFill>
                  <a:srgbClr val="00B0F0"/>
                </a:solidFill>
              </a:rPr>
              <a:t>模式是最复杂的。</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169</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p>
        </p:txBody>
      </p:sp>
    </p:spTree>
    <p:extLst>
      <p:ext uri="{BB962C8B-B14F-4D97-AF65-F5344CB8AC3E}">
        <p14:creationId xmlns:p14="http://schemas.microsoft.com/office/powerpoint/2010/main" val="3984013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6.1.4 </a:t>
            </a:r>
            <a:r>
              <a:rPr lang="zh-CN" altLang="en-US" dirty="0"/>
              <a:t>数据库系统体系架构的相关概念</a:t>
            </a:r>
          </a:p>
        </p:txBody>
      </p:sp>
      <p:sp>
        <p:nvSpPr>
          <p:cNvPr id="3" name="内容占位符 2"/>
          <p:cNvSpPr>
            <a:spLocks noGrp="1"/>
          </p:cNvSpPr>
          <p:nvPr>
            <p:ph idx="1"/>
          </p:nvPr>
        </p:nvSpPr>
        <p:spPr>
          <a:xfrm>
            <a:off x="838200" y="1285462"/>
            <a:ext cx="10515600" cy="5070888"/>
          </a:xfrm>
        </p:spPr>
        <p:txBody>
          <a:bodyPr>
            <a:normAutofit/>
          </a:bodyPr>
          <a:lstStyle/>
          <a:p>
            <a:pPr>
              <a:lnSpc>
                <a:spcPct val="150000"/>
              </a:lnSpc>
            </a:pPr>
            <a:r>
              <a:rPr lang="zh-CN" altLang="en-US" sz="2400" dirty="0"/>
              <a:t>功能分类：</a:t>
            </a:r>
            <a:endParaRPr lang="en-US" altLang="zh-CN" sz="2400" dirty="0"/>
          </a:p>
          <a:p>
            <a:pPr>
              <a:lnSpc>
                <a:spcPct val="150000"/>
              </a:lnSpc>
            </a:pPr>
            <a:r>
              <a:rPr lang="zh-CN" altLang="en-US" sz="2400" b="1" dirty="0"/>
              <a:t>事务型服务器</a:t>
            </a:r>
            <a:r>
              <a:rPr lang="en-US" altLang="zh-CN" sz="2400" dirty="0"/>
              <a:t>——</a:t>
            </a:r>
            <a:r>
              <a:rPr lang="zh-CN" altLang="en-US" sz="2400" dirty="0"/>
              <a:t>服务器通过客户端接口接受数据，返回结果，通常客户端通过发送</a:t>
            </a:r>
            <a:r>
              <a:rPr lang="en-US" altLang="zh-CN" sz="2400" dirty="0"/>
              <a:t>SQL</a:t>
            </a:r>
            <a:r>
              <a:rPr lang="zh-CN" altLang="en-US" sz="2400" dirty="0"/>
              <a:t>语句将事务发送至服务器端，事务在服务器完成后结果返回客户端。</a:t>
            </a:r>
            <a:endParaRPr lang="en-US" altLang="zh-CN" sz="2400" dirty="0"/>
          </a:p>
          <a:p>
            <a:pPr>
              <a:lnSpc>
                <a:spcPct val="150000"/>
              </a:lnSpc>
            </a:pPr>
            <a:r>
              <a:rPr lang="zh-CN" altLang="en-US" sz="2400" b="1" dirty="0"/>
              <a:t>数据型服务器</a:t>
            </a:r>
            <a:r>
              <a:rPr lang="en-US" altLang="zh-CN" sz="2400" dirty="0"/>
              <a:t>——</a:t>
            </a:r>
            <a:r>
              <a:rPr lang="zh-CN" altLang="en-US" sz="2400" dirty="0"/>
              <a:t>客户端可通过接口请求读取或修改数据，</a:t>
            </a:r>
            <a:r>
              <a:rPr lang="zh-CN" altLang="en-US" sz="2400" dirty="0">
                <a:solidFill>
                  <a:srgbClr val="FF0000"/>
                </a:solidFill>
              </a:rPr>
              <a:t>比事务型服务器的操作更加灵活</a:t>
            </a:r>
            <a:r>
              <a:rPr lang="zh-CN" altLang="en-US" sz="2400" dirty="0"/>
              <a:t>，可提供页（</a:t>
            </a:r>
            <a:r>
              <a:rPr lang="en-US" altLang="zh-CN" sz="2400" dirty="0"/>
              <a:t>page</a:t>
            </a:r>
            <a:r>
              <a:rPr lang="zh-CN" altLang="en-US" sz="2400" dirty="0"/>
              <a:t>）、元组（</a:t>
            </a:r>
            <a:r>
              <a:rPr lang="en-US" altLang="zh-CN" sz="2400" dirty="0"/>
              <a:t>tuple</a:t>
            </a:r>
            <a:r>
              <a:rPr lang="zh-CN" altLang="en-US" sz="2400" dirty="0"/>
              <a:t>）、对象（</a:t>
            </a:r>
            <a:r>
              <a:rPr lang="en-US" altLang="zh-CN" sz="2400" dirty="0"/>
              <a:t>object</a:t>
            </a:r>
            <a:r>
              <a:rPr lang="zh-CN" altLang="en-US" sz="2400" dirty="0"/>
              <a:t>）粒度的修改。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Tree>
    <p:extLst>
      <p:ext uri="{BB962C8B-B14F-4D97-AF65-F5344CB8AC3E}">
        <p14:creationId xmlns:p14="http://schemas.microsoft.com/office/powerpoint/2010/main" val="309244357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170</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658" y="1019241"/>
            <a:ext cx="6864752" cy="3388074"/>
          </a:xfrm>
          <a:prstGeom prst="rect">
            <a:avLst/>
          </a:prstGeom>
        </p:spPr>
      </p:pic>
      <p:sp>
        <p:nvSpPr>
          <p:cNvPr id="7" name="矩形 6"/>
          <p:cNvSpPr/>
          <p:nvPr/>
        </p:nvSpPr>
        <p:spPr>
          <a:xfrm>
            <a:off x="838200" y="4572523"/>
            <a:ext cx="10383455" cy="2123658"/>
          </a:xfrm>
          <a:prstGeom prst="rect">
            <a:avLst/>
          </a:prstGeom>
        </p:spPr>
        <p:txBody>
          <a:bodyPr wrap="square">
            <a:spAutoFit/>
          </a:bodyPr>
          <a:lstStyle/>
          <a:p>
            <a:r>
              <a:rPr lang="en-US" altLang="zh-CN" sz="2200" b="1" dirty="0">
                <a:latin typeface="微软雅黑" panose="020B0503020204020204" pitchFamily="34" charset="-122"/>
                <a:ea typeface="微软雅黑" panose="020B0503020204020204" pitchFamily="34" charset="-122"/>
              </a:rPr>
              <a:t>Mongodb(A)</a:t>
            </a:r>
            <a:r>
              <a:rPr lang="zh-CN" altLang="en-US" sz="2200" dirty="0">
                <a:latin typeface="微软雅黑" panose="020B0503020204020204" pitchFamily="34" charset="-122"/>
                <a:ea typeface="微软雅黑" panose="020B0503020204020204" pitchFamily="34" charset="-122"/>
              </a:rPr>
              <a:t>：仲裁节点，不存储数据，决定哪一个备节点在主节点宕机后提升为主节点。当只有一个备节点时，也需要仲裁节点来提升备节点级别。</a:t>
            </a:r>
            <a:endParaRPr lang="en-US" altLang="zh-CN" sz="2200" dirty="0">
              <a:latin typeface="微软雅黑" panose="020B0503020204020204" pitchFamily="34" charset="-122"/>
              <a:ea typeface="微软雅黑" panose="020B0503020204020204" pitchFamily="34" charset="-122"/>
            </a:endParaRPr>
          </a:p>
          <a:p>
            <a:r>
              <a:rPr lang="zh-CN" altLang="en-US" sz="2200" dirty="0">
                <a:solidFill>
                  <a:srgbClr val="00B0F0"/>
                </a:solidFill>
                <a:latin typeface="微软雅黑" panose="020B0503020204020204" pitchFamily="34" charset="-122"/>
                <a:ea typeface="微软雅黑" panose="020B0503020204020204" pitchFamily="34" charset="-122"/>
              </a:rPr>
              <a:t>客户端同时连接主节点与备节点，不连接仲裁节点。</a:t>
            </a:r>
          </a:p>
          <a:p>
            <a:r>
              <a:rPr lang="zh-CN" altLang="en-US" sz="2200" dirty="0">
                <a:latin typeface="微软雅黑" panose="020B0503020204020204" pitchFamily="34" charset="-122"/>
                <a:ea typeface="微软雅黑" panose="020B0503020204020204" pitchFamily="34" charset="-122"/>
              </a:rPr>
              <a:t>       默认设置下，备节点不提供任何服务，但可以通过</a:t>
            </a:r>
            <a:r>
              <a:rPr lang="en-US" altLang="zh-CN" sz="2200" dirty="0">
                <a:latin typeface="微软雅黑" panose="020B0503020204020204" pitchFamily="34" charset="-122"/>
                <a:ea typeface="微软雅黑" panose="020B0503020204020204" pitchFamily="34" charset="-122"/>
              </a:rPr>
              <a:t>Read Preference Modes</a:t>
            </a:r>
            <a:r>
              <a:rPr lang="zh-CN" altLang="en-US" sz="2200" dirty="0">
                <a:latin typeface="微软雅黑" panose="020B0503020204020204" pitchFamily="34" charset="-122"/>
                <a:ea typeface="微软雅黑" panose="020B0503020204020204" pitchFamily="34" charset="-122"/>
              </a:rPr>
              <a:t>设置使备节点提供查询服务，减少主节点的压力，当客户端进行数据查询时，请求自动转到备节点上。</a:t>
            </a:r>
            <a:endParaRPr lang="zh-CN" altLang="en-US" sz="2200" b="0" i="0" dirty="0">
              <a:effectLst/>
              <a:latin typeface="微软雅黑" panose="020B0503020204020204" pitchFamily="34" charset="-122"/>
              <a:ea typeface="微软雅黑" panose="020B0503020204020204" pitchFamily="34" charset="-122"/>
            </a:endParaRPr>
          </a:p>
        </p:txBody>
      </p:sp>
      <p:sp>
        <p:nvSpPr>
          <p:cNvPr id="8" name="矩形 7"/>
          <p:cNvSpPr/>
          <p:nvPr/>
        </p:nvSpPr>
        <p:spPr>
          <a:xfrm>
            <a:off x="838200" y="1630815"/>
            <a:ext cx="2275390" cy="2800767"/>
          </a:xfrm>
          <a:prstGeom prst="rect">
            <a:avLst/>
          </a:prstGeom>
        </p:spPr>
        <p:txBody>
          <a:bodyPr wrap="square">
            <a:spAutoFit/>
          </a:bodyPr>
          <a:lstStyle/>
          <a:p>
            <a:r>
              <a:rPr lang="en-US" altLang="zh-CN" sz="2200" b="1" dirty="0">
                <a:latin typeface="微软雅黑" panose="020B0503020204020204" pitchFamily="34" charset="-122"/>
                <a:ea typeface="微软雅黑" panose="020B0503020204020204" pitchFamily="34" charset="-122"/>
              </a:rPr>
              <a:t>Mongodb(M)</a:t>
            </a:r>
            <a:r>
              <a:rPr lang="zh-CN" altLang="en-US" sz="2200" dirty="0">
                <a:latin typeface="微软雅黑" panose="020B0503020204020204" pitchFamily="34" charset="-122"/>
                <a:ea typeface="微软雅黑" panose="020B0503020204020204" pitchFamily="34" charset="-122"/>
              </a:rPr>
              <a:t>：主节点，用于存储数据，默认设置下提供所有增删改查服务。</a:t>
            </a:r>
            <a:endParaRPr lang="en-US" altLang="zh-CN" sz="2200" dirty="0">
              <a:latin typeface="微软雅黑" panose="020B0503020204020204" pitchFamily="34" charset="-122"/>
              <a:ea typeface="微软雅黑" panose="020B0503020204020204" pitchFamily="34" charset="-122"/>
            </a:endParaRPr>
          </a:p>
          <a:p>
            <a:endParaRPr lang="en-US" altLang="zh-CN" sz="2200" b="1" dirty="0">
              <a:latin typeface="微软雅黑" panose="020B0503020204020204" pitchFamily="34" charset="-122"/>
              <a:ea typeface="微软雅黑" panose="020B0503020204020204" pitchFamily="34" charset="-122"/>
            </a:endParaRPr>
          </a:p>
          <a:p>
            <a:r>
              <a:rPr lang="en-US" altLang="zh-CN" sz="2200" b="1" dirty="0">
                <a:latin typeface="微软雅黑" panose="020B0503020204020204" pitchFamily="34" charset="-122"/>
                <a:ea typeface="微软雅黑" panose="020B0503020204020204" pitchFamily="34" charset="-122"/>
              </a:rPr>
              <a:t>Mongodb(S)</a:t>
            </a:r>
            <a:r>
              <a:rPr lang="zh-CN" altLang="en-US" sz="2200" dirty="0">
                <a:latin typeface="微软雅黑" panose="020B0503020204020204" pitchFamily="34" charset="-122"/>
                <a:ea typeface="微软雅黑" panose="020B0503020204020204" pitchFamily="34" charset="-122"/>
              </a:rPr>
              <a:t>：备节点</a:t>
            </a:r>
          </a:p>
        </p:txBody>
      </p:sp>
    </p:spTree>
    <p:extLst>
      <p:ext uri="{BB962C8B-B14F-4D97-AF65-F5344CB8AC3E}">
        <p14:creationId xmlns:p14="http://schemas.microsoft.com/office/powerpoint/2010/main" val="20116399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171</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097" y="923731"/>
            <a:ext cx="6230257" cy="5749603"/>
          </a:xfrm>
          <a:prstGeom prst="rect">
            <a:avLst/>
          </a:prstGeom>
        </p:spPr>
      </p:pic>
    </p:spTree>
    <p:extLst>
      <p:ext uri="{BB962C8B-B14F-4D97-AF65-F5344CB8AC3E}">
        <p14:creationId xmlns:p14="http://schemas.microsoft.com/office/powerpoint/2010/main" val="8305155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mongos</a:t>
            </a:r>
            <a:r>
              <a:rPr lang="zh-CN" altLang="en-US" sz="2400" b="1" dirty="0"/>
              <a:t>路由器（</a:t>
            </a:r>
            <a:r>
              <a:rPr lang="en-US" altLang="zh-CN" sz="2400" b="1" dirty="0"/>
              <a:t>R</a:t>
            </a:r>
            <a:r>
              <a:rPr lang="zh-CN" altLang="en-US" sz="2400" b="1" dirty="0"/>
              <a:t>）：</a:t>
            </a:r>
            <a:r>
              <a:rPr lang="en-US" altLang="zh-CN" sz="2400" b="1" dirty="0"/>
              <a:t> </a:t>
            </a:r>
            <a:r>
              <a:rPr lang="en-US" altLang="zh-CN" sz="2400" dirty="0"/>
              <a:t>mongos</a:t>
            </a:r>
            <a:r>
              <a:rPr lang="zh-CN" altLang="en-US" sz="2400" dirty="0"/>
              <a:t>路由器进程是一个能连接整个集群</a:t>
            </a:r>
            <a:r>
              <a:rPr lang="en-US" altLang="zh-CN" sz="2400" dirty="0"/>
              <a:t>shard</a:t>
            </a:r>
            <a:r>
              <a:rPr lang="zh-CN" altLang="en-US" sz="2400" dirty="0"/>
              <a:t>服务器的进程，将读写请求指引到合适的分片上。</a:t>
            </a:r>
            <a:r>
              <a:rPr lang="en-US" altLang="zh-CN" sz="2400" dirty="0"/>
              <a:t>mongos</a:t>
            </a:r>
            <a:r>
              <a:rPr lang="zh-CN" altLang="en-US" sz="2400" dirty="0"/>
              <a:t>路由器进程是轻量级且非持久化的，通常运行在与应用服务器相同的机器上，确保对任意分片的请求只经过一次网络跳转，应用程序连接本地的</a:t>
            </a:r>
            <a:r>
              <a:rPr lang="en-US" altLang="zh-CN" sz="2400" dirty="0"/>
              <a:t>mongos</a:t>
            </a:r>
            <a:r>
              <a:rPr lang="zh-CN" altLang="en-US" sz="2400" dirty="0"/>
              <a:t>路由器进程。</a:t>
            </a:r>
            <a:endParaRPr lang="en-US" altLang="zh-CN" sz="2400" dirty="0"/>
          </a:p>
          <a:p>
            <a:r>
              <a:rPr lang="zh-CN" altLang="en-US" sz="2400" b="1" dirty="0"/>
              <a:t>配置服务器</a:t>
            </a:r>
            <a:r>
              <a:rPr lang="zh-CN" altLang="en-US" sz="2400" dirty="0"/>
              <a:t>（</a:t>
            </a:r>
            <a:r>
              <a:rPr lang="en-US" altLang="zh-CN" sz="2400" dirty="0"/>
              <a:t>Config Server</a:t>
            </a:r>
            <a:r>
              <a:rPr lang="zh-CN" altLang="en-US" sz="2400" dirty="0"/>
              <a:t>，</a:t>
            </a:r>
            <a:r>
              <a:rPr lang="en-US" altLang="zh-CN" sz="2400" dirty="0"/>
              <a:t>C</a:t>
            </a:r>
            <a:r>
              <a:rPr lang="zh-CN" altLang="en-US" sz="2400" dirty="0"/>
              <a:t>）：保存集群的全局状态，对集群的元数据持久化，元数据包括数据库、分片的位置、数据在分片之间迁移的变更历史信息。每次有路由器启动，它都会从配置服务器中获取一份元数据的副本。</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172</a:t>
            </a:fld>
            <a:endParaRPr lang="zh-CN" altLang="en-US" dirty="0"/>
          </a:p>
        </p:txBody>
      </p:sp>
      <p:sp>
        <p:nvSpPr>
          <p:cNvPr id="5" name="矩形 4"/>
          <p:cNvSpPr/>
          <p:nvPr/>
        </p:nvSpPr>
        <p:spPr>
          <a:xfrm>
            <a:off x="838200" y="6215746"/>
            <a:ext cx="6971780" cy="646331"/>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endParaRPr lang="en-US" altLang="zh-CN" dirty="0">
              <a:solidFill>
                <a:schemeClr val="bg1">
                  <a:lumMod val="75000"/>
                </a:schemeClr>
              </a:solidFill>
            </a:endParaRPr>
          </a:p>
          <a:p>
            <a:r>
              <a:rPr lang="en-US" altLang="zh-CN" dirty="0">
                <a:solidFill>
                  <a:schemeClr val="bg1">
                    <a:lumMod val="75000"/>
                  </a:schemeClr>
                </a:solidFill>
              </a:rPr>
              <a:t>                  https://blog.csdn.net/wanght89/article/details/77842336</a:t>
            </a:r>
          </a:p>
        </p:txBody>
      </p:sp>
    </p:spTree>
    <p:extLst>
      <p:ext uri="{BB962C8B-B14F-4D97-AF65-F5344CB8AC3E}">
        <p14:creationId xmlns:p14="http://schemas.microsoft.com/office/powerpoint/2010/main" val="13309097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70" y="1034588"/>
            <a:ext cx="8707858" cy="5454080"/>
          </a:xfrm>
          <a:prstGeom prst="rect">
            <a:avLst/>
          </a:prstGeom>
        </p:spPr>
      </p:pic>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173</a:t>
            </a:fld>
            <a:endParaRPr lang="zh-CN" altLang="en-US" dirty="0"/>
          </a:p>
        </p:txBody>
      </p:sp>
      <p:sp>
        <p:nvSpPr>
          <p:cNvPr id="5" name="矩形 4"/>
          <p:cNvSpPr/>
          <p:nvPr/>
        </p:nvSpPr>
        <p:spPr>
          <a:xfrm>
            <a:off x="838200" y="6488668"/>
            <a:ext cx="6455613"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https://blog.csdn.net/pelick/article/details/8644116</a:t>
            </a:r>
            <a:endParaRPr lang="zh-CN" altLang="en-US" dirty="0">
              <a:solidFill>
                <a:schemeClr val="bg1">
                  <a:lumMod val="75000"/>
                </a:schemeClr>
              </a:solidFill>
            </a:endParaRPr>
          </a:p>
        </p:txBody>
      </p:sp>
      <p:sp>
        <p:nvSpPr>
          <p:cNvPr id="6" name="矩形 5"/>
          <p:cNvSpPr/>
          <p:nvPr/>
        </p:nvSpPr>
        <p:spPr>
          <a:xfrm>
            <a:off x="838200" y="1804128"/>
            <a:ext cx="1777678" cy="3785652"/>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多个配置服务器（可以都经过一个</a:t>
            </a:r>
            <a:r>
              <a:rPr lang="en-US" altLang="zh-CN" sz="2400" dirty="0">
                <a:latin typeface="微软雅黑" panose="020B0503020204020204" pitchFamily="34" charset="-122"/>
                <a:ea typeface="微软雅黑" panose="020B0503020204020204" pitchFamily="34" charset="-122"/>
              </a:rPr>
              <a:t>mongos</a:t>
            </a:r>
            <a:r>
              <a:rPr lang="zh-CN" altLang="en-US" sz="2400" dirty="0">
                <a:latin typeface="微软雅黑" panose="020B0503020204020204" pitchFamily="34" charset="-122"/>
                <a:ea typeface="微软雅黑" panose="020B0503020204020204" pitchFamily="34" charset="-122"/>
              </a:rPr>
              <a:t>来路由）</a:t>
            </a: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每个</a:t>
            </a:r>
            <a:r>
              <a:rPr lang="en-US" altLang="zh-CN" sz="2400" dirty="0">
                <a:latin typeface="微软雅黑" panose="020B0503020204020204" pitchFamily="34" charset="-122"/>
                <a:ea typeface="微软雅黑" panose="020B0503020204020204" pitchFamily="34" charset="-122"/>
              </a:rPr>
              <a:t>sharding</a:t>
            </a:r>
            <a:r>
              <a:rPr lang="zh-CN" altLang="en-US" sz="2400" dirty="0">
                <a:latin typeface="微软雅黑" panose="020B0503020204020204" pitchFamily="34" charset="-122"/>
                <a:ea typeface="微软雅黑" panose="020B0503020204020204" pitchFamily="34" charset="-122"/>
              </a:rPr>
              <a:t>都是</a:t>
            </a:r>
            <a:r>
              <a:rPr lang="en-US" altLang="zh-CN" sz="2400" dirty="0">
                <a:latin typeface="微软雅黑" panose="020B0503020204020204" pitchFamily="34" charset="-122"/>
                <a:ea typeface="微软雅黑" panose="020B0503020204020204" pitchFamily="34" charset="-122"/>
              </a:rPr>
              <a:t>Replica Set</a:t>
            </a:r>
          </a:p>
        </p:txBody>
      </p:sp>
    </p:spTree>
    <p:extLst>
      <p:ext uri="{BB962C8B-B14F-4D97-AF65-F5344CB8AC3E}">
        <p14:creationId xmlns:p14="http://schemas.microsoft.com/office/powerpoint/2010/main" val="18198033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566489"/>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174</a:t>
            </a:fld>
            <a:endParaRPr lang="zh-CN" altLang="en-US" dirty="0"/>
          </a:p>
        </p:txBody>
      </p:sp>
      <p:sp>
        <p:nvSpPr>
          <p:cNvPr id="5" name="矩形 4"/>
          <p:cNvSpPr/>
          <p:nvPr/>
        </p:nvSpPr>
        <p:spPr>
          <a:xfrm>
            <a:off x="838200" y="6488668"/>
            <a:ext cx="6455613"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https://blog.csdn.net/pelick/article/details/8644116</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662" y="1019241"/>
            <a:ext cx="6465968" cy="5291374"/>
          </a:xfrm>
          <a:prstGeom prst="rect">
            <a:avLst/>
          </a:prstGeom>
        </p:spPr>
      </p:pic>
      <p:sp>
        <p:nvSpPr>
          <p:cNvPr id="8" name="矩形 7"/>
          <p:cNvSpPr/>
          <p:nvPr/>
        </p:nvSpPr>
        <p:spPr>
          <a:xfrm>
            <a:off x="877204" y="1752210"/>
            <a:ext cx="2518458" cy="1938992"/>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每一台物理物理服务器承担若干个不同的进程</a:t>
            </a:r>
            <a:r>
              <a:rPr lang="en-US" altLang="zh-CN" sz="2400" dirty="0">
                <a:latin typeface="微软雅黑" panose="020B0503020204020204" pitchFamily="34" charset="-122"/>
                <a:ea typeface="微软雅黑" panose="020B0503020204020204" pitchFamily="34" charset="-122"/>
              </a:rPr>
              <a:t>(mongos, shards, config)</a:t>
            </a:r>
          </a:p>
        </p:txBody>
      </p:sp>
    </p:spTree>
    <p:extLst>
      <p:ext uri="{BB962C8B-B14F-4D97-AF65-F5344CB8AC3E}">
        <p14:creationId xmlns:p14="http://schemas.microsoft.com/office/powerpoint/2010/main" val="32579425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175</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https://blog.csdn.net/wanght89/article/details/77842336</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171" y="559073"/>
            <a:ext cx="5862862" cy="5672510"/>
          </a:xfrm>
          <a:prstGeom prst="rect">
            <a:avLst/>
          </a:prstGeom>
        </p:spPr>
      </p:pic>
    </p:spTree>
    <p:extLst>
      <p:ext uri="{BB962C8B-B14F-4D97-AF65-F5344CB8AC3E}">
        <p14:creationId xmlns:p14="http://schemas.microsoft.com/office/powerpoint/2010/main" val="22467236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6.4.15 </a:t>
            </a:r>
            <a:r>
              <a:rPr lang="zh-CN" altLang="en-US" dirty="0"/>
              <a:t>其他体系架构</a:t>
            </a:r>
          </a:p>
        </p:txBody>
      </p:sp>
      <p:sp>
        <p:nvSpPr>
          <p:cNvPr id="3" name="内容占位符 2"/>
          <p:cNvSpPr>
            <a:spLocks noGrp="1"/>
          </p:cNvSpPr>
          <p:nvPr>
            <p:ph idx="1"/>
          </p:nvPr>
        </p:nvSpPr>
        <p:spPr>
          <a:xfrm>
            <a:off x="838200" y="1285462"/>
            <a:ext cx="10515600" cy="5070888"/>
          </a:xfrm>
        </p:spPr>
        <p:txBody>
          <a:bodyPr>
            <a:normAutofit/>
          </a:bodyPr>
          <a:lstStyle/>
          <a:p>
            <a:r>
              <a:rPr lang="zh-CN" altLang="en-US" dirty="0"/>
              <a:t>去中心化（参见第</a:t>
            </a:r>
            <a:r>
              <a:rPr lang="en-US" altLang="zh-CN" dirty="0"/>
              <a:t>3</a:t>
            </a:r>
            <a:r>
              <a:rPr lang="zh-CN" altLang="en-US" dirty="0"/>
              <a:t>章课件）</a:t>
            </a:r>
            <a:endParaRPr lang="en-US" altLang="zh-CN" dirty="0"/>
          </a:p>
          <a:p>
            <a:r>
              <a:rPr lang="en-US" altLang="zh-CN" dirty="0"/>
              <a:t>   DynamoDB</a:t>
            </a:r>
          </a:p>
          <a:p>
            <a:r>
              <a:rPr lang="en-US" altLang="zh-CN" dirty="0"/>
              <a:t>   REDIS</a:t>
            </a:r>
          </a:p>
          <a:p>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176</a:t>
            </a:fld>
            <a:endParaRPr lang="zh-CN" altLang="en-US" dirty="0"/>
          </a:p>
        </p:txBody>
      </p:sp>
    </p:spTree>
    <p:extLst>
      <p:ext uri="{BB962C8B-B14F-4D97-AF65-F5344CB8AC3E}">
        <p14:creationId xmlns:p14="http://schemas.microsoft.com/office/powerpoint/2010/main" val="13631597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503"/>
            <a:ext cx="10515600" cy="920336"/>
          </a:xfrm>
        </p:spPr>
        <p:txBody>
          <a:bodyPr/>
          <a:lstStyle/>
          <a:p>
            <a:r>
              <a:rPr lang="zh-CN" altLang="en-US" dirty="0"/>
              <a:t>本章小结</a:t>
            </a:r>
          </a:p>
        </p:txBody>
      </p:sp>
      <p:sp>
        <p:nvSpPr>
          <p:cNvPr id="3" name="内容占位符 2"/>
          <p:cNvSpPr>
            <a:spLocks noGrp="1"/>
          </p:cNvSpPr>
          <p:nvPr>
            <p:ph idx="1"/>
          </p:nvPr>
        </p:nvSpPr>
        <p:spPr>
          <a:xfrm>
            <a:off x="838199" y="814388"/>
            <a:ext cx="10620737" cy="6043612"/>
          </a:xfrm>
        </p:spPr>
        <p:txBody>
          <a:bodyPr>
            <a:normAutofit/>
          </a:bodyPr>
          <a:lstStyle/>
          <a:p>
            <a:r>
              <a:rPr lang="zh-CN" altLang="en-US" sz="2400" dirty="0"/>
              <a:t>大数据管理在体系架构上总体表现为分布式、并行处理、大规模机群、面向单机节点不是高可靠性的容错机制。</a:t>
            </a:r>
            <a:endParaRPr lang="en-US" altLang="zh-CN" sz="2400" dirty="0"/>
          </a:p>
          <a:p>
            <a:endParaRPr lang="en-US" altLang="zh-CN" sz="2400" dirty="0"/>
          </a:p>
          <a:p>
            <a:r>
              <a:rPr lang="zh-CN" altLang="en-US" sz="2400" dirty="0"/>
              <a:t>任务的并行包括</a:t>
            </a:r>
            <a:r>
              <a:rPr lang="en-US" altLang="zh-CN" sz="2400" dirty="0"/>
              <a:t>IO</a:t>
            </a:r>
            <a:r>
              <a:rPr lang="zh-CN" altLang="en-US" sz="2400" dirty="0"/>
              <a:t>并行、查询间并行和查询内并行、操作间并行和操作内并行</a:t>
            </a:r>
            <a:endParaRPr lang="en-US" altLang="zh-CN" sz="2400" dirty="0"/>
          </a:p>
          <a:p>
            <a:endParaRPr lang="en-US" altLang="zh-CN" sz="2400" dirty="0"/>
          </a:p>
          <a:p>
            <a:r>
              <a:rPr lang="zh-CN" altLang="en-US" sz="2400" dirty="0"/>
              <a:t>分布式数据库，数据分片、分配，分布式事务</a:t>
            </a:r>
            <a:endParaRPr lang="en-US" altLang="zh-CN" sz="2400" dirty="0"/>
          </a:p>
          <a:p>
            <a:endParaRPr lang="en-US" altLang="zh-CN" sz="2400" dirty="0"/>
          </a:p>
          <a:p>
            <a:r>
              <a:rPr lang="zh-CN" altLang="en-US" sz="2400" dirty="0"/>
              <a:t>大规模机群下的并发控制往往采取</a:t>
            </a:r>
            <a:r>
              <a:rPr lang="zh-CN" altLang="en-US" sz="2400"/>
              <a:t>了折中方案</a:t>
            </a:r>
            <a:endParaRPr lang="en-US" altLang="zh-CN" sz="2400" dirty="0"/>
          </a:p>
          <a:p>
            <a:endParaRPr lang="en-US" altLang="zh-CN" sz="2400" dirty="0"/>
          </a:p>
          <a:p>
            <a:r>
              <a:rPr lang="zh-CN" altLang="en-US" sz="2400" dirty="0"/>
              <a:t>实际系统中需要考虑的数据分布策略与寻址机制、资源和任务的调度机制、数据库的事务</a:t>
            </a:r>
            <a:r>
              <a:rPr lang="en-US" altLang="zh-CN" sz="2400" dirty="0"/>
              <a:t>ACID</a:t>
            </a:r>
            <a:r>
              <a:rPr lang="zh-CN" altLang="en-US" sz="2400" dirty="0"/>
              <a:t>特性在</a:t>
            </a:r>
            <a:r>
              <a:rPr lang="en-US" altLang="zh-CN" sz="2400" dirty="0" err="1"/>
              <a:t>newsql</a:t>
            </a:r>
            <a:r>
              <a:rPr lang="zh-CN" altLang="en-US" sz="2400" dirty="0"/>
              <a:t>系统设计中的回归、更大规模容量的集群架构</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8518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87"/>
            <a:ext cx="10515600" cy="920336"/>
          </a:xfrm>
        </p:spPr>
        <p:txBody>
          <a:bodyPr/>
          <a:lstStyle/>
          <a:p>
            <a:r>
              <a:rPr kumimoji="1" lang="en-US" altLang="zh-CN" dirty="0"/>
              <a:t>6.1.4 </a:t>
            </a:r>
            <a:r>
              <a:rPr kumimoji="1" lang="zh-CN" altLang="en-US" dirty="0"/>
              <a:t>数据库系统体系架构的相关概念（续）</a:t>
            </a:r>
            <a:endParaRPr lang="zh-CN" altLang="en-US" dirty="0"/>
          </a:p>
        </p:txBody>
      </p:sp>
      <p:sp>
        <p:nvSpPr>
          <p:cNvPr id="3" name="内容占位符 2"/>
          <p:cNvSpPr>
            <a:spLocks noGrp="1"/>
          </p:cNvSpPr>
          <p:nvPr>
            <p:ph idx="1"/>
          </p:nvPr>
        </p:nvSpPr>
        <p:spPr>
          <a:xfrm>
            <a:off x="838199" y="923723"/>
            <a:ext cx="10959497" cy="2056455"/>
          </a:xfrm>
        </p:spPr>
        <p:txBody>
          <a:bodyPr>
            <a:noAutofit/>
          </a:bodyPr>
          <a:lstStyle/>
          <a:p>
            <a:r>
              <a:rPr lang="zh-CN" altLang="en-US" sz="2400" dirty="0"/>
              <a:t>重要性能指标</a:t>
            </a:r>
            <a:r>
              <a:rPr lang="en-US" altLang="zh-CN" sz="2400" dirty="0"/>
              <a:t>(KPI)</a:t>
            </a:r>
          </a:p>
          <a:p>
            <a:r>
              <a:rPr lang="zh-CN" altLang="en-US" sz="2400" dirty="0">
                <a:solidFill>
                  <a:srgbClr val="FF0000"/>
                </a:solidFill>
              </a:rPr>
              <a:t>加速比</a:t>
            </a:r>
            <a:r>
              <a:rPr lang="zh-CN" altLang="en-US" sz="2400" dirty="0"/>
              <a:t>：同一个任务在单处理器系统和并行处理器系统中运行消耗的时间的比率。 </a:t>
            </a:r>
          </a:p>
          <a:p>
            <a:r>
              <a:rPr lang="zh-CN" altLang="en-US" sz="2400" dirty="0">
                <a:solidFill>
                  <a:srgbClr val="FF0000"/>
                </a:solidFill>
              </a:rPr>
              <a:t>扩展比</a:t>
            </a:r>
            <a:r>
              <a:rPr lang="zh-CN" altLang="en-US" sz="2400" dirty="0"/>
              <a:t>：同时增加需要处理的问题规模和资源，计算相比于基准处理时间的比值（考察单位处理时间内单节点的吞吐量变化）。</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pic>
        <p:nvPicPr>
          <p:cNvPr id="5" name="图片 4">
            <a:extLst>
              <a:ext uri="{FF2B5EF4-FFF2-40B4-BE49-F238E27FC236}">
                <a16:creationId xmlns:a16="http://schemas.microsoft.com/office/drawing/2014/main" id="{081497FB-7BA3-4B4E-B018-82A2D4214F82}"/>
              </a:ext>
            </a:extLst>
          </p:cNvPr>
          <p:cNvPicPr>
            <a:picLocks noChangeAspect="1"/>
          </p:cNvPicPr>
          <p:nvPr/>
        </p:nvPicPr>
        <p:blipFill>
          <a:blip r:embed="rId3"/>
          <a:stretch>
            <a:fillRect/>
          </a:stretch>
        </p:blipFill>
        <p:spPr>
          <a:xfrm>
            <a:off x="394303" y="2889813"/>
            <a:ext cx="5987847" cy="2883853"/>
          </a:xfrm>
          <a:prstGeom prst="rect">
            <a:avLst/>
          </a:prstGeom>
        </p:spPr>
      </p:pic>
      <p:pic>
        <p:nvPicPr>
          <p:cNvPr id="6" name="图片 5">
            <a:extLst>
              <a:ext uri="{FF2B5EF4-FFF2-40B4-BE49-F238E27FC236}">
                <a16:creationId xmlns:a16="http://schemas.microsoft.com/office/drawing/2014/main" id="{2FE34BD9-FB9D-5849-B06D-ED245FFAE9AF}"/>
              </a:ext>
            </a:extLst>
          </p:cNvPr>
          <p:cNvPicPr>
            <a:picLocks noChangeAspect="1"/>
          </p:cNvPicPr>
          <p:nvPr/>
        </p:nvPicPr>
        <p:blipFill>
          <a:blip r:embed="rId4"/>
          <a:stretch>
            <a:fillRect/>
          </a:stretch>
        </p:blipFill>
        <p:spPr>
          <a:xfrm>
            <a:off x="6085951" y="2980178"/>
            <a:ext cx="5953432" cy="2703121"/>
          </a:xfrm>
          <a:prstGeom prst="rect">
            <a:avLst/>
          </a:prstGeom>
        </p:spPr>
      </p:pic>
      <p:sp>
        <p:nvSpPr>
          <p:cNvPr id="8" name="圆角矩形标注 7"/>
          <p:cNvSpPr/>
          <p:nvPr/>
        </p:nvSpPr>
        <p:spPr>
          <a:xfrm>
            <a:off x="2019718" y="5858189"/>
            <a:ext cx="1647929" cy="612648"/>
          </a:xfrm>
          <a:prstGeom prst="wedgeRoundRectCallout">
            <a:avLst>
              <a:gd name="adj1" fmla="val 71240"/>
              <a:gd name="adj2" fmla="val -245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实际走势</a:t>
            </a:r>
          </a:p>
        </p:txBody>
      </p:sp>
      <p:sp>
        <p:nvSpPr>
          <p:cNvPr id="9" name="圆角矩形标注 8"/>
          <p:cNvSpPr/>
          <p:nvPr/>
        </p:nvSpPr>
        <p:spPr>
          <a:xfrm>
            <a:off x="1312518" y="3357824"/>
            <a:ext cx="1501021" cy="612648"/>
          </a:xfrm>
          <a:prstGeom prst="wedgeRoundRectCallout">
            <a:avLst>
              <a:gd name="adj1" fmla="val -33638"/>
              <a:gd name="adj2" fmla="val 756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特殊情况，超线性加速比</a:t>
            </a:r>
          </a:p>
        </p:txBody>
      </p:sp>
      <p:sp>
        <p:nvSpPr>
          <p:cNvPr id="10" name="圆角矩形标注 9"/>
          <p:cNvSpPr/>
          <p:nvPr/>
        </p:nvSpPr>
        <p:spPr>
          <a:xfrm>
            <a:off x="9705871" y="2745176"/>
            <a:ext cx="1647929" cy="612648"/>
          </a:xfrm>
          <a:prstGeom prst="wedgeRoundRectCallout">
            <a:avLst>
              <a:gd name="adj1" fmla="val -65955"/>
              <a:gd name="adj2" fmla="val 477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理想情况</a:t>
            </a:r>
          </a:p>
        </p:txBody>
      </p:sp>
    </p:spTree>
    <p:extLst>
      <p:ext uri="{BB962C8B-B14F-4D97-AF65-F5344CB8AC3E}">
        <p14:creationId xmlns:p14="http://schemas.microsoft.com/office/powerpoint/2010/main" val="4127085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 </a:t>
            </a:r>
            <a:r>
              <a:rPr lang="zh-CN" altLang="en-US" dirty="0"/>
              <a:t>并行数据库体系架构</a:t>
            </a:r>
          </a:p>
        </p:txBody>
      </p:sp>
      <p:sp>
        <p:nvSpPr>
          <p:cNvPr id="3" name="内容占位符 2"/>
          <p:cNvSpPr>
            <a:spLocks noGrp="1"/>
          </p:cNvSpPr>
          <p:nvPr>
            <p:ph idx="1"/>
          </p:nvPr>
        </p:nvSpPr>
        <p:spPr/>
        <p:txBody>
          <a:bodyPr>
            <a:normAutofit/>
          </a:bodyPr>
          <a:lstStyle/>
          <a:p>
            <a:r>
              <a:rPr kumimoji="1" lang="zh-CN" altLang="en-US" sz="2400" dirty="0"/>
              <a:t>并行数据库出现的原因：</a:t>
            </a:r>
            <a:endParaRPr kumimoji="1" lang="en-US" altLang="zh-CN" sz="2400" dirty="0"/>
          </a:p>
          <a:p>
            <a:pPr>
              <a:buFont typeface="Wingdings" panose="05000000000000000000" pitchFamily="2" charset="2"/>
              <a:buChar char="Ø"/>
            </a:pPr>
            <a:r>
              <a:rPr kumimoji="1" lang="zh-CN" altLang="en-US" sz="2400" dirty="0"/>
              <a:t>具有</a:t>
            </a:r>
            <a:r>
              <a:rPr kumimoji="1" lang="zh-CN" altLang="en-US" sz="2400" dirty="0">
                <a:solidFill>
                  <a:srgbClr val="FF0000"/>
                </a:solidFill>
              </a:rPr>
              <a:t>多计算核心</a:t>
            </a:r>
            <a:r>
              <a:rPr kumimoji="1" lang="zh-CN" altLang="en-US" sz="2400" dirty="0"/>
              <a:t>的处理器越来越普遍，性能变强，同时价格变低；</a:t>
            </a:r>
            <a:endParaRPr kumimoji="1" lang="en-US" altLang="zh-CN" sz="2400" dirty="0"/>
          </a:p>
          <a:p>
            <a:pPr>
              <a:buFont typeface="Wingdings" panose="05000000000000000000" pitchFamily="2" charset="2"/>
              <a:buChar char="Ø"/>
            </a:pPr>
            <a:r>
              <a:rPr kumimoji="1" lang="zh-CN" altLang="en-US" sz="2400" dirty="0">
                <a:solidFill>
                  <a:srgbClr val="FF0000"/>
                </a:solidFill>
              </a:rPr>
              <a:t>数据体量的增长</a:t>
            </a:r>
            <a:r>
              <a:rPr kumimoji="1" lang="zh-CN" altLang="en-US" sz="2400" dirty="0"/>
              <a:t>，单处理器很难高效完成庞大的数据查询操作，需要通过并行加速；</a:t>
            </a:r>
            <a:endParaRPr kumimoji="1" lang="en-US" altLang="zh-CN" sz="2400" dirty="0"/>
          </a:p>
          <a:p>
            <a:pPr>
              <a:buFont typeface="Wingdings" panose="05000000000000000000" pitchFamily="2" charset="2"/>
              <a:buChar char="Ø"/>
            </a:pPr>
            <a:r>
              <a:rPr kumimoji="1" lang="zh-CN" altLang="en-US" sz="2400" dirty="0"/>
              <a:t>数据库查询的</a:t>
            </a:r>
            <a:r>
              <a:rPr kumimoji="1" lang="zh-CN" altLang="en-US" sz="2400" dirty="0">
                <a:solidFill>
                  <a:srgbClr val="FF0000"/>
                </a:solidFill>
              </a:rPr>
              <a:t>集合操作天然适合并行处理</a:t>
            </a:r>
            <a:r>
              <a:rPr kumimoji="1" lang="zh-CN" altLang="en-US" sz="2400" dirty="0"/>
              <a:t>。</a:t>
            </a:r>
            <a:endParaRPr kumimoji="1"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spTree>
    <p:extLst>
      <p:ext uri="{BB962C8B-B14F-4D97-AF65-F5344CB8AC3E}">
        <p14:creationId xmlns:p14="http://schemas.microsoft.com/office/powerpoint/2010/main" val="47417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6</a:t>
            </a:r>
            <a:r>
              <a:rPr lang="zh-CN" altLang="en-US" dirty="0"/>
              <a:t>章 大数据管理系统的体系架构</a:t>
            </a:r>
          </a:p>
        </p:txBody>
      </p:sp>
      <p:sp>
        <p:nvSpPr>
          <p:cNvPr id="3" name="内容占位符 2"/>
          <p:cNvSpPr>
            <a:spLocks noGrp="1"/>
          </p:cNvSpPr>
          <p:nvPr>
            <p:ph idx="1"/>
          </p:nvPr>
        </p:nvSpPr>
        <p:spPr/>
        <p:txBody>
          <a:bodyPr>
            <a:normAutofit lnSpcReduction="10000"/>
          </a:bodyPr>
          <a:lstStyle/>
          <a:p>
            <a:r>
              <a:rPr lang="zh-CN" altLang="en-US" b="1" dirty="0">
                <a:solidFill>
                  <a:srgbClr val="C00000"/>
                </a:solidFill>
              </a:rPr>
              <a:t>教学内容</a:t>
            </a:r>
            <a:endParaRPr lang="en-US" altLang="zh-CN" b="1" dirty="0">
              <a:solidFill>
                <a:srgbClr val="C00000"/>
              </a:solidFill>
            </a:endParaRPr>
          </a:p>
          <a:p>
            <a:pPr lvl="1"/>
            <a:r>
              <a:rPr lang="zh-CN" altLang="en-US" dirty="0"/>
              <a:t>       本章讨论大数据管理系统的体系架构，将从</a:t>
            </a:r>
            <a:r>
              <a:rPr lang="zh-CN" altLang="en-US" dirty="0">
                <a:solidFill>
                  <a:srgbClr val="FF0000"/>
                </a:solidFill>
              </a:rPr>
              <a:t>数据库系统</a:t>
            </a:r>
            <a:r>
              <a:rPr lang="zh-CN" altLang="en-US" dirty="0"/>
              <a:t>体系架构的发展谈起，介绍集中式体系架构、客户</a:t>
            </a:r>
            <a:r>
              <a:rPr lang="en-US" altLang="zh-CN" dirty="0"/>
              <a:t>-</a:t>
            </a:r>
            <a:r>
              <a:rPr lang="zh-CN" altLang="en-US" dirty="0"/>
              <a:t>服务器体系架构、并行体系架构和分布式数据库体系架构。</a:t>
            </a:r>
          </a:p>
          <a:p>
            <a:r>
              <a:rPr lang="zh-CN" altLang="en-US" b="1" dirty="0">
                <a:solidFill>
                  <a:srgbClr val="C00000"/>
                </a:solidFill>
              </a:rPr>
              <a:t>教学目标</a:t>
            </a:r>
            <a:endParaRPr lang="en-US" altLang="zh-CN" b="1" dirty="0">
              <a:solidFill>
                <a:srgbClr val="C00000"/>
              </a:solidFill>
            </a:endParaRPr>
          </a:p>
          <a:p>
            <a:pPr lvl="1"/>
            <a:r>
              <a:rPr lang="en-US" altLang="zh-CN" dirty="0"/>
              <a:t>- </a:t>
            </a:r>
            <a:r>
              <a:rPr lang="zh-CN" altLang="en-US" dirty="0"/>
              <a:t>回顾数据库系统体系结构的发展</a:t>
            </a:r>
          </a:p>
          <a:p>
            <a:pPr lvl="1"/>
            <a:r>
              <a:rPr lang="en-US" altLang="zh-CN" dirty="0"/>
              <a:t>- </a:t>
            </a:r>
            <a:r>
              <a:rPr lang="zh-CN" altLang="en-US" dirty="0"/>
              <a:t>了解并掌握</a:t>
            </a:r>
            <a:r>
              <a:rPr lang="zh-CN" altLang="en-US" dirty="0">
                <a:solidFill>
                  <a:srgbClr val="FF0000"/>
                </a:solidFill>
              </a:rPr>
              <a:t>并行数据库</a:t>
            </a:r>
            <a:r>
              <a:rPr lang="zh-CN" altLang="en-US" dirty="0"/>
              <a:t>体系架构</a:t>
            </a:r>
          </a:p>
          <a:p>
            <a:pPr lvl="1"/>
            <a:r>
              <a:rPr lang="en-US" altLang="zh-CN" dirty="0"/>
              <a:t>- </a:t>
            </a:r>
            <a:r>
              <a:rPr lang="zh-CN" altLang="en-US" dirty="0"/>
              <a:t>了解并掌握</a:t>
            </a:r>
            <a:r>
              <a:rPr lang="zh-CN" altLang="en-US" dirty="0">
                <a:solidFill>
                  <a:srgbClr val="FF0000"/>
                </a:solidFill>
              </a:rPr>
              <a:t>分布式数据库</a:t>
            </a:r>
            <a:r>
              <a:rPr lang="zh-CN" altLang="en-US" dirty="0"/>
              <a:t>体系架构</a:t>
            </a:r>
          </a:p>
          <a:p>
            <a:pPr lvl="1"/>
            <a:r>
              <a:rPr lang="en-US" altLang="zh-CN" dirty="0"/>
              <a:t>- </a:t>
            </a:r>
            <a:r>
              <a:rPr lang="zh-CN" altLang="en-US" dirty="0"/>
              <a:t>实例分析现代</a:t>
            </a:r>
            <a:r>
              <a:rPr lang="zh-CN" altLang="en-US" dirty="0">
                <a:solidFill>
                  <a:srgbClr val="FF0000"/>
                </a:solidFill>
              </a:rPr>
              <a:t>大数据管理</a:t>
            </a:r>
            <a:r>
              <a:rPr lang="zh-CN" altLang="en-US" dirty="0"/>
              <a:t>系统</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892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6.2.1 </a:t>
            </a:r>
            <a:r>
              <a:rPr lang="zh-CN" altLang="en-US" dirty="0"/>
              <a:t>并行数据库体系架构设计</a:t>
            </a:r>
          </a:p>
        </p:txBody>
      </p:sp>
      <p:sp>
        <p:nvSpPr>
          <p:cNvPr id="3" name="内容占位符 2"/>
          <p:cNvSpPr>
            <a:spLocks noGrp="1"/>
          </p:cNvSpPr>
          <p:nvPr>
            <p:ph idx="1"/>
          </p:nvPr>
        </p:nvSpPr>
        <p:spPr>
          <a:xfrm>
            <a:off x="838200" y="1285461"/>
            <a:ext cx="10515600" cy="5436013"/>
          </a:xfrm>
        </p:spPr>
        <p:txBody>
          <a:bodyPr>
            <a:normAutofit lnSpcReduction="10000"/>
          </a:bodyPr>
          <a:lstStyle/>
          <a:p>
            <a:pPr lvl="1"/>
            <a:r>
              <a:rPr kumimoji="1" lang="zh-CN" altLang="en-US" sz="2800" dirty="0"/>
              <a:t>并行数据库体系结构的设计主要包括三部分内容：</a:t>
            </a:r>
            <a:endParaRPr kumimoji="1" lang="en-US" altLang="zh-CN" sz="2800" dirty="0"/>
          </a:p>
          <a:p>
            <a:pPr marL="114300" lvl="1" indent="-342900">
              <a:buFont typeface="Wingdings" panose="05000000000000000000" pitchFamily="2" charset="2"/>
              <a:buChar char="Ø"/>
            </a:pPr>
            <a:r>
              <a:rPr kumimoji="1" lang="zh-CN" altLang="en-US" b="1" dirty="0"/>
              <a:t>数据存储访问的并行化</a:t>
            </a:r>
            <a:endParaRPr kumimoji="1" lang="en-US" altLang="zh-CN" b="1" dirty="0"/>
          </a:p>
          <a:p>
            <a:pPr lvl="1"/>
            <a:r>
              <a:rPr kumimoji="1" lang="en-US" altLang="zh-CN" dirty="0"/>
              <a:t>           </a:t>
            </a:r>
            <a:r>
              <a:rPr kumimoji="1" lang="zh-CN" altLang="en-US" dirty="0"/>
              <a:t>将关系划分到多个磁盘并行处理，降低检索的时间开销。常见方式为</a:t>
            </a:r>
            <a:r>
              <a:rPr kumimoji="1" lang="zh-CN" altLang="en-US" dirty="0">
                <a:solidFill>
                  <a:srgbClr val="FF0000"/>
                </a:solidFill>
              </a:rPr>
              <a:t>水平划分</a:t>
            </a:r>
            <a:r>
              <a:rPr kumimoji="1" lang="zh-CN" altLang="en-US" dirty="0"/>
              <a:t>（</a:t>
            </a:r>
            <a:r>
              <a:rPr kumimoji="1" lang="en-US" altLang="zh-CN" dirty="0"/>
              <a:t>horizontal partitioning</a:t>
            </a:r>
            <a:r>
              <a:rPr kumimoji="1" lang="zh-CN" altLang="en-US" dirty="0"/>
              <a:t>），元组的子集（表分区）分布式存储在多个磁盘。</a:t>
            </a:r>
            <a:endParaRPr kumimoji="1" lang="en-US" altLang="zh-CN" dirty="0"/>
          </a:p>
          <a:p>
            <a:pPr marL="114300" lvl="1" indent="-342900">
              <a:buFont typeface="Wingdings" panose="05000000000000000000" pitchFamily="2" charset="2"/>
              <a:buChar char="Ø"/>
            </a:pPr>
            <a:r>
              <a:rPr kumimoji="1" lang="zh-CN" altLang="en-US" b="1" dirty="0"/>
              <a:t>查询操作的并行化</a:t>
            </a:r>
            <a:endParaRPr kumimoji="1" lang="en-US" altLang="zh-CN" b="1" dirty="0"/>
          </a:p>
          <a:p>
            <a:pPr marL="571500" lvl="2" indent="-342900">
              <a:buSzPct val="50000"/>
              <a:buFont typeface="Wingdings" panose="05000000000000000000" pitchFamily="2" charset="2"/>
              <a:buChar char="Ø"/>
            </a:pPr>
            <a:r>
              <a:rPr kumimoji="1" lang="zh-CN" altLang="en-US" dirty="0">
                <a:solidFill>
                  <a:srgbClr val="FF0000"/>
                </a:solidFill>
              </a:rPr>
              <a:t>查询间</a:t>
            </a:r>
            <a:r>
              <a:rPr kumimoji="1" lang="zh-CN" altLang="en-US" dirty="0"/>
              <a:t>并行（</a:t>
            </a:r>
            <a:r>
              <a:rPr kumimoji="1" lang="en-US" altLang="zh-CN" dirty="0"/>
              <a:t>interquery parallelism</a:t>
            </a:r>
            <a:r>
              <a:rPr kumimoji="1" lang="zh-CN" altLang="en-US" dirty="0"/>
              <a:t>）</a:t>
            </a:r>
            <a:endParaRPr kumimoji="1" lang="en-US" altLang="zh-CN" dirty="0"/>
          </a:p>
          <a:p>
            <a:pPr marL="571500" lvl="2" indent="-342900">
              <a:buSzPct val="50000"/>
              <a:buFont typeface="Wingdings" panose="05000000000000000000" pitchFamily="2" charset="2"/>
              <a:buChar char="Ø"/>
            </a:pPr>
            <a:r>
              <a:rPr kumimoji="1" lang="zh-CN" altLang="en-US" dirty="0">
                <a:solidFill>
                  <a:srgbClr val="FF0000"/>
                </a:solidFill>
              </a:rPr>
              <a:t>查询内</a:t>
            </a:r>
            <a:r>
              <a:rPr kumimoji="1" lang="zh-CN" altLang="en-US" dirty="0"/>
              <a:t>并行（</a:t>
            </a:r>
            <a:r>
              <a:rPr kumimoji="1" lang="en-US" altLang="zh-CN" dirty="0"/>
              <a:t>intraquery parallelism</a:t>
            </a:r>
            <a:r>
              <a:rPr kumimoji="1" lang="zh-CN" altLang="en-US" dirty="0"/>
              <a:t>）</a:t>
            </a:r>
            <a:endParaRPr kumimoji="1" lang="en-US" altLang="zh-CN" dirty="0"/>
          </a:p>
          <a:p>
            <a:pPr marL="571500" lvl="2"/>
            <a:r>
              <a:rPr kumimoji="1" lang="zh-CN" altLang="en-US" dirty="0"/>
              <a:t>       一个查询可由多个操作构成，从而可进一步细分为：</a:t>
            </a:r>
            <a:r>
              <a:rPr kumimoji="1" lang="zh-CN" altLang="en-US" dirty="0">
                <a:solidFill>
                  <a:srgbClr val="FF0000"/>
                </a:solidFill>
              </a:rPr>
              <a:t>操作间</a:t>
            </a:r>
            <a:r>
              <a:rPr kumimoji="1" lang="zh-CN" altLang="en-US" dirty="0"/>
              <a:t>（</a:t>
            </a:r>
            <a:r>
              <a:rPr kumimoji="1" lang="en-US" altLang="zh-CN" dirty="0"/>
              <a:t>interopration parallelism</a:t>
            </a:r>
            <a:r>
              <a:rPr kumimoji="1" lang="zh-CN" altLang="en-US" dirty="0"/>
              <a:t>）和</a:t>
            </a:r>
            <a:r>
              <a:rPr kumimoji="1" lang="zh-CN" altLang="en-US" dirty="0">
                <a:solidFill>
                  <a:srgbClr val="FF0000"/>
                </a:solidFill>
              </a:rPr>
              <a:t>操作内</a:t>
            </a:r>
            <a:r>
              <a:rPr kumimoji="1" lang="zh-CN" altLang="en-US" dirty="0"/>
              <a:t>并行（</a:t>
            </a:r>
            <a:r>
              <a:rPr kumimoji="1" lang="en-US" altLang="zh-CN" dirty="0"/>
              <a:t>intraopration parallelism</a:t>
            </a:r>
            <a:r>
              <a:rPr kumimoji="1" lang="zh-CN" altLang="en-US" dirty="0"/>
              <a:t>） 。</a:t>
            </a:r>
            <a:endParaRPr kumimoji="1" lang="en-US" altLang="zh-CN" dirty="0"/>
          </a:p>
          <a:p>
            <a:pPr marL="114300" lvl="1" indent="-342900">
              <a:buFont typeface="Wingdings" panose="05000000000000000000" pitchFamily="2" charset="2"/>
              <a:buChar char="Ø"/>
            </a:pPr>
            <a:r>
              <a:rPr kumimoji="1" lang="zh-CN" altLang="en-US" b="1" dirty="0"/>
              <a:t>故障恢复 </a:t>
            </a:r>
            <a:r>
              <a:rPr kumimoji="1" lang="zh-CN" altLang="en-US" dirty="0"/>
              <a:t>：并行数据库包括大量的磁盘，恢复故障磁盘的同时如何保障系统继续运行的问题。</a:t>
            </a:r>
            <a:endParaRPr kumimoji="1" lang="en-US" altLang="zh-CN"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spTree>
    <p:extLst>
      <p:ext uri="{BB962C8B-B14F-4D97-AF65-F5344CB8AC3E}">
        <p14:creationId xmlns:p14="http://schemas.microsoft.com/office/powerpoint/2010/main" val="3751252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a:t>并行</a:t>
            </a:r>
          </a:p>
        </p:txBody>
      </p:sp>
      <p:sp>
        <p:nvSpPr>
          <p:cNvPr id="3" name="内容占位符 2"/>
          <p:cNvSpPr>
            <a:spLocks noGrp="1"/>
          </p:cNvSpPr>
          <p:nvPr>
            <p:ph idx="1"/>
          </p:nvPr>
        </p:nvSpPr>
        <p:spPr>
          <a:xfrm>
            <a:off x="838200" y="1285461"/>
            <a:ext cx="10515600" cy="5436013"/>
          </a:xfrm>
        </p:spPr>
        <p:txBody>
          <a:bodyPr>
            <a:normAutofit lnSpcReduction="10000"/>
          </a:bodyPr>
          <a:lstStyle/>
          <a:p>
            <a:r>
              <a:rPr lang="en-US" altLang="zh-CN" sz="2400" dirty="0"/>
              <a:t>IO</a:t>
            </a:r>
            <a:r>
              <a:rPr lang="zh-CN" altLang="en-US" sz="2400" dirty="0"/>
              <a:t>并行将数据库中的数据划分在多个磁盘上</a:t>
            </a:r>
            <a:r>
              <a:rPr kumimoji="1" lang="zh-CN" altLang="en-US" sz="2400" dirty="0"/>
              <a:t>，从而读和写操作都可实现并行，常见三种划分策略</a:t>
            </a:r>
            <a:r>
              <a:rPr lang="zh-CN" altLang="en-US" sz="2400" dirty="0"/>
              <a:t>：</a:t>
            </a:r>
          </a:p>
          <a:p>
            <a:r>
              <a:rPr lang="zh-CN" altLang="en-US" sz="2400" b="1" dirty="0"/>
              <a:t>循环划分</a:t>
            </a:r>
            <a:r>
              <a:rPr lang="zh-CN" altLang="en-US" sz="2400" dirty="0"/>
              <a:t>（</a:t>
            </a:r>
            <a:r>
              <a:rPr lang="en-US" altLang="zh-CN" sz="2400" dirty="0"/>
              <a:t>round-robin</a:t>
            </a:r>
            <a:r>
              <a:rPr lang="zh-CN" altLang="en-US" sz="2400" dirty="0"/>
              <a:t>）：顺序扫描关系中的数据，均等的将元组依次放入逐个磁盘，从而</a:t>
            </a:r>
            <a:r>
              <a:rPr lang="zh-CN" altLang="en-US" sz="2400" dirty="0">
                <a:solidFill>
                  <a:srgbClr val="FF0000"/>
                </a:solidFill>
              </a:rPr>
              <a:t>保证所有元组（记录）均匀地分布</a:t>
            </a:r>
            <a:r>
              <a:rPr lang="zh-CN" altLang="en-US" sz="2400" dirty="0"/>
              <a:t>在所有磁盘，即各磁盘存储的元组数目相当。</a:t>
            </a:r>
            <a:endParaRPr lang="en-US" altLang="zh-CN" sz="2400" dirty="0"/>
          </a:p>
          <a:p>
            <a:r>
              <a:rPr lang="zh-CN" altLang="en-US" sz="2400" dirty="0"/>
              <a:t>典型循环分布策略：设磁盘个数为</a:t>
            </a:r>
            <a:r>
              <a:rPr lang="en-US" altLang="zh-CN" sz="2400" dirty="0"/>
              <a:t>n</a:t>
            </a:r>
            <a:r>
              <a:rPr lang="zh-CN" altLang="en-US" sz="2400" dirty="0"/>
              <a:t>，元组序号对</a:t>
            </a:r>
            <a:r>
              <a:rPr lang="en-US" altLang="zh-CN" sz="2400" dirty="0"/>
              <a:t>n</a:t>
            </a:r>
            <a:r>
              <a:rPr lang="zh-CN" altLang="en-US" sz="2400" dirty="0"/>
              <a:t>求余数决定目标存储磁盘。</a:t>
            </a:r>
            <a:endParaRPr lang="en-US" altLang="zh-CN" sz="2400" dirty="0"/>
          </a:p>
          <a:p>
            <a:endParaRPr lang="en-US" altLang="zh-CN" sz="2400" b="1" dirty="0"/>
          </a:p>
          <a:p>
            <a:r>
              <a:rPr lang="zh-CN" altLang="en-US" sz="2400" b="1" dirty="0"/>
              <a:t>散列划分</a:t>
            </a:r>
            <a:r>
              <a:rPr lang="zh-CN" altLang="en-US" sz="2400" dirty="0"/>
              <a:t>（</a:t>
            </a:r>
            <a:r>
              <a:rPr lang="en-US" altLang="zh-CN" sz="2400" dirty="0"/>
              <a:t>hash partitioning</a:t>
            </a:r>
            <a:r>
              <a:rPr lang="zh-CN" altLang="en-US" sz="2400" dirty="0"/>
              <a:t>），依据关系的某属性设计合理的散列函数，基于散列函数值将数据映射到</a:t>
            </a:r>
            <a:r>
              <a:rPr lang="en-US" altLang="zh-CN" sz="2400" dirty="0"/>
              <a:t>n</a:t>
            </a:r>
            <a:r>
              <a:rPr lang="zh-CN" altLang="en-US" sz="2400" dirty="0"/>
              <a:t>个磁盘上。</a:t>
            </a:r>
            <a:endParaRPr lang="en-US" altLang="zh-CN" sz="2400" dirty="0"/>
          </a:p>
          <a:p>
            <a:r>
              <a:rPr lang="zh-CN" altLang="en-US" sz="2400" dirty="0"/>
              <a:t>       散列划分的优点是能避免使用索引，且</a:t>
            </a:r>
            <a:r>
              <a:rPr lang="zh-CN" altLang="en-US" sz="2400" dirty="0">
                <a:solidFill>
                  <a:srgbClr val="FF0000"/>
                </a:solidFill>
              </a:rPr>
              <a:t>合理的散列函数</a:t>
            </a:r>
            <a:r>
              <a:rPr lang="zh-CN" altLang="en-US" sz="2400" dirty="0"/>
              <a:t>基本能实现数据的均衡分布。</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Tree>
    <p:extLst>
      <p:ext uri="{BB962C8B-B14F-4D97-AF65-F5344CB8AC3E}">
        <p14:creationId xmlns:p14="http://schemas.microsoft.com/office/powerpoint/2010/main" val="4276543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a:t>并行（续）</a:t>
            </a:r>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a:t>按范围划分</a:t>
            </a:r>
            <a:r>
              <a:rPr lang="zh-CN" altLang="en-US" sz="2400" dirty="0"/>
              <a:t>（</a:t>
            </a:r>
            <a:r>
              <a:rPr lang="en-US" altLang="zh-CN" sz="2400" dirty="0"/>
              <a:t>range partitioning</a:t>
            </a:r>
            <a:r>
              <a:rPr lang="zh-CN" altLang="en-US" sz="2400" dirty="0"/>
              <a:t>）：根据关系的某属性值的不同范围将数据划分到各磁盘。</a:t>
            </a:r>
            <a:endParaRPr lang="en-US" altLang="zh-CN" sz="2400" dirty="0"/>
          </a:p>
          <a:p>
            <a:r>
              <a:rPr lang="zh-CN" altLang="en-US" sz="2400" dirty="0"/>
              <a:t>相关技术：表分区、分区索引</a:t>
            </a:r>
            <a:endParaRPr lang="en-US" altLang="zh-CN" sz="2400" dirty="0"/>
          </a:p>
          <a:p>
            <a:r>
              <a:rPr lang="zh-CN" altLang="en-US" sz="2400" dirty="0"/>
              <a:t>存在问题：容易出现</a:t>
            </a:r>
            <a:r>
              <a:rPr lang="zh-CN" altLang="en-US" sz="2400" dirty="0">
                <a:solidFill>
                  <a:srgbClr val="FF0000"/>
                </a:solidFill>
              </a:rPr>
              <a:t>数据偏斜（</a:t>
            </a:r>
            <a:r>
              <a:rPr lang="en-US" altLang="zh-CN" sz="2400" dirty="0">
                <a:solidFill>
                  <a:srgbClr val="FF0000"/>
                </a:solidFill>
              </a:rPr>
              <a:t>skew</a:t>
            </a:r>
            <a:r>
              <a:rPr lang="zh-CN" altLang="en-US" sz="2400" dirty="0">
                <a:solidFill>
                  <a:srgbClr val="FF0000"/>
                </a:solidFill>
              </a:rPr>
              <a:t>）</a:t>
            </a:r>
            <a:r>
              <a:rPr lang="zh-CN" altLang="en-US" sz="2400" dirty="0"/>
              <a:t>现象，即不同范围区间数据量差异较大。</a:t>
            </a:r>
            <a:endParaRPr lang="en-US" altLang="zh-CN" sz="2400" dirty="0"/>
          </a:p>
          <a:p>
            <a:r>
              <a:rPr lang="zh-CN" altLang="en-US" sz="2400" dirty="0"/>
              <a:t>解决数据偏斜的典型方法：</a:t>
            </a:r>
            <a:endParaRPr lang="en-US" altLang="zh-CN" sz="2400" dirty="0"/>
          </a:p>
          <a:p>
            <a:r>
              <a:rPr lang="zh-CN" altLang="en-US" sz="2400" dirty="0"/>
              <a:t>（</a:t>
            </a:r>
            <a:r>
              <a:rPr lang="en-US" altLang="zh-CN" sz="2400" dirty="0"/>
              <a:t>1</a:t>
            </a:r>
            <a:r>
              <a:rPr lang="zh-CN" altLang="en-US" sz="2400" dirty="0"/>
              <a:t>）选择</a:t>
            </a:r>
            <a:r>
              <a:rPr lang="zh-CN" altLang="en-US" sz="2400" dirty="0">
                <a:solidFill>
                  <a:srgbClr val="FF0000"/>
                </a:solidFill>
              </a:rPr>
              <a:t>平衡的</a:t>
            </a:r>
            <a:r>
              <a:rPr lang="zh-CN" altLang="en-US" sz="2400" b="1" dirty="0">
                <a:solidFill>
                  <a:srgbClr val="FF0000"/>
                </a:solidFill>
              </a:rPr>
              <a:t>划分范围向量</a:t>
            </a:r>
            <a:r>
              <a:rPr lang="zh-CN" altLang="en-US" sz="2400" dirty="0"/>
              <a:t>，先将元组按照划分属性排序，分析数据的均匀分布范围区间；</a:t>
            </a:r>
            <a:endParaRPr lang="en-US" altLang="zh-CN" sz="2400" dirty="0"/>
          </a:p>
          <a:p>
            <a:r>
              <a:rPr lang="zh-CN" altLang="en-US" sz="2400" dirty="0"/>
              <a:t>（</a:t>
            </a:r>
            <a:r>
              <a:rPr lang="en-US" altLang="zh-CN" sz="2400" dirty="0"/>
              <a:t>2</a:t>
            </a:r>
            <a:r>
              <a:rPr lang="zh-CN" altLang="en-US" sz="2400" dirty="0"/>
              <a:t>）构建</a:t>
            </a:r>
            <a:r>
              <a:rPr lang="zh-CN" altLang="en-US" sz="2400" dirty="0">
                <a:solidFill>
                  <a:srgbClr val="FF0000"/>
                </a:solidFill>
              </a:rPr>
              <a:t>各子范围的频率分布表</a:t>
            </a:r>
            <a:r>
              <a:rPr lang="zh-CN" altLang="en-US" sz="2400" dirty="0"/>
              <a:t>，或者</a:t>
            </a:r>
            <a:r>
              <a:rPr lang="zh-CN" altLang="en-US" sz="2400" dirty="0">
                <a:solidFill>
                  <a:srgbClr val="FF0000"/>
                </a:solidFill>
              </a:rPr>
              <a:t>分布直方图</a:t>
            </a:r>
            <a:r>
              <a:rPr lang="zh-CN" altLang="en-US" sz="2400" dirty="0"/>
              <a:t>，或者通过估计的方法得出频率数据。</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spTree>
    <p:extLst>
      <p:ext uri="{BB962C8B-B14F-4D97-AF65-F5344CB8AC3E}">
        <p14:creationId xmlns:p14="http://schemas.microsoft.com/office/powerpoint/2010/main" val="70382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a:t>并行（续）</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330098822"/>
              </p:ext>
            </p:extLst>
          </p:nvPr>
        </p:nvGraphicFramePr>
        <p:xfrm>
          <a:off x="838200" y="3808271"/>
          <a:ext cx="9583058" cy="2484628"/>
        </p:xfrm>
        <a:graphic>
          <a:graphicData uri="http://schemas.openxmlformats.org/drawingml/2006/table">
            <a:tbl>
              <a:tblPr firstRow="1" bandRow="1">
                <a:tableStyleId>{93296810-A885-4BE3-A3E7-6D5BEEA58F35}</a:tableStyleId>
              </a:tblPr>
              <a:tblGrid>
                <a:gridCol w="1861457">
                  <a:extLst>
                    <a:ext uri="{9D8B030D-6E8A-4147-A177-3AD203B41FA5}">
                      <a16:colId xmlns:a16="http://schemas.microsoft.com/office/drawing/2014/main" val="3662825126"/>
                    </a:ext>
                  </a:extLst>
                </a:gridCol>
                <a:gridCol w="7721601">
                  <a:extLst>
                    <a:ext uri="{9D8B030D-6E8A-4147-A177-3AD203B41FA5}">
                      <a16:colId xmlns:a16="http://schemas.microsoft.com/office/drawing/2014/main" val="2291040306"/>
                    </a:ext>
                  </a:extLst>
                </a:gridCol>
              </a:tblGrid>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划分类型</a:t>
                      </a:r>
                    </a:p>
                  </a:txBody>
                  <a:tcPr/>
                </a:tc>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适应的查询类型</a:t>
                      </a:r>
                    </a:p>
                  </a:txBody>
                  <a:tcPr/>
                </a:tc>
                <a:extLst>
                  <a:ext uri="{0D108BD9-81ED-4DB2-BD59-A6C34878D82A}">
                    <a16:rowId xmlns:a16="http://schemas.microsoft.com/office/drawing/2014/main" val="1686946603"/>
                  </a:ext>
                </a:extLst>
              </a:tr>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循环划分</a:t>
                      </a:r>
                    </a:p>
                  </a:txBody>
                  <a:tcPr/>
                </a:tc>
                <a:tc>
                  <a:txBody>
                    <a:bodyPr/>
                    <a:lstStyle/>
                    <a:p>
                      <a:pPr>
                        <a:lnSpc>
                          <a:spcPct val="125000"/>
                        </a:lnSpc>
                      </a:pPr>
                      <a:r>
                        <a:rPr lang="zh-CN" altLang="en-US" sz="2400" dirty="0">
                          <a:solidFill>
                            <a:srgbClr val="FF0000"/>
                          </a:solidFill>
                          <a:latin typeface="微软雅黑" panose="020B0503020204020204" pitchFamily="34" charset="-122"/>
                          <a:ea typeface="微软雅黑" panose="020B0503020204020204" pitchFamily="34" charset="-122"/>
                        </a:rPr>
                        <a:t>适合全范围</a:t>
                      </a:r>
                      <a:r>
                        <a:rPr lang="zh-CN" altLang="en-US" sz="2400" dirty="0">
                          <a:latin typeface="微软雅黑" panose="020B0503020204020204" pitchFamily="34" charset="-122"/>
                          <a:ea typeface="微软雅黑" panose="020B0503020204020204" pitchFamily="34" charset="-122"/>
                        </a:rPr>
                        <a:t>查询，对于点查询和范围查询效率偏低</a:t>
                      </a:r>
                    </a:p>
                  </a:txBody>
                  <a:tcPr/>
                </a:tc>
                <a:extLst>
                  <a:ext uri="{0D108BD9-81ED-4DB2-BD59-A6C34878D82A}">
                    <a16:rowId xmlns:a16="http://schemas.microsoft.com/office/drawing/2014/main" val="3671912690"/>
                  </a:ext>
                </a:extLst>
              </a:tr>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散列划分</a:t>
                      </a:r>
                    </a:p>
                  </a:txBody>
                  <a:tcPr/>
                </a:tc>
                <a:tc>
                  <a:txBody>
                    <a:bodyPr/>
                    <a:lstStyle/>
                    <a:p>
                      <a:pPr>
                        <a:lnSpc>
                          <a:spcPct val="125000"/>
                        </a:lnSpc>
                      </a:pPr>
                      <a:r>
                        <a:rPr lang="zh-CN" altLang="en-US" sz="2400" dirty="0">
                          <a:solidFill>
                            <a:srgbClr val="FF0000"/>
                          </a:solidFill>
                          <a:latin typeface="微软雅黑" panose="020B0503020204020204" pitchFamily="34" charset="-122"/>
                          <a:ea typeface="微软雅黑" panose="020B0503020204020204" pitchFamily="34" charset="-122"/>
                        </a:rPr>
                        <a:t>适合点查询</a:t>
                      </a:r>
                      <a:r>
                        <a:rPr lang="zh-CN" altLang="en-US" sz="2400" dirty="0">
                          <a:latin typeface="微软雅黑" panose="020B0503020204020204" pitchFamily="34" charset="-122"/>
                          <a:ea typeface="微软雅黑" panose="020B0503020204020204" pitchFamily="34" charset="-122"/>
                        </a:rPr>
                        <a:t>，也可</a:t>
                      </a:r>
                      <a:r>
                        <a:rPr lang="zh-CN" altLang="en-US" sz="2400" dirty="0">
                          <a:solidFill>
                            <a:srgbClr val="FF0000"/>
                          </a:solidFill>
                          <a:latin typeface="微软雅黑" panose="020B0503020204020204" pitchFamily="34" charset="-122"/>
                          <a:ea typeface="微软雅黑" panose="020B0503020204020204" pitchFamily="34" charset="-122"/>
                        </a:rPr>
                        <a:t>适应全范围</a:t>
                      </a:r>
                      <a:r>
                        <a:rPr lang="zh-CN" altLang="en-US" sz="2400" dirty="0">
                          <a:latin typeface="微软雅黑" panose="020B0503020204020204" pitchFamily="34" charset="-122"/>
                          <a:ea typeface="微软雅黑" panose="020B0503020204020204" pitchFamily="34" charset="-122"/>
                        </a:rPr>
                        <a:t>查询，范围查询效率较低</a:t>
                      </a:r>
                    </a:p>
                  </a:txBody>
                  <a:tcPr/>
                </a:tc>
                <a:extLst>
                  <a:ext uri="{0D108BD9-81ED-4DB2-BD59-A6C34878D82A}">
                    <a16:rowId xmlns:a16="http://schemas.microsoft.com/office/drawing/2014/main" val="3739262269"/>
                  </a:ext>
                </a:extLst>
              </a:tr>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范围划分</a:t>
                      </a:r>
                    </a:p>
                  </a:txBody>
                  <a:tcPr/>
                </a:tc>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适合划分属性上的</a:t>
                      </a:r>
                      <a:r>
                        <a:rPr lang="zh-CN" altLang="en-US" sz="2400" dirty="0">
                          <a:solidFill>
                            <a:srgbClr val="FF0000"/>
                          </a:solidFill>
                          <a:latin typeface="微软雅黑" panose="020B0503020204020204" pitchFamily="34" charset="-122"/>
                          <a:ea typeface="微软雅黑" panose="020B0503020204020204" pitchFamily="34" charset="-122"/>
                        </a:rPr>
                        <a:t>范围查询</a:t>
                      </a:r>
                      <a:r>
                        <a:rPr lang="zh-CN" altLang="en-US" sz="2400" dirty="0">
                          <a:latin typeface="微软雅黑" panose="020B0503020204020204" pitchFamily="34" charset="-122"/>
                          <a:ea typeface="微软雅黑" panose="020B0503020204020204" pitchFamily="34" charset="-122"/>
                        </a:rPr>
                        <a:t>，也能适应</a:t>
                      </a:r>
                      <a:r>
                        <a:rPr lang="zh-CN" altLang="en-US" sz="2400" dirty="0">
                          <a:solidFill>
                            <a:srgbClr val="FF0000"/>
                          </a:solidFill>
                          <a:latin typeface="微软雅黑" panose="020B0503020204020204" pitchFamily="34" charset="-122"/>
                          <a:ea typeface="微软雅黑" panose="020B0503020204020204" pitchFamily="34" charset="-122"/>
                        </a:rPr>
                        <a:t>点查询</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全范围</a:t>
                      </a:r>
                      <a:r>
                        <a:rPr lang="zh-CN" altLang="en-US" sz="2400" dirty="0">
                          <a:latin typeface="微软雅黑" panose="020B0503020204020204" pitchFamily="34" charset="-122"/>
                          <a:ea typeface="微软雅黑" panose="020B0503020204020204" pitchFamily="34" charset="-122"/>
                        </a:rPr>
                        <a:t>查询，但</a:t>
                      </a:r>
                      <a:r>
                        <a:rPr lang="zh-CN" altLang="en-US" sz="2400" dirty="0">
                          <a:solidFill>
                            <a:srgbClr val="FF0000"/>
                          </a:solidFill>
                          <a:latin typeface="微软雅黑" panose="020B0503020204020204" pitchFamily="34" charset="-122"/>
                          <a:ea typeface="微软雅黑" panose="020B0503020204020204" pitchFamily="34" charset="-122"/>
                        </a:rPr>
                        <a:t>存在数据偏斜问题</a:t>
                      </a:r>
                    </a:p>
                  </a:txBody>
                  <a:tcPr/>
                </a:tc>
                <a:extLst>
                  <a:ext uri="{0D108BD9-81ED-4DB2-BD59-A6C34878D82A}">
                    <a16:rowId xmlns:a16="http://schemas.microsoft.com/office/drawing/2014/main" val="2886640845"/>
                  </a:ext>
                </a:extLst>
              </a:tr>
            </a:tbl>
          </a:graphicData>
        </a:graphic>
      </p:graphicFrame>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sp>
        <p:nvSpPr>
          <p:cNvPr id="7" name="矩形 6"/>
          <p:cNvSpPr/>
          <p:nvPr/>
        </p:nvSpPr>
        <p:spPr>
          <a:xfrm>
            <a:off x="838200" y="1285462"/>
            <a:ext cx="9583058" cy="2249847"/>
          </a:xfrm>
          <a:prstGeom prst="rect">
            <a:avLst/>
          </a:prstGeom>
        </p:spPr>
        <p:txBody>
          <a:bodyPr wrap="square">
            <a:spAutoFit/>
          </a:bodyPr>
          <a:lstStyle/>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关系查询可分为三类：</a:t>
            </a:r>
            <a:endParaRPr lang="en-US" altLang="zh-CN" sz="2400" dirty="0">
              <a:solidFill>
                <a:prstClr val="black"/>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全范围查询</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遍历所有元组，</a:t>
            </a:r>
            <a:r>
              <a:rPr lang="zh-CN" altLang="en-US" sz="2400" dirty="0">
                <a:solidFill>
                  <a:srgbClr val="FF0000"/>
                </a:solidFill>
                <a:latin typeface="微软雅黑" panose="020B0503020204020204" pitchFamily="34" charset="-122"/>
                <a:ea typeface="微软雅黑" panose="020B0503020204020204" pitchFamily="34" charset="-122"/>
              </a:rPr>
              <a:t>全表扫描</a:t>
            </a:r>
            <a:endParaRPr lang="en-US" altLang="zh-CN" sz="2400" dirty="0">
              <a:solidFill>
                <a:srgbClr val="FF0000"/>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点查询       </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查找关系中属性满足</a:t>
            </a:r>
            <a:r>
              <a:rPr lang="zh-CN" altLang="en-US" sz="2400" dirty="0">
                <a:solidFill>
                  <a:srgbClr val="FF0000"/>
                </a:solidFill>
                <a:latin typeface="微软雅黑" panose="020B0503020204020204" pitchFamily="34" charset="-122"/>
                <a:ea typeface="微软雅黑" panose="020B0503020204020204" pitchFamily="34" charset="-122"/>
              </a:rPr>
              <a:t>特定值</a:t>
            </a:r>
            <a:r>
              <a:rPr lang="zh-CN" altLang="en-US" sz="2400" dirty="0">
                <a:solidFill>
                  <a:prstClr val="black"/>
                </a:solidFill>
                <a:latin typeface="微软雅黑" panose="020B0503020204020204" pitchFamily="34" charset="-122"/>
                <a:ea typeface="微软雅黑" panose="020B0503020204020204" pitchFamily="34" charset="-122"/>
              </a:rPr>
              <a:t>的元组</a:t>
            </a:r>
            <a:endParaRPr lang="en-US" altLang="zh-CN" sz="2400" dirty="0">
              <a:solidFill>
                <a:prstClr val="black"/>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范围查询   </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查找属性取值在</a:t>
            </a:r>
            <a:r>
              <a:rPr lang="zh-CN" altLang="en-US" sz="2400" dirty="0">
                <a:solidFill>
                  <a:srgbClr val="FF0000"/>
                </a:solidFill>
                <a:latin typeface="微软雅黑" panose="020B0503020204020204" pitchFamily="34" charset="-122"/>
                <a:ea typeface="微软雅黑" panose="020B0503020204020204" pitchFamily="34" charset="-122"/>
              </a:rPr>
              <a:t>某个区间</a:t>
            </a:r>
            <a:r>
              <a:rPr lang="zh-CN" altLang="en-US" sz="2400" dirty="0">
                <a:solidFill>
                  <a:prstClr val="black"/>
                </a:solidFill>
                <a:latin typeface="微软雅黑" panose="020B0503020204020204" pitchFamily="34" charset="-122"/>
                <a:ea typeface="微软雅黑" panose="020B0503020204020204" pitchFamily="34" charset="-122"/>
              </a:rPr>
              <a:t>内的元组</a:t>
            </a:r>
          </a:p>
        </p:txBody>
      </p:sp>
    </p:spTree>
    <p:extLst>
      <p:ext uri="{BB962C8B-B14F-4D97-AF65-F5344CB8AC3E}">
        <p14:creationId xmlns:p14="http://schemas.microsoft.com/office/powerpoint/2010/main" val="2442580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查询间与查询内并行</a:t>
            </a:r>
          </a:p>
        </p:txBody>
      </p:sp>
      <p:sp>
        <p:nvSpPr>
          <p:cNvPr id="3" name="内容占位符 2"/>
          <p:cNvSpPr>
            <a:spLocks noGrp="1"/>
          </p:cNvSpPr>
          <p:nvPr>
            <p:ph idx="1"/>
          </p:nvPr>
        </p:nvSpPr>
        <p:spPr>
          <a:xfrm>
            <a:off x="838200" y="1285461"/>
            <a:ext cx="10515600" cy="5436014"/>
          </a:xfrm>
        </p:spPr>
        <p:txBody>
          <a:bodyPr>
            <a:normAutofit fontScale="92500" lnSpcReduction="10000"/>
          </a:bodyPr>
          <a:lstStyle/>
          <a:p>
            <a:pPr lvl="1">
              <a:lnSpc>
                <a:spcPct val="100000"/>
              </a:lnSpc>
            </a:pPr>
            <a:r>
              <a:rPr kumimoji="1" lang="zh-CN" altLang="en-US" sz="2600" b="1" dirty="0"/>
              <a:t>查询间并行</a:t>
            </a:r>
            <a:r>
              <a:rPr kumimoji="1" lang="zh-CN" altLang="en-US" sz="2600" dirty="0"/>
              <a:t>：不同的查询事务能够并行执行的技术</a:t>
            </a:r>
            <a:endParaRPr kumimoji="1" lang="en-US" altLang="zh-CN" sz="2600" dirty="0"/>
          </a:p>
          <a:p>
            <a:pPr lvl="1">
              <a:lnSpc>
                <a:spcPct val="100000"/>
              </a:lnSpc>
            </a:pPr>
            <a:r>
              <a:rPr kumimoji="1" lang="zh-CN" altLang="en-US" sz="2600" dirty="0"/>
              <a:t>       </a:t>
            </a:r>
            <a:r>
              <a:rPr kumimoji="1" lang="zh-CN" altLang="en-US" sz="2600" dirty="0">
                <a:solidFill>
                  <a:srgbClr val="FF0000"/>
                </a:solidFill>
              </a:rPr>
              <a:t>单个事务响应时间不变</a:t>
            </a:r>
            <a:r>
              <a:rPr kumimoji="1" lang="zh-CN" altLang="en-US" sz="2600" dirty="0"/>
              <a:t>，但能有效提升系统的事务吞吐率，单位时间内完成的事务数量。</a:t>
            </a:r>
            <a:endParaRPr kumimoji="1" lang="en-US" altLang="zh-CN" sz="2600" dirty="0"/>
          </a:p>
          <a:p>
            <a:pPr lvl="1">
              <a:lnSpc>
                <a:spcPct val="100000"/>
              </a:lnSpc>
            </a:pPr>
            <a:endParaRPr kumimoji="1" lang="en-US" altLang="zh-CN" sz="2600" dirty="0"/>
          </a:p>
          <a:p>
            <a:pPr marL="457200" lvl="1" indent="-457200">
              <a:lnSpc>
                <a:spcPct val="100000"/>
              </a:lnSpc>
              <a:buFont typeface="Wingdings" panose="05000000000000000000" pitchFamily="2" charset="2"/>
              <a:buChar char="Ø"/>
            </a:pPr>
            <a:r>
              <a:rPr kumimoji="1" lang="zh-CN" altLang="en-US" sz="2600" dirty="0"/>
              <a:t>共享内存架构：</a:t>
            </a:r>
            <a:r>
              <a:rPr kumimoji="1" lang="zh-CN" altLang="en-US" sz="2600" dirty="0">
                <a:solidFill>
                  <a:srgbClr val="FF0000"/>
                </a:solidFill>
              </a:rPr>
              <a:t>少许改动</a:t>
            </a:r>
            <a:r>
              <a:rPr kumimoji="1" lang="zh-CN" altLang="en-US" sz="2600" dirty="0"/>
              <a:t>即可实现查询间并行。</a:t>
            </a:r>
            <a:endParaRPr kumimoji="1" lang="en-US" altLang="zh-CN" sz="2600" dirty="0"/>
          </a:p>
          <a:p>
            <a:pPr marL="457200" lvl="1" indent="-457200">
              <a:lnSpc>
                <a:spcPct val="100000"/>
              </a:lnSpc>
              <a:buFont typeface="Wingdings" panose="05000000000000000000" pitchFamily="2" charset="2"/>
              <a:buChar char="Ø"/>
            </a:pPr>
            <a:r>
              <a:rPr kumimoji="1" lang="zh-CN" altLang="en-US" sz="2600" dirty="0"/>
              <a:t>单核处理器：</a:t>
            </a:r>
            <a:r>
              <a:rPr kumimoji="1" lang="zh-CN" altLang="en-US" sz="2600" dirty="0">
                <a:solidFill>
                  <a:srgbClr val="FF0000"/>
                </a:solidFill>
              </a:rPr>
              <a:t>时间片轮转</a:t>
            </a:r>
            <a:r>
              <a:rPr kumimoji="1" lang="zh-CN" altLang="en-US" sz="2600" dirty="0"/>
              <a:t>可实现查询间并行。</a:t>
            </a:r>
            <a:endParaRPr kumimoji="1" lang="en-US" altLang="zh-CN" sz="2600" dirty="0"/>
          </a:p>
          <a:p>
            <a:pPr marL="457200" lvl="1" indent="-457200">
              <a:lnSpc>
                <a:spcPct val="100000"/>
              </a:lnSpc>
              <a:buFont typeface="Wingdings" panose="05000000000000000000" pitchFamily="2" charset="2"/>
              <a:buChar char="Ø"/>
            </a:pPr>
            <a:r>
              <a:rPr kumimoji="1" lang="zh-CN" altLang="en-US" sz="2600" dirty="0"/>
              <a:t>共享磁盘、无共享的并行架构中，处理器的缓存机制，使得最新数据可能缓存在其他处理器的内存中，需要保证</a:t>
            </a:r>
            <a:r>
              <a:rPr kumimoji="1" lang="zh-CN" altLang="en-US" sz="2600" dirty="0">
                <a:solidFill>
                  <a:srgbClr val="FF0000"/>
                </a:solidFill>
              </a:rPr>
              <a:t>缓存一致性</a:t>
            </a:r>
            <a:r>
              <a:rPr kumimoji="1" lang="zh-CN" altLang="en-US" sz="2600" dirty="0"/>
              <a:t>（</a:t>
            </a:r>
            <a:r>
              <a:rPr kumimoji="1" lang="en-US" altLang="zh-CN" sz="2600" dirty="0"/>
              <a:t>cache coherency</a:t>
            </a:r>
            <a:r>
              <a:rPr kumimoji="1" lang="zh-CN" altLang="en-US" sz="2600" dirty="0"/>
              <a:t>）；</a:t>
            </a:r>
            <a:endParaRPr kumimoji="1" lang="en-US" altLang="zh-CN" sz="2600" dirty="0"/>
          </a:p>
          <a:p>
            <a:pPr lvl="1">
              <a:lnSpc>
                <a:spcPct val="100000"/>
              </a:lnSpc>
            </a:pPr>
            <a:r>
              <a:rPr kumimoji="1" lang="zh-CN" altLang="en-US" sz="2600" dirty="0"/>
              <a:t>     需要避免多个处理器对同一个位置更新，以及应对更多的事务冲突和并发控制。</a:t>
            </a:r>
            <a:endParaRPr kumimoji="1" lang="en-US" altLang="zh-CN" sz="2600" dirty="0"/>
          </a:p>
          <a:p>
            <a:pPr lvl="1">
              <a:lnSpc>
                <a:spcPct val="100000"/>
              </a:lnSpc>
            </a:pPr>
            <a:r>
              <a:rPr kumimoji="1" lang="en-US" altLang="zh-CN" sz="2600" dirty="0"/>
              <a:t>     ↓</a:t>
            </a:r>
          </a:p>
          <a:p>
            <a:pPr lvl="1">
              <a:lnSpc>
                <a:spcPct val="100000"/>
              </a:lnSpc>
            </a:pPr>
            <a:r>
              <a:rPr kumimoji="1" lang="zh-CN" altLang="en-US" sz="2600" dirty="0">
                <a:solidFill>
                  <a:srgbClr val="FF0000"/>
                </a:solidFill>
              </a:rPr>
              <a:t>不同处理器之间</a:t>
            </a:r>
            <a:r>
              <a:rPr kumimoji="1" lang="zh-CN" altLang="en-US" sz="2600" dirty="0"/>
              <a:t>需要通信、传递消息</a:t>
            </a:r>
            <a:endParaRPr kumimoji="1" lang="en-US" altLang="zh-CN" sz="2600" dirty="0"/>
          </a:p>
          <a:p>
            <a:pPr lvl="1">
              <a:lnSpc>
                <a:spcPct val="100000"/>
              </a:lnSpc>
            </a:pPr>
            <a:r>
              <a:rPr kumimoji="1" lang="en-US" altLang="zh-CN" sz="2600" dirty="0"/>
              <a:t>     ↓</a:t>
            </a:r>
          </a:p>
          <a:p>
            <a:pPr lvl="1">
              <a:lnSpc>
                <a:spcPct val="100000"/>
              </a:lnSpc>
            </a:pPr>
            <a:r>
              <a:rPr kumimoji="1" lang="zh-CN" altLang="en-US" sz="2600" dirty="0"/>
              <a:t>需要</a:t>
            </a:r>
            <a:r>
              <a:rPr kumimoji="1" lang="zh-CN" altLang="en-US" sz="2600" dirty="0">
                <a:solidFill>
                  <a:srgbClr val="FF0000"/>
                </a:solidFill>
              </a:rPr>
              <a:t>锁、日志</a:t>
            </a:r>
            <a:r>
              <a:rPr kumimoji="1" lang="zh-CN" altLang="en-US" sz="2600" dirty="0"/>
              <a:t>机制。</a:t>
            </a:r>
            <a:endParaRPr kumimoji="1" lang="en-US" altLang="zh-CN" sz="26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spTree>
    <p:extLst>
      <p:ext uri="{BB962C8B-B14F-4D97-AF65-F5344CB8AC3E}">
        <p14:creationId xmlns:p14="http://schemas.microsoft.com/office/powerpoint/2010/main" val="1789628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查询间与查询内并行（续）</a:t>
            </a:r>
          </a:p>
        </p:txBody>
      </p:sp>
      <p:sp>
        <p:nvSpPr>
          <p:cNvPr id="3" name="内容占位符 2"/>
          <p:cNvSpPr>
            <a:spLocks noGrp="1"/>
          </p:cNvSpPr>
          <p:nvPr>
            <p:ph idx="1"/>
          </p:nvPr>
        </p:nvSpPr>
        <p:spPr>
          <a:xfrm>
            <a:off x="838200" y="1285461"/>
            <a:ext cx="10515600" cy="5187909"/>
          </a:xfrm>
        </p:spPr>
        <p:txBody>
          <a:bodyPr>
            <a:normAutofit/>
          </a:bodyPr>
          <a:lstStyle/>
          <a:p>
            <a:pPr lvl="1"/>
            <a:r>
              <a:rPr lang="zh-CN" altLang="en-US" b="1" dirty="0"/>
              <a:t>共享磁盘系统的锁协议</a:t>
            </a:r>
            <a:endParaRPr lang="en-US" altLang="zh-CN" b="1" dirty="0"/>
          </a:p>
          <a:p>
            <a:pPr lvl="1"/>
            <a:r>
              <a:rPr lang="zh-CN" altLang="en-US" dirty="0"/>
              <a:t>    用于共享磁盘系统架构保证缓存一致性的一个的协议。</a:t>
            </a:r>
          </a:p>
          <a:p>
            <a:pPr lvl="1">
              <a:buFont typeface="Wingdings" panose="05000000000000000000" pitchFamily="2" charset="2"/>
              <a:buChar char="Ø"/>
            </a:pPr>
            <a:r>
              <a:rPr lang="zh-CN" altLang="en-US" dirty="0"/>
              <a:t>处理器的事务对一个页面进行</a:t>
            </a:r>
            <a:r>
              <a:rPr lang="zh-CN" altLang="en-US" dirty="0">
                <a:solidFill>
                  <a:srgbClr val="FF0000"/>
                </a:solidFill>
              </a:rPr>
              <a:t>读</a:t>
            </a:r>
            <a:r>
              <a:rPr lang="zh-CN" altLang="en-US" dirty="0"/>
              <a:t>访问之前，需要先用相应的</a:t>
            </a:r>
            <a:r>
              <a:rPr lang="zh-CN" altLang="en-US" dirty="0">
                <a:solidFill>
                  <a:srgbClr val="FF0000"/>
                </a:solidFill>
              </a:rPr>
              <a:t>共享锁</a:t>
            </a:r>
            <a:r>
              <a:rPr lang="zh-CN" altLang="en-US" dirty="0"/>
              <a:t>封锁该页面。一旦事务获得了页面的共享锁，它立刻从</a:t>
            </a:r>
            <a:r>
              <a:rPr lang="zh-CN" altLang="en-US" dirty="0">
                <a:solidFill>
                  <a:srgbClr val="FF0000"/>
                </a:solidFill>
              </a:rPr>
              <a:t>共享磁盘中读取该页面到本地内存</a:t>
            </a:r>
            <a:r>
              <a:rPr lang="zh-CN" altLang="en-US" dirty="0"/>
              <a:t>并释放共享锁。</a:t>
            </a:r>
            <a:endParaRPr lang="en-US" altLang="zh-CN" dirty="0"/>
          </a:p>
          <a:p>
            <a:pPr lvl="1">
              <a:buFont typeface="Wingdings" panose="05000000000000000000" pitchFamily="2" charset="2"/>
              <a:buChar char="Ø"/>
            </a:pPr>
            <a:r>
              <a:rPr lang="zh-CN" altLang="en-US" dirty="0"/>
              <a:t>处理器的事务对一个页面进行</a:t>
            </a:r>
            <a:r>
              <a:rPr lang="zh-CN" altLang="en-US" dirty="0">
                <a:solidFill>
                  <a:srgbClr val="FF0000"/>
                </a:solidFill>
              </a:rPr>
              <a:t>写</a:t>
            </a:r>
            <a:r>
              <a:rPr lang="zh-CN" altLang="en-US" dirty="0"/>
              <a:t>操作时，需要先对该页面增加</a:t>
            </a:r>
            <a:r>
              <a:rPr lang="zh-CN" altLang="en-US" dirty="0">
                <a:solidFill>
                  <a:srgbClr val="FF0000"/>
                </a:solidFill>
              </a:rPr>
              <a:t>独占锁</a:t>
            </a:r>
            <a:r>
              <a:rPr lang="zh-CN" altLang="en-US" dirty="0"/>
              <a:t>，然后</a:t>
            </a:r>
            <a:r>
              <a:rPr lang="zh-CN" altLang="en-US" dirty="0">
                <a:solidFill>
                  <a:srgbClr val="FF0000"/>
                </a:solidFill>
              </a:rPr>
              <a:t>将页面读到本地内存</a:t>
            </a:r>
            <a:r>
              <a:rPr lang="zh-CN" altLang="en-US" dirty="0"/>
              <a:t>，完成写操作后，页面更新回共享磁盘并释放独占锁。</a:t>
            </a:r>
          </a:p>
          <a:p>
            <a:pPr lvl="1"/>
            <a:endParaRPr kumimoji="1" lang="en-US" altLang="zh-CN" dirty="0"/>
          </a:p>
          <a:p>
            <a:pPr lvl="1"/>
            <a:r>
              <a:rPr kumimoji="1" lang="zh-CN" altLang="en-US" dirty="0"/>
              <a:t>思考：多版本的并发控制</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spTree>
    <p:extLst>
      <p:ext uri="{BB962C8B-B14F-4D97-AF65-F5344CB8AC3E}">
        <p14:creationId xmlns:p14="http://schemas.microsoft.com/office/powerpoint/2010/main" val="103137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查询间与查询内并行（续）</a:t>
            </a:r>
          </a:p>
        </p:txBody>
      </p:sp>
      <p:sp>
        <p:nvSpPr>
          <p:cNvPr id="3" name="内容占位符 2"/>
          <p:cNvSpPr>
            <a:spLocks noGrp="1"/>
          </p:cNvSpPr>
          <p:nvPr>
            <p:ph idx="1"/>
          </p:nvPr>
        </p:nvSpPr>
        <p:spPr>
          <a:xfrm>
            <a:off x="838200" y="1285461"/>
            <a:ext cx="10515600" cy="5187909"/>
          </a:xfrm>
        </p:spPr>
        <p:txBody>
          <a:bodyPr>
            <a:normAutofit/>
          </a:bodyPr>
          <a:lstStyle/>
          <a:p>
            <a:pPr lvl="1">
              <a:lnSpc>
                <a:spcPct val="100000"/>
              </a:lnSpc>
            </a:pPr>
            <a:r>
              <a:rPr kumimoji="1" lang="zh-CN" altLang="en-US" b="1" dirty="0"/>
              <a:t>查询内并行：</a:t>
            </a:r>
            <a:r>
              <a:rPr kumimoji="1" lang="zh-CN" altLang="en-US" dirty="0"/>
              <a:t>并行体系结构中利用并行处理</a:t>
            </a:r>
            <a:r>
              <a:rPr kumimoji="1" lang="zh-CN" altLang="en-US" dirty="0">
                <a:solidFill>
                  <a:srgbClr val="FF0000"/>
                </a:solidFill>
              </a:rPr>
              <a:t>加速单查询事务</a:t>
            </a:r>
            <a:r>
              <a:rPr kumimoji="1" lang="zh-CN" altLang="en-US" dirty="0"/>
              <a:t>的技术。</a:t>
            </a:r>
            <a:endParaRPr kumimoji="1" lang="en-US" altLang="zh-CN" dirty="0"/>
          </a:p>
          <a:p>
            <a:pPr lvl="1">
              <a:lnSpc>
                <a:spcPct val="100000"/>
              </a:lnSpc>
            </a:pPr>
            <a:r>
              <a:rPr kumimoji="1" lang="en-US" altLang="zh-CN" dirty="0"/>
              <a:t>       </a:t>
            </a:r>
            <a:r>
              <a:rPr kumimoji="1" lang="zh-CN" altLang="en-US" dirty="0"/>
              <a:t>可降低查询延迟，对运行时间长的查询效果明显</a:t>
            </a:r>
            <a:endParaRPr kumimoji="1" lang="en-US" altLang="zh-CN" dirty="0"/>
          </a:p>
          <a:p>
            <a:pPr lvl="1">
              <a:lnSpc>
                <a:spcPct val="100000"/>
              </a:lnSpc>
            </a:pPr>
            <a:endParaRPr kumimoji="1" lang="en-US" altLang="zh-CN" dirty="0"/>
          </a:p>
          <a:p>
            <a:pPr lvl="1">
              <a:lnSpc>
                <a:spcPct val="100000"/>
              </a:lnSpc>
            </a:pPr>
            <a:r>
              <a:rPr kumimoji="1" lang="zh-CN" altLang="en-US" dirty="0"/>
              <a:t>查询内通常</a:t>
            </a:r>
            <a:r>
              <a:rPr kumimoji="1" lang="zh-CN" altLang="en-US" dirty="0">
                <a:solidFill>
                  <a:srgbClr val="FF0000"/>
                </a:solidFill>
              </a:rPr>
              <a:t>包含多个操作</a:t>
            </a:r>
            <a:r>
              <a:rPr kumimoji="1" lang="zh-CN" altLang="en-US" dirty="0"/>
              <a:t>，可以并行执行彼此间无关的操作。</a:t>
            </a:r>
            <a:endParaRPr kumimoji="1" lang="en-US" altLang="zh-CN" dirty="0"/>
          </a:p>
          <a:p>
            <a:pPr lvl="1">
              <a:lnSpc>
                <a:spcPct val="100000"/>
              </a:lnSpc>
            </a:pPr>
            <a:r>
              <a:rPr kumimoji="1" lang="zh-CN" altLang="en-US" dirty="0"/>
              <a:t>例：数据背景为基于范围划分的存储</a:t>
            </a:r>
            <a:endParaRPr kumimoji="1" lang="en-US" altLang="zh-CN" dirty="0"/>
          </a:p>
          <a:p>
            <a:pPr lvl="1">
              <a:lnSpc>
                <a:spcPct val="100000"/>
              </a:lnSpc>
            </a:pPr>
            <a:r>
              <a:rPr kumimoji="1" lang="en-US" altLang="zh-CN" dirty="0"/>
              <a:t>       </a:t>
            </a:r>
            <a:r>
              <a:rPr kumimoji="1" lang="zh-CN" altLang="zh-CN" dirty="0"/>
              <a:t>↓</a:t>
            </a:r>
            <a:endParaRPr kumimoji="1" lang="en-US" altLang="zh-CN" dirty="0"/>
          </a:p>
          <a:p>
            <a:pPr lvl="1">
              <a:lnSpc>
                <a:spcPct val="100000"/>
              </a:lnSpc>
            </a:pPr>
            <a:r>
              <a:rPr kumimoji="1" lang="zh-CN" altLang="en-US" dirty="0"/>
              <a:t>       并行排序，并行分组，并行去重，并行连接。。。</a:t>
            </a:r>
            <a:endParaRPr kumimoji="1" lang="en-US" altLang="zh-CN" dirty="0"/>
          </a:p>
          <a:p>
            <a:pPr lvl="1">
              <a:lnSpc>
                <a:spcPct val="100000"/>
              </a:lnSpc>
            </a:pPr>
            <a:endParaRPr kumimoji="1" lang="en-US" altLang="zh-CN" dirty="0"/>
          </a:p>
          <a:p>
            <a:pPr lvl="1">
              <a:lnSpc>
                <a:spcPct val="100000"/>
              </a:lnSpc>
            </a:pPr>
            <a:r>
              <a:rPr kumimoji="1" lang="zh-CN" altLang="en-US" dirty="0"/>
              <a:t>查询内并行的实现策略：</a:t>
            </a:r>
            <a:endParaRPr kumimoji="1" lang="en-US" altLang="zh-CN" dirty="0"/>
          </a:p>
          <a:p>
            <a:pPr marL="623888" lvl="1">
              <a:lnSpc>
                <a:spcPct val="100000"/>
              </a:lnSpc>
            </a:pPr>
            <a:r>
              <a:rPr kumimoji="1" lang="zh-CN" altLang="en-US" dirty="0">
                <a:solidFill>
                  <a:srgbClr val="FF0000"/>
                </a:solidFill>
              </a:rPr>
              <a:t>操作间</a:t>
            </a:r>
            <a:r>
              <a:rPr kumimoji="1" lang="zh-CN" altLang="en-US" dirty="0"/>
              <a:t>并行</a:t>
            </a:r>
            <a:endParaRPr kumimoji="1" lang="en-US" altLang="zh-CN" dirty="0"/>
          </a:p>
          <a:p>
            <a:pPr marL="623888" lvl="1">
              <a:lnSpc>
                <a:spcPct val="100000"/>
              </a:lnSpc>
            </a:pPr>
            <a:r>
              <a:rPr kumimoji="1" lang="zh-CN" altLang="en-US" dirty="0">
                <a:solidFill>
                  <a:srgbClr val="FF0000"/>
                </a:solidFill>
              </a:rPr>
              <a:t>操作内</a:t>
            </a:r>
            <a:r>
              <a:rPr kumimoji="1" lang="zh-CN" altLang="en-US" dirty="0"/>
              <a:t>并行</a:t>
            </a:r>
            <a:endParaRPr kumimoji="1" lang="en-US" altLang="zh-CN" dirty="0"/>
          </a:p>
          <a:p>
            <a:pPr marL="623888" lvl="1">
              <a:lnSpc>
                <a:spcPct val="100000"/>
              </a:lnSpc>
            </a:pPr>
            <a:r>
              <a:rPr kumimoji="1" lang="zh-CN" altLang="en-US" dirty="0"/>
              <a:t>混合使用</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Tree>
    <p:extLst>
      <p:ext uri="{BB962C8B-B14F-4D97-AF65-F5344CB8AC3E}">
        <p14:creationId xmlns:p14="http://schemas.microsoft.com/office/powerpoint/2010/main" val="2455439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a:t>
            </a:r>
          </a:p>
        </p:txBody>
      </p:sp>
      <p:sp>
        <p:nvSpPr>
          <p:cNvPr id="3" name="内容占位符 2"/>
          <p:cNvSpPr>
            <a:spLocks noGrp="1"/>
          </p:cNvSpPr>
          <p:nvPr>
            <p:ph idx="1"/>
          </p:nvPr>
        </p:nvSpPr>
        <p:spPr>
          <a:xfrm>
            <a:off x="838200" y="1285462"/>
            <a:ext cx="10515600" cy="5318538"/>
          </a:xfrm>
        </p:spPr>
        <p:txBody>
          <a:bodyPr>
            <a:normAutofit lnSpcReduction="10000"/>
          </a:bodyPr>
          <a:lstStyle/>
          <a:p>
            <a:pPr lvl="1"/>
            <a:r>
              <a:rPr kumimoji="1" lang="zh-CN" altLang="en-US" sz="2800" b="1" dirty="0"/>
              <a:t>操作间并行</a:t>
            </a:r>
            <a:r>
              <a:rPr kumimoji="1" lang="zh-CN" altLang="en-US" sz="2800" dirty="0"/>
              <a:t>：可以分为</a:t>
            </a:r>
            <a:r>
              <a:rPr kumimoji="1" lang="zh-CN" altLang="en-US" sz="2800" dirty="0">
                <a:solidFill>
                  <a:srgbClr val="FF0000"/>
                </a:solidFill>
              </a:rPr>
              <a:t>流水线并行</a:t>
            </a:r>
            <a:r>
              <a:rPr kumimoji="1" lang="zh-CN" altLang="en-US" sz="2800" dirty="0"/>
              <a:t>和</a:t>
            </a:r>
            <a:r>
              <a:rPr kumimoji="1" lang="zh-CN" altLang="en-US" sz="2800" dirty="0">
                <a:solidFill>
                  <a:srgbClr val="FF0000"/>
                </a:solidFill>
              </a:rPr>
              <a:t>独立并行</a:t>
            </a:r>
            <a:endParaRPr kumimoji="1" lang="en-US" altLang="zh-CN" sz="2800" dirty="0">
              <a:solidFill>
                <a:srgbClr val="FF0000"/>
              </a:solidFill>
            </a:endParaRPr>
          </a:p>
          <a:p>
            <a:pPr marL="342900" lvl="1" indent="-342900">
              <a:buFont typeface="Wingdings" panose="05000000000000000000" pitchFamily="2" charset="2"/>
              <a:buChar char="Ø"/>
            </a:pPr>
            <a:r>
              <a:rPr kumimoji="1" lang="zh-CN" altLang="en-US" dirty="0">
                <a:solidFill>
                  <a:srgbClr val="FF0000"/>
                </a:solidFill>
              </a:rPr>
              <a:t>流水线并行</a:t>
            </a:r>
            <a:r>
              <a:rPr kumimoji="1" lang="zh-CN" altLang="en-US" dirty="0"/>
              <a:t>（</a:t>
            </a:r>
            <a:r>
              <a:rPr kumimoji="1" lang="en-US" altLang="zh-CN" dirty="0"/>
              <a:t>Pipelined Parallelism</a:t>
            </a:r>
            <a:r>
              <a:rPr kumimoji="1" lang="zh-CN" altLang="en-US" dirty="0"/>
              <a:t>），将整个操作划分为可依次独立执行的步骤，前一步骤的输出是后一步骤的输入。通常并行处理连续的数据。</a:t>
            </a:r>
            <a:endParaRPr kumimoji="1" lang="en-US" altLang="zh-CN" dirty="0"/>
          </a:p>
          <a:p>
            <a:pPr lvl="1"/>
            <a:r>
              <a:rPr kumimoji="1" lang="zh-CN" altLang="en-US" dirty="0"/>
              <a:t>例：</a:t>
            </a:r>
            <a:r>
              <a:rPr kumimoji="1" lang="en-US" altLang="zh-CN" dirty="0"/>
              <a:t>4</a:t>
            </a:r>
            <a:r>
              <a:rPr kumimoji="1" lang="zh-CN" altLang="en-US" dirty="0"/>
              <a:t>个关系的连接操作，</a:t>
            </a:r>
            <a:r>
              <a:rPr kumimoji="1" lang="en-US" altLang="zh-CN" dirty="0"/>
              <a:t>R1</a:t>
            </a:r>
            <a:r>
              <a:rPr lang="en-US" altLang="zh-CN" dirty="0">
                <a:cs typeface="Arial Unicode MS"/>
              </a:rPr>
              <a:t>⋈R2⋈R3⋈R4</a:t>
            </a:r>
            <a:r>
              <a:rPr lang="zh-CN" altLang="en-US" dirty="0">
                <a:cs typeface="Arial Unicode MS"/>
              </a:rPr>
              <a:t>转化为：</a:t>
            </a:r>
            <a:endParaRPr lang="en-US" altLang="zh-CN" dirty="0">
              <a:cs typeface="Arial Unicode MS"/>
            </a:endParaRPr>
          </a:p>
          <a:p>
            <a:pPr lvl="1"/>
            <a:r>
              <a:rPr lang="zh-CN" altLang="en-US" dirty="0">
                <a:cs typeface="Arial Unicode MS"/>
              </a:rPr>
              <a:t>    步骤</a:t>
            </a:r>
            <a:r>
              <a:rPr lang="en-US" altLang="zh-CN" dirty="0">
                <a:cs typeface="Arial Unicode MS"/>
              </a:rPr>
              <a:t>1</a:t>
            </a:r>
            <a:r>
              <a:rPr lang="zh-CN" altLang="en-US" dirty="0">
                <a:cs typeface="Arial Unicode MS"/>
              </a:rPr>
              <a:t>：</a:t>
            </a:r>
            <a:r>
              <a:rPr kumimoji="1" lang="en-US" altLang="zh-CN" dirty="0"/>
              <a:t> RESULT1=R1</a:t>
            </a:r>
            <a:r>
              <a:rPr lang="en-US" altLang="zh-CN" dirty="0">
                <a:cs typeface="Arial Unicode MS"/>
              </a:rPr>
              <a:t>⋈R2</a:t>
            </a:r>
          </a:p>
          <a:p>
            <a:pPr lvl="1"/>
            <a:r>
              <a:rPr lang="zh-CN" altLang="en-US" dirty="0">
                <a:cs typeface="Arial Unicode MS"/>
              </a:rPr>
              <a:t>    步骤</a:t>
            </a:r>
            <a:r>
              <a:rPr lang="en-US" altLang="zh-CN" dirty="0">
                <a:cs typeface="Arial Unicode MS"/>
              </a:rPr>
              <a:t>2</a:t>
            </a:r>
            <a:r>
              <a:rPr lang="zh-CN" altLang="en-US" dirty="0">
                <a:cs typeface="Arial Unicode MS"/>
              </a:rPr>
              <a:t>：</a:t>
            </a:r>
            <a:r>
              <a:rPr kumimoji="1" lang="en-US" altLang="zh-CN" dirty="0"/>
              <a:t> RESULT2=RESULT1</a:t>
            </a:r>
            <a:r>
              <a:rPr lang="en-US" altLang="zh-CN" dirty="0">
                <a:cs typeface="Arial Unicode MS"/>
              </a:rPr>
              <a:t>⋈R3</a:t>
            </a:r>
          </a:p>
          <a:p>
            <a:pPr lvl="1"/>
            <a:r>
              <a:rPr lang="zh-CN" altLang="en-US" dirty="0">
                <a:cs typeface="Arial Unicode MS"/>
              </a:rPr>
              <a:t>    步骤</a:t>
            </a:r>
            <a:r>
              <a:rPr lang="en-US" altLang="zh-CN" dirty="0">
                <a:cs typeface="Arial Unicode MS"/>
              </a:rPr>
              <a:t>3</a:t>
            </a:r>
            <a:r>
              <a:rPr lang="zh-CN" altLang="en-US" dirty="0">
                <a:cs typeface="Arial Unicode MS"/>
              </a:rPr>
              <a:t>：</a:t>
            </a:r>
            <a:r>
              <a:rPr kumimoji="1" lang="en-US" altLang="zh-CN" dirty="0"/>
              <a:t> RESULT3=RESULT2</a:t>
            </a:r>
            <a:r>
              <a:rPr lang="en-US" altLang="zh-CN" dirty="0">
                <a:cs typeface="Arial Unicode MS"/>
              </a:rPr>
              <a:t>⋈R4</a:t>
            </a:r>
          </a:p>
          <a:p>
            <a:pPr lvl="1"/>
            <a:r>
              <a:rPr kumimoji="1" lang="zh-CN" altLang="en-US" dirty="0"/>
              <a:t>上述步骤实现流水线并行。</a:t>
            </a:r>
            <a:r>
              <a:rPr kumimoji="1" lang="en-US" altLang="zh-CN" dirty="0"/>
              <a:t>        </a:t>
            </a:r>
          </a:p>
          <a:p>
            <a:pPr lvl="1"/>
            <a:r>
              <a:rPr kumimoji="1" lang="zh-CN" altLang="en-US" b="1" dirty="0"/>
              <a:t>局限：</a:t>
            </a:r>
            <a:r>
              <a:rPr kumimoji="1" lang="zh-CN" altLang="en-US" dirty="0"/>
              <a:t>通常无法达到</a:t>
            </a:r>
            <a:r>
              <a:rPr kumimoji="1" lang="zh-CN" altLang="en-US" dirty="0">
                <a:solidFill>
                  <a:srgbClr val="FF0000"/>
                </a:solidFill>
              </a:rPr>
              <a:t>较高的流水线长度</a:t>
            </a:r>
            <a:r>
              <a:rPr kumimoji="1" lang="zh-CN" altLang="en-US" dirty="0"/>
              <a:t>；</a:t>
            </a:r>
            <a:endParaRPr kumimoji="1" lang="en-US" altLang="zh-CN" dirty="0"/>
          </a:p>
          <a:p>
            <a:pPr lvl="1"/>
            <a:r>
              <a:rPr kumimoji="1" lang="en-US" altLang="zh-CN" b="1" dirty="0"/>
              <a:t>          </a:t>
            </a:r>
            <a:r>
              <a:rPr kumimoji="1" lang="zh-CN" altLang="en-US" dirty="0"/>
              <a:t>不适合所有运算，例如集差（</a:t>
            </a:r>
            <a:r>
              <a:rPr kumimoji="1" lang="en-US" altLang="zh-CN" dirty="0"/>
              <a:t>set difference</a:t>
            </a:r>
            <a:r>
              <a:rPr kumimoji="1" lang="zh-CN" altLang="en-US" dirty="0"/>
              <a:t>）运算；</a:t>
            </a:r>
            <a:endParaRPr kumimoji="1" lang="en-US" altLang="zh-CN" dirty="0"/>
          </a:p>
          <a:p>
            <a:pPr lvl="1"/>
            <a:r>
              <a:rPr kumimoji="1" lang="zh-CN" altLang="en-US" dirty="0"/>
              <a:t>          </a:t>
            </a:r>
            <a:r>
              <a:rPr kumimoji="1" lang="zh-CN" altLang="en-US" dirty="0">
                <a:solidFill>
                  <a:srgbClr val="FF0000"/>
                </a:solidFill>
              </a:rPr>
              <a:t>各步骤运行时间可能不均匀</a:t>
            </a:r>
            <a:r>
              <a:rPr kumimoji="1" lang="zh-CN" altLang="en-US" dirty="0"/>
              <a:t>，导致该方法能达到的并行加速效果有限。</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spTree>
    <p:extLst>
      <p:ext uri="{BB962C8B-B14F-4D97-AF65-F5344CB8AC3E}">
        <p14:creationId xmlns:p14="http://schemas.microsoft.com/office/powerpoint/2010/main" val="1631916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1285462"/>
            <a:ext cx="10515600" cy="5257578"/>
          </a:xfrm>
        </p:spPr>
        <p:txBody>
          <a:bodyPr>
            <a:normAutofit/>
          </a:bodyPr>
          <a:lstStyle/>
          <a:p>
            <a:pPr lvl="1"/>
            <a:r>
              <a:rPr kumimoji="1" lang="zh-CN" altLang="en-US" sz="2800" dirty="0"/>
              <a:t>操作间并行可以分为流水线并行和独立并行（续）</a:t>
            </a:r>
            <a:endParaRPr kumimoji="1" lang="en-US" altLang="zh-CN" sz="2800" dirty="0"/>
          </a:p>
          <a:p>
            <a:pPr marL="342900" lvl="1" indent="-342900">
              <a:buFont typeface="Wingdings" panose="05000000000000000000" pitchFamily="2" charset="2"/>
              <a:buChar char="Ø"/>
            </a:pPr>
            <a:r>
              <a:rPr kumimoji="1" lang="zh-CN" altLang="en-US" dirty="0">
                <a:solidFill>
                  <a:srgbClr val="FF0000"/>
                </a:solidFill>
              </a:rPr>
              <a:t>独立并行</a:t>
            </a:r>
            <a:r>
              <a:rPr kumimoji="1" lang="zh-CN" altLang="en-US" dirty="0"/>
              <a:t>（</a:t>
            </a:r>
            <a:r>
              <a:rPr kumimoji="1" lang="en-US" altLang="zh-CN" dirty="0"/>
              <a:t>Independent Parallelism</a:t>
            </a:r>
            <a:r>
              <a:rPr kumimoji="1" lang="zh-CN" altLang="en-US" dirty="0"/>
              <a:t>），指互不依赖的操作同时进行</a:t>
            </a:r>
            <a:endParaRPr kumimoji="1" lang="en-US" altLang="zh-CN" dirty="0"/>
          </a:p>
          <a:p>
            <a:pPr lvl="1"/>
            <a:r>
              <a:rPr kumimoji="1" lang="zh-CN" altLang="en-US" dirty="0"/>
              <a:t>例：</a:t>
            </a:r>
            <a:r>
              <a:rPr kumimoji="1" lang="en-US" altLang="zh-CN" dirty="0"/>
              <a:t> R1</a:t>
            </a:r>
            <a:r>
              <a:rPr lang="en-US" altLang="zh-CN" dirty="0">
                <a:cs typeface="Arial Unicode MS"/>
              </a:rPr>
              <a:t>⋈R2⋈R3⋈R4</a:t>
            </a:r>
          </a:p>
          <a:p>
            <a:pPr lvl="1"/>
            <a:r>
              <a:rPr kumimoji="1" lang="zh-CN" altLang="en-US" dirty="0">
                <a:cs typeface="Arial Unicode MS"/>
              </a:rPr>
              <a:t>可分解转化为：</a:t>
            </a:r>
            <a:r>
              <a:rPr kumimoji="1" lang="en-US" altLang="zh-CN" dirty="0"/>
              <a:t> R1</a:t>
            </a:r>
            <a:r>
              <a:rPr lang="en-US" altLang="zh-CN" dirty="0">
                <a:cs typeface="Arial Unicode MS"/>
              </a:rPr>
              <a:t>⋈R2</a:t>
            </a:r>
            <a:r>
              <a:rPr lang="zh-CN" altLang="en-US" dirty="0">
                <a:cs typeface="Arial Unicode MS"/>
              </a:rPr>
              <a:t>和</a:t>
            </a:r>
            <a:r>
              <a:rPr lang="en-US" altLang="zh-CN" dirty="0">
                <a:cs typeface="Arial Unicode MS"/>
              </a:rPr>
              <a:t>R3⋈R4</a:t>
            </a:r>
            <a:r>
              <a:rPr lang="zh-CN" altLang="en-US" dirty="0">
                <a:cs typeface="Arial Unicode MS"/>
              </a:rPr>
              <a:t>的并行执行，再将两个操作结果进行连接。</a:t>
            </a:r>
            <a:endParaRPr lang="en-US" altLang="zh-CN" dirty="0">
              <a:cs typeface="Arial Unicode MS"/>
            </a:endParaRPr>
          </a:p>
          <a:p>
            <a:pPr lvl="1"/>
            <a:r>
              <a:rPr kumimoji="1" lang="en-US" altLang="zh-CN" i="1" dirty="0">
                <a:solidFill>
                  <a:srgbClr val="00B0F0"/>
                </a:solidFill>
                <a:cs typeface="Arial Unicode MS"/>
              </a:rPr>
              <a:t>Map Reduce</a:t>
            </a:r>
            <a:r>
              <a:rPr kumimoji="1" lang="zh-CN" altLang="en-US" i="1" dirty="0">
                <a:solidFill>
                  <a:srgbClr val="00B0F0"/>
                </a:solidFill>
                <a:cs typeface="Arial Unicode MS"/>
              </a:rPr>
              <a:t>？</a:t>
            </a:r>
            <a:endParaRPr kumimoji="1" lang="en-US" altLang="zh-CN" i="1" dirty="0">
              <a:solidFill>
                <a:srgbClr val="00B0F0"/>
              </a:solidFill>
            </a:endParaRPr>
          </a:p>
          <a:p>
            <a:pPr lvl="1"/>
            <a:endParaRPr kumimoji="1" lang="en-US" altLang="zh-CN" dirty="0"/>
          </a:p>
          <a:p>
            <a:pPr lvl="1"/>
            <a:r>
              <a:rPr kumimoji="1" lang="zh-CN" altLang="en-US" dirty="0"/>
              <a:t>目前大数据环境下，流水线、独立并行这两种并行方式发挥的空间有限。</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Tree>
    <p:extLst>
      <p:ext uri="{BB962C8B-B14F-4D97-AF65-F5344CB8AC3E}">
        <p14:creationId xmlns:p14="http://schemas.microsoft.com/office/powerpoint/2010/main" val="243324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1285462"/>
            <a:ext cx="10515600" cy="5070888"/>
          </a:xfrm>
        </p:spPr>
        <p:txBody>
          <a:bodyPr>
            <a:normAutofit/>
          </a:bodyPr>
          <a:lstStyle/>
          <a:p>
            <a:pPr lvl="1"/>
            <a:r>
              <a:rPr kumimoji="1" lang="zh-CN" altLang="en-US" sz="2800" b="1" dirty="0"/>
              <a:t>操作内并行</a:t>
            </a:r>
            <a:r>
              <a:rPr kumimoji="1" lang="zh-CN" altLang="en-US" sz="2800" dirty="0"/>
              <a:t>：基于</a:t>
            </a:r>
            <a:r>
              <a:rPr lang="zh-CN" altLang="zh-CN" sz="2800" dirty="0"/>
              <a:t>关系的不同子集并行处理</a:t>
            </a:r>
            <a:r>
              <a:rPr lang="zh-CN" altLang="en-US" sz="2800" dirty="0"/>
              <a:t>同一操作</a:t>
            </a:r>
            <a:endParaRPr lang="en-US" altLang="zh-CN" sz="2800" dirty="0"/>
          </a:p>
          <a:p>
            <a:pPr marL="342900" lvl="1" indent="-342900">
              <a:buFont typeface="Wingdings" panose="05000000000000000000" pitchFamily="2" charset="2"/>
              <a:buChar char="Ø"/>
            </a:pPr>
            <a:r>
              <a:rPr kumimoji="1" lang="zh-CN" altLang="en-US" b="1" dirty="0"/>
              <a:t>排序操作</a:t>
            </a:r>
            <a:r>
              <a:rPr kumimoji="1" lang="zh-CN" altLang="en-US" dirty="0"/>
              <a:t>，可按照数据划分，并行对不同磁盘的数据进行排序，局部结果再</a:t>
            </a:r>
            <a:r>
              <a:rPr kumimoji="1" lang="zh-CN" altLang="en-US" dirty="0">
                <a:solidFill>
                  <a:srgbClr val="FF0000"/>
                </a:solidFill>
              </a:rPr>
              <a:t>合并或归并排序</a:t>
            </a:r>
            <a:endParaRPr kumimoji="1" lang="en-US" altLang="zh-CN" dirty="0">
              <a:solidFill>
                <a:srgbClr val="FF0000"/>
              </a:solidFill>
            </a:endParaRPr>
          </a:p>
          <a:p>
            <a:pPr lvl="1"/>
            <a:r>
              <a:rPr kumimoji="1" lang="zh-CN" altLang="en-US" dirty="0"/>
              <a:t>        </a:t>
            </a:r>
            <a:r>
              <a:rPr kumimoji="1" lang="zh-CN" altLang="en-US" b="1" dirty="0"/>
              <a:t>范围划分</a:t>
            </a:r>
            <a:r>
              <a:rPr kumimoji="1" lang="zh-CN" altLang="en-US" dirty="0"/>
              <a:t>：先处理不同磁盘，再将各自排序后结果汇总；</a:t>
            </a:r>
            <a:endParaRPr kumimoji="1" lang="en-US" altLang="zh-CN" dirty="0"/>
          </a:p>
          <a:p>
            <a:pPr lvl="1"/>
            <a:r>
              <a:rPr kumimoji="1" lang="zh-CN" altLang="en-US" dirty="0"/>
              <a:t>        </a:t>
            </a:r>
            <a:r>
              <a:rPr kumimoji="1" lang="zh-CN" altLang="en-US" b="1" dirty="0"/>
              <a:t>循环或散列划分</a:t>
            </a:r>
            <a:r>
              <a:rPr kumimoji="1" lang="zh-CN" altLang="en-US" dirty="0"/>
              <a:t>：</a:t>
            </a:r>
            <a:endParaRPr kumimoji="1" lang="en-US" altLang="zh-CN" dirty="0"/>
          </a:p>
          <a:p>
            <a:pPr lvl="1"/>
            <a:r>
              <a:rPr kumimoji="1" lang="zh-CN" altLang="en-US" dirty="0"/>
              <a:t>            （</a:t>
            </a:r>
            <a:r>
              <a:rPr kumimoji="1" lang="en-US" altLang="zh-CN" dirty="0"/>
              <a:t>1</a:t>
            </a:r>
            <a:r>
              <a:rPr kumimoji="1" lang="zh-CN" altLang="en-US" dirty="0"/>
              <a:t>）依据范围将数据分布至不同磁盘，再各自排序后结果汇总；</a:t>
            </a:r>
            <a:endParaRPr kumimoji="1" lang="en-US" altLang="zh-CN" dirty="0"/>
          </a:p>
          <a:p>
            <a:pPr lvl="1"/>
            <a:r>
              <a:rPr kumimoji="1" lang="zh-CN" altLang="en-US" dirty="0"/>
              <a:t>            （</a:t>
            </a:r>
            <a:r>
              <a:rPr kumimoji="1" lang="en-US" altLang="zh-CN" dirty="0"/>
              <a:t>2</a:t>
            </a:r>
            <a:r>
              <a:rPr kumimoji="1" lang="zh-CN" altLang="en-US" dirty="0"/>
              <a:t>）先不同节点各自排序，结果在归并排序。</a:t>
            </a:r>
            <a:endParaRPr kumimoji="1" lang="en-US" altLang="zh-CN" dirty="0"/>
          </a:p>
          <a:p>
            <a:pPr lvl="1"/>
            <a:endParaRPr kumimoji="1" lang="en-US" altLang="zh-CN" dirty="0"/>
          </a:p>
          <a:p>
            <a:pPr marL="342900" lvl="1" indent="-342900">
              <a:buFont typeface="Wingdings" panose="05000000000000000000" pitchFamily="2" charset="2"/>
              <a:buChar char="Ø"/>
            </a:pPr>
            <a:r>
              <a:rPr kumimoji="1" lang="zh-CN" altLang="en-US" b="1" dirty="0"/>
              <a:t>并行连接操作</a:t>
            </a:r>
            <a:r>
              <a:rPr kumimoji="1" lang="zh-CN" altLang="en-US" dirty="0"/>
              <a:t>，可分为划分连接、分片</a:t>
            </a:r>
            <a:r>
              <a:rPr kumimoji="1" lang="en-US" altLang="zh-CN" dirty="0"/>
              <a:t>-</a:t>
            </a:r>
            <a:r>
              <a:rPr kumimoji="1" lang="zh-CN" altLang="en-US" dirty="0"/>
              <a:t>复制连接、基于划分的并行散列连接和并行嵌套循环连接</a:t>
            </a:r>
            <a:r>
              <a:rPr kumimoji="1" lang="en-US" altLang="zh-CN" dirty="0"/>
              <a:t>.</a:t>
            </a:r>
            <a:endParaRPr kumimoji="1" lang="zh-CN" altLang="en-US" dirty="0"/>
          </a:p>
          <a:p>
            <a:pPr lvl="1"/>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Tree>
    <p:extLst>
      <p:ext uri="{BB962C8B-B14F-4D97-AF65-F5344CB8AC3E}">
        <p14:creationId xmlns:p14="http://schemas.microsoft.com/office/powerpoint/2010/main" val="2175087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6</a:t>
            </a:r>
            <a:r>
              <a:rPr lang="zh-CN" altLang="en-US" dirty="0"/>
              <a:t>章 大数据管理系统的体系架构</a:t>
            </a:r>
          </a:p>
        </p:txBody>
      </p:sp>
      <p:sp>
        <p:nvSpPr>
          <p:cNvPr id="3" name="内容占位符 2"/>
          <p:cNvSpPr>
            <a:spLocks noGrp="1"/>
          </p:cNvSpPr>
          <p:nvPr>
            <p:ph idx="1"/>
          </p:nvPr>
        </p:nvSpPr>
        <p:spPr>
          <a:xfrm>
            <a:off x="838199" y="1285461"/>
            <a:ext cx="5351585" cy="5436013"/>
          </a:xfrm>
        </p:spPr>
        <p:txBody>
          <a:bodyPr>
            <a:noAutofit/>
          </a:bodyPr>
          <a:lstStyle/>
          <a:p>
            <a:r>
              <a:rPr lang="en-US" altLang="zh-CN" sz="2400" b="1" dirty="0"/>
              <a:t>6.1</a:t>
            </a:r>
            <a:r>
              <a:rPr lang="zh-CN" altLang="en-US" sz="2400" b="1" dirty="0"/>
              <a:t>数据库系统体系结构的发展</a:t>
            </a:r>
            <a:endParaRPr lang="en-US" altLang="zh-CN" sz="2400" b="1" dirty="0"/>
          </a:p>
          <a:p>
            <a:pPr lvl="1"/>
            <a:r>
              <a:rPr lang="en-US" altLang="zh-CN" dirty="0"/>
              <a:t>6.1.1</a:t>
            </a:r>
            <a:r>
              <a:rPr lang="zh-CN" altLang="en-US" dirty="0"/>
              <a:t>集中式体系架构</a:t>
            </a:r>
            <a:endParaRPr lang="en-US" altLang="zh-CN" dirty="0"/>
          </a:p>
          <a:p>
            <a:pPr lvl="1"/>
            <a:r>
              <a:rPr lang="en-US" altLang="zh-CN" dirty="0"/>
              <a:t>6.1.2 </a:t>
            </a:r>
            <a:r>
              <a:rPr lang="zh-CN" altLang="en-US" dirty="0"/>
              <a:t>客户</a:t>
            </a:r>
            <a:r>
              <a:rPr lang="en-US" altLang="zh-CN" dirty="0"/>
              <a:t>-</a:t>
            </a:r>
            <a:r>
              <a:rPr lang="zh-CN" altLang="en-US" dirty="0"/>
              <a:t>服务器体系架构</a:t>
            </a:r>
            <a:endParaRPr lang="en-US" altLang="zh-CN" dirty="0"/>
          </a:p>
          <a:p>
            <a:pPr lvl="1"/>
            <a:r>
              <a:rPr lang="en-US" altLang="zh-CN" dirty="0"/>
              <a:t>6.1.3 </a:t>
            </a:r>
            <a:r>
              <a:rPr lang="zh-CN" altLang="en-US" dirty="0"/>
              <a:t>并行与分布式体系架构简述</a:t>
            </a:r>
            <a:endParaRPr lang="en-US" altLang="zh-CN" dirty="0"/>
          </a:p>
          <a:p>
            <a:pPr lvl="1"/>
            <a:r>
              <a:rPr lang="en-US" altLang="zh-CN" dirty="0"/>
              <a:t>6.1.4 </a:t>
            </a:r>
            <a:r>
              <a:rPr lang="zh-CN" altLang="en-US" dirty="0"/>
              <a:t>数据库系统体系架构的相关概念</a:t>
            </a:r>
          </a:p>
          <a:p>
            <a:r>
              <a:rPr lang="en-US" altLang="zh-CN" sz="2400" b="1" dirty="0"/>
              <a:t>6.2 </a:t>
            </a:r>
            <a:r>
              <a:rPr lang="zh-CN" altLang="en-US" sz="2400" b="1" dirty="0"/>
              <a:t>并行数据库体系架构</a:t>
            </a:r>
          </a:p>
          <a:p>
            <a:pPr lvl="1"/>
            <a:r>
              <a:rPr lang="en-US" altLang="zh-CN" dirty="0"/>
              <a:t>6.2.1</a:t>
            </a:r>
            <a:r>
              <a:rPr lang="zh-CN" altLang="en-US" dirty="0"/>
              <a:t>并行数据库体系架构设计</a:t>
            </a:r>
            <a:endParaRPr lang="en-US" altLang="zh-CN" dirty="0"/>
          </a:p>
          <a:p>
            <a:pPr lvl="1"/>
            <a:r>
              <a:rPr lang="en-US" altLang="zh-CN" dirty="0"/>
              <a:t>6.2.2 IO</a:t>
            </a:r>
            <a:r>
              <a:rPr lang="zh-CN" altLang="en-US" dirty="0"/>
              <a:t>并行</a:t>
            </a:r>
          </a:p>
          <a:p>
            <a:pPr lvl="1"/>
            <a:r>
              <a:rPr lang="en-US" altLang="zh-CN" dirty="0"/>
              <a:t>6.2.3</a:t>
            </a:r>
            <a:r>
              <a:rPr lang="zh-CN" altLang="en-US" dirty="0"/>
              <a:t>查询间与查询内并行</a:t>
            </a:r>
          </a:p>
          <a:p>
            <a:pPr lvl="1"/>
            <a:r>
              <a:rPr lang="en-US" altLang="zh-CN" dirty="0"/>
              <a:t>6.2.4 </a:t>
            </a:r>
            <a:r>
              <a:rPr lang="zh-CN" altLang="en-US" dirty="0"/>
              <a:t>操作间与操作内并行</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6384054" y="1304830"/>
            <a:ext cx="5382566" cy="3637919"/>
          </a:xfrm>
          <a:prstGeom prst="rect">
            <a:avLst/>
          </a:prstGeom>
        </p:spPr>
        <p:txBody>
          <a:bodyPr wrap="square">
            <a:spAutoFit/>
          </a:bodyPr>
          <a:lstStyle/>
          <a:p>
            <a:pPr>
              <a:lnSpc>
                <a:spcPct val="120000"/>
              </a:lnSpc>
            </a:pPr>
            <a:r>
              <a:rPr lang="en-US" altLang="zh-CN" sz="2400" b="1" dirty="0">
                <a:latin typeface="微软雅黑" panose="020B0503020204020204" pitchFamily="34" charset="-122"/>
                <a:ea typeface="微软雅黑" panose="020B0503020204020204" pitchFamily="34" charset="-122"/>
              </a:rPr>
              <a:t>6.3 </a:t>
            </a:r>
            <a:r>
              <a:rPr lang="zh-CN" altLang="en-US" sz="2400" b="1" dirty="0">
                <a:latin typeface="微软雅黑" panose="020B0503020204020204" pitchFamily="34" charset="-122"/>
                <a:ea typeface="微软雅黑" panose="020B0503020204020204" pitchFamily="34" charset="-122"/>
              </a:rPr>
              <a:t>分布式数据库体系架构</a:t>
            </a:r>
            <a:endParaRPr lang="en-US" altLang="zh-CN" sz="2400" b="1"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6.3.1</a:t>
            </a:r>
            <a:r>
              <a:rPr lang="zh-CN" altLang="en-US" sz="2400" dirty="0">
                <a:latin typeface="微软雅黑" panose="020B0503020204020204" pitchFamily="34" charset="-122"/>
                <a:ea typeface="微软雅黑" panose="020B0503020204020204" pitchFamily="34" charset="-122"/>
              </a:rPr>
              <a:t>分布式事务系统结构</a:t>
            </a:r>
            <a:endParaRPr lang="zh-CN"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6.3.2</a:t>
            </a:r>
            <a:r>
              <a:rPr lang="zh-CN" altLang="en-US" sz="2400" dirty="0">
                <a:latin typeface="微软雅黑" panose="020B0503020204020204" pitchFamily="34" charset="-122"/>
                <a:ea typeface="微软雅黑" panose="020B0503020204020204" pitchFamily="34" charset="-122"/>
              </a:rPr>
              <a:t>分布式数据库中的并发控制</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6.3.3</a:t>
            </a:r>
            <a:r>
              <a:rPr lang="zh-CN" altLang="en-US" sz="2400" dirty="0">
                <a:latin typeface="微软雅黑" panose="020B0503020204020204" pitchFamily="34" charset="-122"/>
                <a:ea typeface="微软雅黑" panose="020B0503020204020204" pitchFamily="34" charset="-122"/>
              </a:rPr>
              <a:t>分布式数据库设计中的折中方案  </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6.3.4</a:t>
            </a:r>
            <a:r>
              <a:rPr lang="zh-CN" altLang="en-US" sz="2400" dirty="0">
                <a:latin typeface="微软雅黑" panose="020B0503020204020204" pitchFamily="34" charset="-122"/>
                <a:ea typeface="微软雅黑" panose="020B0503020204020204" pitchFamily="34" charset="-122"/>
              </a:rPr>
              <a:t>异构与基于云的分布式数据库</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6.3.5 </a:t>
            </a:r>
            <a:r>
              <a:rPr lang="zh-CN" altLang="en-US" sz="2400" dirty="0">
                <a:latin typeface="微软雅黑" panose="020B0503020204020204" pitchFamily="34" charset="-122"/>
                <a:ea typeface="微软雅黑" panose="020B0503020204020204" pitchFamily="34" charset="-122"/>
              </a:rPr>
              <a:t>分布式目录系统</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en-US" altLang="zh-CN" sz="2400" b="1" dirty="0">
                <a:latin typeface="微软雅黑" panose="020B0503020204020204" pitchFamily="34" charset="-122"/>
                <a:ea typeface="微软雅黑" panose="020B0503020204020204" pitchFamily="34" charset="-122"/>
              </a:rPr>
              <a:t>6.4 </a:t>
            </a:r>
            <a:r>
              <a:rPr lang="zh-CN" altLang="en-US" sz="2400" b="1" dirty="0">
                <a:latin typeface="微软雅黑" panose="020B0503020204020204" pitchFamily="34" charset="-122"/>
                <a:ea typeface="微软雅黑" panose="020B0503020204020204" pitchFamily="34" charset="-122"/>
              </a:rPr>
              <a:t>实例分析</a:t>
            </a:r>
            <a:endParaRPr lang="en-US" altLang="zh-CN" sz="2400" b="1" dirty="0">
              <a:latin typeface="微软雅黑" panose="020B0503020204020204" pitchFamily="34" charset="-122"/>
              <a:ea typeface="微软雅黑" panose="020B0503020204020204" pitchFamily="34" charset="-122"/>
            </a:endParaRPr>
          </a:p>
          <a:p>
            <a:pPr>
              <a:lnSpc>
                <a:spcPct val="120000"/>
              </a:lnSpc>
            </a:pPr>
            <a:r>
              <a:rPr kumimoji="1" lang="en-US" altLang="zh-CN" sz="2400" b="1" dirty="0">
                <a:latin typeface="微软雅黑" panose="020B0503020204020204" pitchFamily="34" charset="-122"/>
                <a:ea typeface="微软雅黑" panose="020B0503020204020204" pitchFamily="34" charset="-122"/>
              </a:rPr>
              <a:t>6.5</a:t>
            </a:r>
            <a:r>
              <a:rPr kumimoji="1" lang="zh-CN" altLang="en-US" sz="2400" b="1" dirty="0">
                <a:latin typeface="微软雅黑" panose="020B0503020204020204" pitchFamily="34" charset="-122"/>
                <a:ea typeface="微软雅黑" panose="020B0503020204020204" pitchFamily="34" charset="-122"/>
              </a:rPr>
              <a:t> 小结</a:t>
            </a:r>
          </a:p>
        </p:txBody>
      </p:sp>
    </p:spTree>
    <p:extLst>
      <p:ext uri="{BB962C8B-B14F-4D97-AF65-F5344CB8AC3E}">
        <p14:creationId xmlns:p14="http://schemas.microsoft.com/office/powerpoint/2010/main" val="101864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1285462"/>
            <a:ext cx="10515600" cy="2555018"/>
          </a:xfrm>
        </p:spPr>
        <p:txBody>
          <a:bodyPr>
            <a:normAutofit/>
          </a:bodyPr>
          <a:lstStyle/>
          <a:p>
            <a:pPr lvl="1"/>
            <a:r>
              <a:rPr kumimoji="1" lang="zh-CN" altLang="en-US" sz="2800" b="1" dirty="0"/>
              <a:t>操作内并行（续）</a:t>
            </a:r>
            <a:endParaRPr kumimoji="1" lang="en-US" altLang="zh-CN" sz="2800" b="1" dirty="0"/>
          </a:p>
          <a:p>
            <a:pPr lvl="1"/>
            <a:r>
              <a:rPr kumimoji="1" lang="zh-CN" altLang="en-US" b="1" dirty="0"/>
              <a:t>划分连接</a:t>
            </a:r>
            <a:r>
              <a:rPr kumimoji="1" lang="zh-CN" altLang="en-US" dirty="0"/>
              <a:t>：将参与连接的两个关系</a:t>
            </a:r>
            <a:r>
              <a:rPr kumimoji="1" lang="en-US" altLang="zh-CN" dirty="0"/>
              <a:t>R</a:t>
            </a:r>
            <a:r>
              <a:rPr kumimoji="1" lang="zh-CN" altLang="en-US" dirty="0"/>
              <a:t>和</a:t>
            </a:r>
            <a:r>
              <a:rPr kumimoji="1" lang="en-US" altLang="zh-CN" dirty="0"/>
              <a:t>S</a:t>
            </a:r>
            <a:r>
              <a:rPr kumimoji="1" lang="zh-CN" altLang="en-US" dirty="0"/>
              <a:t>（针对连接条件）用相同的方式划分为</a:t>
            </a:r>
            <a:r>
              <a:rPr kumimoji="1" lang="en-US" altLang="zh-CN" dirty="0"/>
              <a:t>n</a:t>
            </a:r>
            <a:r>
              <a:rPr kumimoji="1" lang="zh-CN" altLang="en-US" dirty="0"/>
              <a:t>份，使得</a:t>
            </a:r>
            <a:r>
              <a:rPr kumimoji="1" lang="zh-CN" altLang="en-US" dirty="0">
                <a:solidFill>
                  <a:srgbClr val="FF0000"/>
                </a:solidFill>
              </a:rPr>
              <a:t>划分后的</a:t>
            </a:r>
            <a:r>
              <a:rPr kumimoji="1" lang="en-US" altLang="zh-CN" dirty="0">
                <a:solidFill>
                  <a:srgbClr val="FF0000"/>
                </a:solidFill>
              </a:rPr>
              <a:t>r</a:t>
            </a:r>
            <a:r>
              <a:rPr kumimoji="1" lang="en-US" altLang="zh-CN" baseline="-25000" dirty="0">
                <a:solidFill>
                  <a:srgbClr val="FF0000"/>
                </a:solidFill>
              </a:rPr>
              <a:t>i</a:t>
            </a:r>
            <a:r>
              <a:rPr kumimoji="1" lang="zh-CN" altLang="en-US" dirty="0">
                <a:solidFill>
                  <a:srgbClr val="FF0000"/>
                </a:solidFill>
              </a:rPr>
              <a:t>和</a:t>
            </a:r>
            <a:r>
              <a:rPr kumimoji="1" lang="en-US" altLang="zh-CN" dirty="0">
                <a:solidFill>
                  <a:srgbClr val="FF0000"/>
                </a:solidFill>
              </a:rPr>
              <a:t>s</a:t>
            </a:r>
            <a:r>
              <a:rPr kumimoji="1" lang="en-US" altLang="zh-CN" baseline="-25000" dirty="0">
                <a:solidFill>
                  <a:srgbClr val="FF0000"/>
                </a:solidFill>
              </a:rPr>
              <a:t>i</a:t>
            </a:r>
            <a:r>
              <a:rPr kumimoji="1" lang="zh-CN" altLang="en-US" dirty="0">
                <a:solidFill>
                  <a:srgbClr val="FF0000"/>
                </a:solidFill>
              </a:rPr>
              <a:t>处于同一个范围</a:t>
            </a:r>
            <a:r>
              <a:rPr kumimoji="1" lang="zh-CN" altLang="en-US" dirty="0"/>
              <a:t>，</a:t>
            </a:r>
            <a:r>
              <a:rPr kumimoji="1" lang="en-US" altLang="zh-CN" dirty="0"/>
              <a:t>r</a:t>
            </a:r>
            <a:r>
              <a:rPr kumimoji="1" lang="en-US" altLang="zh-CN" baseline="-25000" dirty="0"/>
              <a:t>i</a:t>
            </a:r>
            <a:r>
              <a:rPr kumimoji="1" lang="zh-CN" altLang="en-US" dirty="0"/>
              <a:t>和</a:t>
            </a:r>
            <a:r>
              <a:rPr kumimoji="1" lang="en-US" altLang="zh-CN" dirty="0"/>
              <a:t>s</a:t>
            </a:r>
            <a:r>
              <a:rPr kumimoji="1" lang="en-US" altLang="zh-CN" baseline="-25000" dirty="0"/>
              <a:t>j</a:t>
            </a:r>
            <a:r>
              <a:rPr kumimoji="1" lang="zh-CN" altLang="en-US" dirty="0"/>
              <a:t> （</a:t>
            </a:r>
            <a:r>
              <a:rPr kumimoji="1" lang="en-US" altLang="zh-CN" dirty="0"/>
              <a:t>i≠j</a:t>
            </a:r>
            <a:r>
              <a:rPr kumimoji="1" lang="zh-CN" altLang="en-US" dirty="0"/>
              <a:t>）之间的元组不满足连接条件，之后将各自的</a:t>
            </a:r>
            <a:r>
              <a:rPr kumimoji="1" lang="en-US" altLang="zh-CN" dirty="0">
                <a:solidFill>
                  <a:srgbClr val="FF0000"/>
                </a:solidFill>
              </a:rPr>
              <a:t>n</a:t>
            </a:r>
            <a:r>
              <a:rPr kumimoji="1" lang="zh-CN" altLang="en-US" dirty="0">
                <a:solidFill>
                  <a:srgbClr val="FF0000"/>
                </a:solidFill>
              </a:rPr>
              <a:t>个划分交给</a:t>
            </a:r>
            <a:r>
              <a:rPr kumimoji="1" lang="en-US" altLang="zh-CN" dirty="0">
                <a:solidFill>
                  <a:srgbClr val="FF0000"/>
                </a:solidFill>
              </a:rPr>
              <a:t>n</a:t>
            </a:r>
            <a:r>
              <a:rPr kumimoji="1" lang="zh-CN" altLang="en-US" dirty="0">
                <a:solidFill>
                  <a:srgbClr val="FF0000"/>
                </a:solidFill>
              </a:rPr>
              <a:t>个对应的处理器</a:t>
            </a:r>
            <a:r>
              <a:rPr kumimoji="1" lang="zh-CN" altLang="en-US" dirty="0"/>
              <a:t>并行执行连接操作。</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pic>
        <p:nvPicPr>
          <p:cNvPr id="5" name="图片 4">
            <a:extLst>
              <a:ext uri="{FF2B5EF4-FFF2-40B4-BE49-F238E27FC236}">
                <a16:creationId xmlns:a16="http://schemas.microsoft.com/office/drawing/2014/main" id="{DDC81D77-D9C8-0C41-9190-A8F6886C7F7E}"/>
              </a:ext>
            </a:extLst>
          </p:cNvPr>
          <p:cNvPicPr>
            <a:picLocks noChangeAspect="1"/>
          </p:cNvPicPr>
          <p:nvPr/>
        </p:nvPicPr>
        <p:blipFill>
          <a:blip r:embed="rId2"/>
          <a:stretch>
            <a:fillRect/>
          </a:stretch>
        </p:blipFill>
        <p:spPr>
          <a:xfrm>
            <a:off x="2100568" y="3668624"/>
            <a:ext cx="6337312" cy="4262806"/>
          </a:xfrm>
          <a:prstGeom prst="rect">
            <a:avLst/>
          </a:prstGeom>
        </p:spPr>
      </p:pic>
    </p:spTree>
    <p:extLst>
      <p:ext uri="{BB962C8B-B14F-4D97-AF65-F5344CB8AC3E}">
        <p14:creationId xmlns:p14="http://schemas.microsoft.com/office/powerpoint/2010/main" val="2501133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927656"/>
            <a:ext cx="10515600" cy="3256718"/>
          </a:xfrm>
        </p:spPr>
        <p:txBody>
          <a:bodyPr>
            <a:noAutofit/>
          </a:bodyPr>
          <a:lstStyle/>
          <a:p>
            <a:pPr lvl="1"/>
            <a:r>
              <a:rPr kumimoji="1" lang="zh-CN" altLang="en-US" b="1" dirty="0"/>
              <a:t>操作内并行（续）</a:t>
            </a:r>
            <a:endParaRPr kumimoji="1" lang="en-US" altLang="zh-CN" b="1" dirty="0"/>
          </a:p>
          <a:p>
            <a:pPr lvl="1"/>
            <a:r>
              <a:rPr kumimoji="1" lang="zh-CN" altLang="en-US" b="1" dirty="0"/>
              <a:t>分片</a:t>
            </a:r>
            <a:r>
              <a:rPr kumimoji="1" lang="en-US" altLang="zh-CN" b="1" dirty="0"/>
              <a:t>-</a:t>
            </a:r>
            <a:r>
              <a:rPr kumimoji="1" lang="zh-CN" altLang="en-US" b="1" dirty="0">
                <a:solidFill>
                  <a:srgbClr val="FF0000"/>
                </a:solidFill>
              </a:rPr>
              <a:t>复制</a:t>
            </a:r>
            <a:r>
              <a:rPr kumimoji="1" lang="zh-CN" altLang="en-US" b="1" dirty="0"/>
              <a:t>连接</a:t>
            </a:r>
            <a:r>
              <a:rPr kumimoji="1" lang="zh-CN" altLang="en-US" dirty="0"/>
              <a:t>：参与连接的两个关系</a:t>
            </a:r>
            <a:r>
              <a:rPr kumimoji="1" lang="en-US" altLang="zh-CN" dirty="0"/>
              <a:t>R</a:t>
            </a:r>
            <a:r>
              <a:rPr kumimoji="1" lang="zh-CN" altLang="en-US" dirty="0"/>
              <a:t>和</a:t>
            </a:r>
            <a:r>
              <a:rPr kumimoji="1" lang="en-US" altLang="zh-CN" dirty="0"/>
              <a:t>S</a:t>
            </a:r>
            <a:r>
              <a:rPr kumimoji="1" lang="zh-CN" altLang="en-US" dirty="0"/>
              <a:t>，可以（在连接属性上）</a:t>
            </a:r>
            <a:r>
              <a:rPr kumimoji="1" lang="zh-CN" altLang="en-US" dirty="0">
                <a:solidFill>
                  <a:srgbClr val="FF0000"/>
                </a:solidFill>
              </a:rPr>
              <a:t>分别按照不同的划分函数分片</a:t>
            </a:r>
            <a:r>
              <a:rPr kumimoji="1" lang="zh-CN" altLang="en-US" dirty="0"/>
              <a:t>，</a:t>
            </a:r>
            <a:r>
              <a:rPr kumimoji="1" lang="zh-CN" altLang="en-US" dirty="0">
                <a:solidFill>
                  <a:srgbClr val="FF0000"/>
                </a:solidFill>
              </a:rPr>
              <a:t>处理器</a:t>
            </a:r>
            <a:r>
              <a:rPr kumimoji="1" lang="en-US" altLang="zh-CN" baseline="-25000" dirty="0" err="1">
                <a:solidFill>
                  <a:srgbClr val="FF0000"/>
                </a:solidFill>
              </a:rPr>
              <a:t>i</a:t>
            </a:r>
            <a:r>
              <a:rPr kumimoji="1" lang="zh-CN" altLang="en-US" baseline="-25000" dirty="0">
                <a:solidFill>
                  <a:srgbClr val="FF0000"/>
                </a:solidFill>
              </a:rPr>
              <a:t>，</a:t>
            </a:r>
            <a:r>
              <a:rPr kumimoji="1" lang="en-US" altLang="zh-CN" baseline="-25000" dirty="0">
                <a:solidFill>
                  <a:srgbClr val="FF0000"/>
                </a:solidFill>
              </a:rPr>
              <a:t>j</a:t>
            </a:r>
            <a:r>
              <a:rPr kumimoji="1" lang="zh-CN" altLang="en-US" dirty="0"/>
              <a:t>只需负责处理</a:t>
            </a:r>
            <a:r>
              <a:rPr kumimoji="1" lang="en-US" altLang="zh-CN" dirty="0">
                <a:solidFill>
                  <a:srgbClr val="FF0000"/>
                </a:solidFill>
              </a:rPr>
              <a:t>R</a:t>
            </a:r>
            <a:r>
              <a:rPr kumimoji="1" lang="zh-CN" altLang="en-US" dirty="0">
                <a:solidFill>
                  <a:srgbClr val="FF0000"/>
                </a:solidFill>
              </a:rPr>
              <a:t>的第</a:t>
            </a:r>
            <a:r>
              <a:rPr kumimoji="1" lang="en-US" altLang="zh-CN" dirty="0" err="1">
                <a:solidFill>
                  <a:srgbClr val="FF0000"/>
                </a:solidFill>
              </a:rPr>
              <a:t>i</a:t>
            </a:r>
            <a:r>
              <a:rPr kumimoji="1" lang="zh-CN" altLang="en-US" dirty="0">
                <a:solidFill>
                  <a:srgbClr val="FF0000"/>
                </a:solidFill>
              </a:rPr>
              <a:t>分区和</a:t>
            </a:r>
            <a:r>
              <a:rPr kumimoji="1" lang="en-US" altLang="zh-CN" dirty="0">
                <a:solidFill>
                  <a:srgbClr val="FF0000"/>
                </a:solidFill>
              </a:rPr>
              <a:t>S</a:t>
            </a:r>
            <a:r>
              <a:rPr kumimoji="1" lang="zh-CN" altLang="en-US" dirty="0">
                <a:solidFill>
                  <a:srgbClr val="FF0000"/>
                </a:solidFill>
              </a:rPr>
              <a:t>的第</a:t>
            </a:r>
            <a:r>
              <a:rPr kumimoji="1" lang="en-US" altLang="zh-CN" dirty="0">
                <a:solidFill>
                  <a:srgbClr val="FF0000"/>
                </a:solidFill>
              </a:rPr>
              <a:t>j</a:t>
            </a:r>
            <a:r>
              <a:rPr kumimoji="1" lang="zh-CN" altLang="en-US" dirty="0">
                <a:solidFill>
                  <a:srgbClr val="FF0000"/>
                </a:solidFill>
              </a:rPr>
              <a:t>分区</a:t>
            </a:r>
            <a:r>
              <a:rPr kumimoji="1" lang="zh-CN" altLang="en-US" dirty="0"/>
              <a:t>的数据的连接，从而并行操作。</a:t>
            </a:r>
            <a:endParaRPr kumimoji="1" lang="en-US" altLang="zh-CN" dirty="0"/>
          </a:p>
          <a:p>
            <a:pPr lvl="1"/>
            <a:r>
              <a:rPr kumimoji="1" lang="zh-CN" altLang="en-US" b="1" dirty="0"/>
              <a:t>优点</a:t>
            </a:r>
            <a:r>
              <a:rPr kumimoji="1" lang="zh-CN" altLang="en-US" dirty="0"/>
              <a:t>：能处理复杂的连接条件。</a:t>
            </a:r>
            <a:endParaRPr kumimoji="1" lang="en-US" altLang="zh-CN" dirty="0"/>
          </a:p>
          <a:p>
            <a:pPr lvl="1"/>
            <a:r>
              <a:rPr kumimoji="1" lang="zh-CN" altLang="en-US" dirty="0"/>
              <a:t>一般</a:t>
            </a:r>
            <a:r>
              <a:rPr kumimoji="1" lang="en-US" altLang="zh-CN" dirty="0"/>
              <a:t>R</a:t>
            </a:r>
            <a:r>
              <a:rPr kumimoji="1" lang="zh-CN" altLang="en-US" dirty="0"/>
              <a:t>的每个分片需要和</a:t>
            </a:r>
            <a:r>
              <a:rPr kumimoji="1" lang="en-US" altLang="zh-CN" dirty="0"/>
              <a:t>S</a:t>
            </a:r>
            <a:r>
              <a:rPr kumimoji="1" lang="zh-CN" altLang="en-US" dirty="0"/>
              <a:t>的每个分片匹配</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329" y="3169830"/>
            <a:ext cx="5374088" cy="3551645"/>
          </a:xfrm>
          <a:prstGeom prst="rect">
            <a:avLst/>
          </a:prstGeom>
        </p:spPr>
      </p:pic>
    </p:spTree>
    <p:extLst>
      <p:ext uri="{BB962C8B-B14F-4D97-AF65-F5344CB8AC3E}">
        <p14:creationId xmlns:p14="http://schemas.microsoft.com/office/powerpoint/2010/main" val="3022233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927656"/>
            <a:ext cx="10515600" cy="5428694"/>
          </a:xfrm>
        </p:spPr>
        <p:txBody>
          <a:bodyPr>
            <a:noAutofit/>
          </a:bodyPr>
          <a:lstStyle/>
          <a:p>
            <a:pPr lvl="1"/>
            <a:r>
              <a:rPr kumimoji="1" lang="zh-CN" altLang="en-US" b="1" dirty="0"/>
              <a:t>操作内并行（续）</a:t>
            </a:r>
            <a:endParaRPr kumimoji="1" lang="en-US" altLang="zh-CN" b="1" dirty="0"/>
          </a:p>
          <a:p>
            <a:pPr lvl="1"/>
            <a:r>
              <a:rPr kumimoji="1" lang="zh-CN" altLang="en-US" b="1" dirty="0"/>
              <a:t>基于划分的</a:t>
            </a:r>
            <a:r>
              <a:rPr kumimoji="1" lang="zh-CN" altLang="en-US" b="1" dirty="0">
                <a:solidFill>
                  <a:srgbClr val="FF0000"/>
                </a:solidFill>
              </a:rPr>
              <a:t>并行散列</a:t>
            </a:r>
            <a:r>
              <a:rPr kumimoji="1" lang="zh-CN" altLang="en-US" b="1" dirty="0"/>
              <a:t>连接</a:t>
            </a:r>
            <a:r>
              <a:rPr kumimoji="1" lang="zh-CN" altLang="en-US" dirty="0"/>
              <a:t>：分为</a:t>
            </a:r>
            <a:r>
              <a:rPr kumimoji="1" lang="en-US" altLang="zh-CN" dirty="0"/>
              <a:t>3</a:t>
            </a:r>
            <a:r>
              <a:rPr kumimoji="1" lang="zh-CN" altLang="en-US" dirty="0"/>
              <a:t>个阶段，</a:t>
            </a:r>
            <a:r>
              <a:rPr kumimoji="1" lang="en-US" altLang="zh-CN" dirty="0">
                <a:solidFill>
                  <a:srgbClr val="FF0000"/>
                </a:solidFill>
              </a:rPr>
              <a:t>partition</a:t>
            </a:r>
            <a:r>
              <a:rPr kumimoji="1" lang="zh-CN" altLang="en-US" dirty="0">
                <a:solidFill>
                  <a:srgbClr val="FF0000"/>
                </a:solidFill>
              </a:rPr>
              <a:t>、</a:t>
            </a:r>
            <a:r>
              <a:rPr kumimoji="1" lang="en-US" altLang="zh-CN" dirty="0">
                <a:solidFill>
                  <a:srgbClr val="FF0000"/>
                </a:solidFill>
              </a:rPr>
              <a:t>build</a:t>
            </a:r>
            <a:r>
              <a:rPr kumimoji="1" lang="zh-CN" altLang="en-US" dirty="0">
                <a:solidFill>
                  <a:srgbClr val="FF0000"/>
                </a:solidFill>
              </a:rPr>
              <a:t>和</a:t>
            </a:r>
            <a:r>
              <a:rPr kumimoji="1" lang="en-US" altLang="zh-CN" dirty="0">
                <a:solidFill>
                  <a:srgbClr val="FF0000"/>
                </a:solidFill>
              </a:rPr>
              <a:t>probe</a:t>
            </a:r>
            <a:r>
              <a:rPr kumimoji="1" lang="zh-CN" altLang="en-US" dirty="0">
                <a:solidFill>
                  <a:srgbClr val="FF0000"/>
                </a:solidFill>
              </a:rPr>
              <a:t>阶段</a:t>
            </a:r>
            <a:r>
              <a:rPr kumimoji="1" lang="zh-CN" altLang="en-US" dirty="0"/>
              <a:t>。</a:t>
            </a:r>
            <a:r>
              <a:rPr kumimoji="1" lang="en-US" altLang="zh-CN" dirty="0"/>
              <a:t>partition</a:t>
            </a:r>
            <a:r>
              <a:rPr kumimoji="1" lang="zh-CN" altLang="en-US" dirty="0"/>
              <a:t>阶段将</a:t>
            </a:r>
            <a:r>
              <a:rPr kumimoji="1" lang="en-US" altLang="zh-CN" dirty="0">
                <a:solidFill>
                  <a:srgbClr val="FF0000"/>
                </a:solidFill>
              </a:rPr>
              <a:t>R</a:t>
            </a:r>
            <a:r>
              <a:rPr kumimoji="1" lang="zh-CN" altLang="en-US" dirty="0">
                <a:solidFill>
                  <a:srgbClr val="FF0000"/>
                </a:solidFill>
              </a:rPr>
              <a:t>表</a:t>
            </a:r>
            <a:r>
              <a:rPr kumimoji="1" lang="zh-CN" altLang="en-US" dirty="0"/>
              <a:t>的数据划分到不同的</a:t>
            </a:r>
            <a:r>
              <a:rPr kumimoji="1" lang="zh-CN" altLang="en-US" dirty="0">
                <a:solidFill>
                  <a:srgbClr val="FF0000"/>
                </a:solidFill>
              </a:rPr>
              <a:t>分区</a:t>
            </a:r>
            <a:r>
              <a:rPr kumimoji="1" lang="zh-CN" altLang="en-US" dirty="0"/>
              <a:t>上，</a:t>
            </a:r>
            <a:r>
              <a:rPr kumimoji="1" lang="en-US" altLang="zh-CN" dirty="0"/>
              <a:t>build</a:t>
            </a:r>
            <a:r>
              <a:rPr kumimoji="1" lang="zh-CN" altLang="en-US" dirty="0"/>
              <a:t>阶段在各个分区上</a:t>
            </a:r>
            <a:r>
              <a:rPr kumimoji="1" lang="zh-CN" altLang="en-US" dirty="0">
                <a:solidFill>
                  <a:srgbClr val="FF0000"/>
                </a:solidFill>
              </a:rPr>
              <a:t>构建哈希表</a:t>
            </a:r>
            <a:r>
              <a:rPr kumimoji="1" lang="zh-CN" altLang="en-US" dirty="0"/>
              <a:t>，</a:t>
            </a:r>
            <a:r>
              <a:rPr kumimoji="1" lang="en-US" altLang="zh-CN" dirty="0"/>
              <a:t>probe</a:t>
            </a:r>
            <a:r>
              <a:rPr kumimoji="1" lang="zh-CN" altLang="en-US" dirty="0"/>
              <a:t>阶段先将</a:t>
            </a:r>
            <a:r>
              <a:rPr kumimoji="1" lang="en-US" altLang="zh-CN" dirty="0"/>
              <a:t>S</a:t>
            </a:r>
            <a:r>
              <a:rPr kumimoji="1" lang="zh-CN" altLang="en-US" dirty="0"/>
              <a:t>表中的元组映射到对应的分区上，再进行连接操作。</a:t>
            </a:r>
            <a:endParaRPr kumimoji="1" lang="en-US" altLang="zh-CN" dirty="0"/>
          </a:p>
          <a:p>
            <a:pPr lvl="1"/>
            <a:endParaRPr kumimoji="1" lang="en-US" altLang="zh-CN" dirty="0"/>
          </a:p>
          <a:p>
            <a:pPr lvl="1"/>
            <a:r>
              <a:rPr kumimoji="1" lang="zh-CN" altLang="en-US" b="1" dirty="0"/>
              <a:t>（</a:t>
            </a:r>
            <a:r>
              <a:rPr kumimoji="1" lang="en-US" altLang="zh-CN" b="1" dirty="0"/>
              <a:t>1</a:t>
            </a:r>
            <a:r>
              <a:rPr kumimoji="1" lang="zh-CN" altLang="en-US" b="1" dirty="0"/>
              <a:t>）不阻塞分区</a:t>
            </a:r>
            <a:r>
              <a:rPr kumimoji="1" lang="zh-CN" altLang="en-US" dirty="0"/>
              <a:t>（</a:t>
            </a:r>
            <a:r>
              <a:rPr kumimoji="1" lang="en-US" altLang="zh-CN" dirty="0"/>
              <a:t>Non-Blocking Partitioning</a:t>
            </a:r>
            <a:r>
              <a:rPr kumimoji="1" lang="zh-CN" altLang="en-US" dirty="0"/>
              <a:t>）：</a:t>
            </a:r>
            <a:r>
              <a:rPr kumimoji="1" lang="en-US" altLang="zh-CN" dirty="0"/>
              <a:t> Build</a:t>
            </a:r>
            <a:r>
              <a:rPr kumimoji="1" lang="zh-CN" altLang="en-US" dirty="0"/>
              <a:t>阶段不会被</a:t>
            </a:r>
            <a:r>
              <a:rPr kumimoji="1" lang="en-US" altLang="zh-CN" dirty="0"/>
              <a:t>Partitioning</a:t>
            </a:r>
            <a:r>
              <a:rPr kumimoji="1" lang="zh-CN" altLang="en-US" dirty="0"/>
              <a:t>阶段阻塞。因为</a:t>
            </a:r>
            <a:r>
              <a:rPr kumimoji="1" lang="en-US" altLang="zh-CN" dirty="0">
                <a:solidFill>
                  <a:srgbClr val="FF0000"/>
                </a:solidFill>
              </a:rPr>
              <a:t>Build</a:t>
            </a:r>
            <a:r>
              <a:rPr kumimoji="1" lang="zh-CN" altLang="en-US" dirty="0">
                <a:solidFill>
                  <a:srgbClr val="FF0000"/>
                </a:solidFill>
              </a:rPr>
              <a:t>阶段只关心</a:t>
            </a:r>
            <a:r>
              <a:rPr kumimoji="1" lang="en-US" altLang="zh-CN" dirty="0">
                <a:solidFill>
                  <a:srgbClr val="FF0000"/>
                </a:solidFill>
              </a:rPr>
              <a:t>hash</a:t>
            </a:r>
            <a:r>
              <a:rPr kumimoji="1" lang="zh-CN" altLang="en-US" dirty="0">
                <a:solidFill>
                  <a:srgbClr val="FF0000"/>
                </a:solidFill>
              </a:rPr>
              <a:t>表的产生，对于它输入的数据是否是完整的并不关心</a:t>
            </a:r>
            <a:r>
              <a:rPr kumimoji="1" lang="zh-CN" altLang="en-US" dirty="0"/>
              <a:t>。此种方法只扫描一次输入关系并</a:t>
            </a:r>
            <a:r>
              <a:rPr kumimoji="1" lang="zh-CN" altLang="en-US" dirty="0">
                <a:solidFill>
                  <a:srgbClr val="FF0000"/>
                </a:solidFill>
              </a:rPr>
              <a:t>即时生成输出</a:t>
            </a:r>
            <a:r>
              <a:rPr kumimoji="1" lang="zh-CN" altLang="en-US" dirty="0"/>
              <a:t>，通过另外的线程去读取输入产生的</a:t>
            </a:r>
            <a:r>
              <a:rPr kumimoji="1" lang="en-US" altLang="zh-CN" dirty="0"/>
              <a:t>hash</a:t>
            </a:r>
            <a:r>
              <a:rPr kumimoji="1" lang="zh-CN" altLang="en-US" dirty="0"/>
              <a:t>表等结果，从而</a:t>
            </a:r>
            <a:r>
              <a:rPr kumimoji="1" lang="zh-CN" altLang="en-US" dirty="0">
                <a:solidFill>
                  <a:srgbClr val="FF0000"/>
                </a:solidFill>
              </a:rPr>
              <a:t>不必要等到所有的线程都结束扫描再进入下一个阶段</a:t>
            </a:r>
            <a:r>
              <a:rPr kumimoji="1" lang="zh-CN" altLang="en-US" dirty="0"/>
              <a:t>。</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
        <p:nvSpPr>
          <p:cNvPr id="5" name="矩形 4"/>
          <p:cNvSpPr/>
          <p:nvPr/>
        </p:nvSpPr>
        <p:spPr>
          <a:xfrm>
            <a:off x="-291549" y="6215747"/>
            <a:ext cx="7666383" cy="369332"/>
          </a:xfrm>
          <a:prstGeom prst="rect">
            <a:avLst/>
          </a:prstGeom>
        </p:spPr>
        <p:txBody>
          <a:bodyPr wrap="square">
            <a:spAutoFit/>
          </a:bodyPr>
          <a:lstStyle/>
          <a:p>
            <a:pPr lvl="1"/>
            <a:r>
              <a:rPr kumimoji="1" lang="zh-CN" altLang="en-US" dirty="0">
                <a:solidFill>
                  <a:schemeClr val="bg1">
                    <a:lumMod val="65000"/>
                  </a:schemeClr>
                </a:solidFill>
              </a:rPr>
              <a:t>参考：</a:t>
            </a:r>
            <a:r>
              <a:rPr kumimoji="1" lang="en-US" altLang="zh-CN" dirty="0">
                <a:solidFill>
                  <a:schemeClr val="bg1">
                    <a:lumMod val="65000"/>
                  </a:schemeClr>
                </a:solidFill>
              </a:rPr>
              <a:t>https://blog.csdn.net/u013007900/article/details/79055303</a:t>
            </a:r>
          </a:p>
        </p:txBody>
      </p:sp>
    </p:spTree>
    <p:extLst>
      <p:ext uri="{BB962C8B-B14F-4D97-AF65-F5344CB8AC3E}">
        <p14:creationId xmlns:p14="http://schemas.microsoft.com/office/powerpoint/2010/main" val="3646805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927656"/>
            <a:ext cx="4734464" cy="5428694"/>
          </a:xfrm>
        </p:spPr>
        <p:txBody>
          <a:bodyPr>
            <a:noAutofit/>
          </a:bodyPr>
          <a:lstStyle/>
          <a:p>
            <a:pPr lvl="1"/>
            <a:r>
              <a:rPr kumimoji="1" lang="zh-CN" altLang="en-US" b="1" dirty="0"/>
              <a:t>基于划分的</a:t>
            </a:r>
            <a:r>
              <a:rPr kumimoji="1" lang="zh-CN" altLang="en-US" b="1" dirty="0">
                <a:solidFill>
                  <a:srgbClr val="FF0000"/>
                </a:solidFill>
              </a:rPr>
              <a:t>并行散列</a:t>
            </a:r>
            <a:r>
              <a:rPr kumimoji="1" lang="zh-CN" altLang="en-US" b="1" dirty="0"/>
              <a:t>连接</a:t>
            </a:r>
            <a:r>
              <a:rPr kumimoji="1" lang="zh-CN" altLang="en-US" dirty="0"/>
              <a:t>：分为</a:t>
            </a:r>
            <a:r>
              <a:rPr kumimoji="1" lang="en-US" altLang="zh-CN" dirty="0"/>
              <a:t>3</a:t>
            </a:r>
            <a:r>
              <a:rPr kumimoji="1" lang="zh-CN" altLang="en-US" dirty="0"/>
              <a:t>个阶段，</a:t>
            </a:r>
            <a:r>
              <a:rPr kumimoji="1" lang="en-US" altLang="zh-CN" dirty="0">
                <a:solidFill>
                  <a:srgbClr val="FF0000"/>
                </a:solidFill>
              </a:rPr>
              <a:t>partition</a:t>
            </a:r>
            <a:r>
              <a:rPr kumimoji="1" lang="zh-CN" altLang="en-US" dirty="0">
                <a:solidFill>
                  <a:srgbClr val="FF0000"/>
                </a:solidFill>
              </a:rPr>
              <a:t>、</a:t>
            </a:r>
            <a:r>
              <a:rPr kumimoji="1" lang="en-US" altLang="zh-CN" dirty="0">
                <a:solidFill>
                  <a:srgbClr val="FF0000"/>
                </a:solidFill>
              </a:rPr>
              <a:t>build</a:t>
            </a:r>
            <a:r>
              <a:rPr kumimoji="1" lang="zh-CN" altLang="en-US" dirty="0">
                <a:solidFill>
                  <a:srgbClr val="FF0000"/>
                </a:solidFill>
              </a:rPr>
              <a:t>和</a:t>
            </a:r>
            <a:r>
              <a:rPr kumimoji="1" lang="en-US" altLang="zh-CN" dirty="0">
                <a:solidFill>
                  <a:srgbClr val="FF0000"/>
                </a:solidFill>
              </a:rPr>
              <a:t>probe</a:t>
            </a:r>
            <a:r>
              <a:rPr kumimoji="1" lang="zh-CN" altLang="en-US" dirty="0">
                <a:solidFill>
                  <a:srgbClr val="FF0000"/>
                </a:solidFill>
              </a:rPr>
              <a:t>阶段</a:t>
            </a:r>
            <a:r>
              <a:rPr kumimoji="1" lang="zh-CN" altLang="en-US" dirty="0"/>
              <a:t>。</a:t>
            </a:r>
            <a:r>
              <a:rPr kumimoji="1" lang="en-US" altLang="zh-CN" dirty="0"/>
              <a:t>partition</a:t>
            </a:r>
            <a:r>
              <a:rPr kumimoji="1" lang="zh-CN" altLang="en-US" dirty="0"/>
              <a:t>阶段将</a:t>
            </a:r>
            <a:r>
              <a:rPr kumimoji="1" lang="en-US" altLang="zh-CN" dirty="0">
                <a:solidFill>
                  <a:srgbClr val="FF0000"/>
                </a:solidFill>
              </a:rPr>
              <a:t>R</a:t>
            </a:r>
            <a:r>
              <a:rPr kumimoji="1" lang="zh-CN" altLang="en-US" dirty="0">
                <a:solidFill>
                  <a:srgbClr val="FF0000"/>
                </a:solidFill>
              </a:rPr>
              <a:t>表</a:t>
            </a:r>
            <a:r>
              <a:rPr kumimoji="1" lang="zh-CN" altLang="en-US" dirty="0"/>
              <a:t>的数据划分到不同的</a:t>
            </a:r>
            <a:r>
              <a:rPr kumimoji="1" lang="zh-CN" altLang="en-US" dirty="0">
                <a:solidFill>
                  <a:srgbClr val="FF0000"/>
                </a:solidFill>
              </a:rPr>
              <a:t>分区</a:t>
            </a:r>
            <a:r>
              <a:rPr kumimoji="1" lang="zh-CN" altLang="en-US" dirty="0"/>
              <a:t>上，</a:t>
            </a:r>
            <a:r>
              <a:rPr kumimoji="1" lang="en-US" altLang="zh-CN" dirty="0"/>
              <a:t>build</a:t>
            </a:r>
            <a:r>
              <a:rPr kumimoji="1" lang="zh-CN" altLang="en-US" dirty="0"/>
              <a:t>阶段在各个分区上</a:t>
            </a:r>
            <a:r>
              <a:rPr kumimoji="1" lang="zh-CN" altLang="en-US" dirty="0">
                <a:solidFill>
                  <a:srgbClr val="FF0000"/>
                </a:solidFill>
              </a:rPr>
              <a:t>构建哈希表</a:t>
            </a:r>
            <a:r>
              <a:rPr kumimoji="1" lang="zh-CN" altLang="en-US" dirty="0"/>
              <a:t>，</a:t>
            </a:r>
            <a:r>
              <a:rPr kumimoji="1" lang="en-US" altLang="zh-CN" dirty="0"/>
              <a:t>probe</a:t>
            </a:r>
            <a:r>
              <a:rPr kumimoji="1" lang="zh-CN" altLang="en-US" dirty="0"/>
              <a:t>阶段先将</a:t>
            </a:r>
            <a:r>
              <a:rPr kumimoji="1" lang="en-US" altLang="zh-CN" dirty="0"/>
              <a:t>S</a:t>
            </a:r>
            <a:r>
              <a:rPr kumimoji="1" lang="zh-CN" altLang="en-US" dirty="0"/>
              <a:t>表中的元组映射到对应的分区上，再进行连接操作。</a:t>
            </a:r>
            <a:endParaRPr kumimoji="1" lang="en-US" altLang="zh-CN" dirty="0"/>
          </a:p>
          <a:p>
            <a:pPr lvl="1"/>
            <a:r>
              <a:rPr kumimoji="1" lang="zh-CN" altLang="en-US" b="1" dirty="0"/>
              <a:t>（</a:t>
            </a:r>
            <a:r>
              <a:rPr kumimoji="1" lang="en-US" altLang="zh-CN" b="1" dirty="0"/>
              <a:t>1</a:t>
            </a:r>
            <a:r>
              <a:rPr kumimoji="1" lang="zh-CN" altLang="en-US" b="1" dirty="0"/>
              <a:t>）不阻塞分区</a:t>
            </a:r>
            <a:r>
              <a:rPr kumimoji="1" lang="zh-CN" altLang="en-US" dirty="0"/>
              <a:t>（</a:t>
            </a:r>
            <a:r>
              <a:rPr kumimoji="1" lang="en-US" altLang="zh-CN" dirty="0"/>
              <a:t>Non-Blocking Partitioning</a:t>
            </a:r>
            <a:r>
              <a:rPr kumimoji="1" lang="zh-CN" altLang="en-US" dirty="0"/>
              <a:t>）</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sp>
        <p:nvSpPr>
          <p:cNvPr id="5" name="矩形 4"/>
          <p:cNvSpPr/>
          <p:nvPr/>
        </p:nvSpPr>
        <p:spPr>
          <a:xfrm>
            <a:off x="-291549" y="6215747"/>
            <a:ext cx="7666383" cy="369332"/>
          </a:xfrm>
          <a:prstGeom prst="rect">
            <a:avLst/>
          </a:prstGeom>
        </p:spPr>
        <p:txBody>
          <a:bodyPr wrap="square">
            <a:spAutoFit/>
          </a:bodyPr>
          <a:lstStyle/>
          <a:p>
            <a:pPr lvl="1"/>
            <a:r>
              <a:rPr kumimoji="1" lang="zh-CN" altLang="en-US" dirty="0">
                <a:solidFill>
                  <a:schemeClr val="bg1">
                    <a:lumMod val="65000"/>
                  </a:schemeClr>
                </a:solidFill>
              </a:rPr>
              <a:t>参考：</a:t>
            </a:r>
            <a:r>
              <a:rPr kumimoji="1" lang="en-US" altLang="zh-CN" dirty="0">
                <a:solidFill>
                  <a:schemeClr val="bg1">
                    <a:lumMod val="65000"/>
                  </a:schemeClr>
                </a:solidFill>
              </a:rPr>
              <a:t>https://blog.csdn.net/u013007900/article/details/79055303</a:t>
            </a:r>
          </a:p>
        </p:txBody>
      </p:sp>
      <p:pic>
        <p:nvPicPr>
          <p:cNvPr id="6" name="图片 5">
            <a:extLst>
              <a:ext uri="{FF2B5EF4-FFF2-40B4-BE49-F238E27FC236}">
                <a16:creationId xmlns:a16="http://schemas.microsoft.com/office/drawing/2014/main" id="{17637B31-FD9C-457D-AA5C-0C7B6781ABFC}"/>
              </a:ext>
            </a:extLst>
          </p:cNvPr>
          <p:cNvPicPr>
            <a:picLocks noChangeAspect="1"/>
          </p:cNvPicPr>
          <p:nvPr/>
        </p:nvPicPr>
        <p:blipFill>
          <a:blip r:embed="rId3"/>
          <a:stretch>
            <a:fillRect/>
          </a:stretch>
        </p:blipFill>
        <p:spPr>
          <a:xfrm>
            <a:off x="5851437" y="925535"/>
            <a:ext cx="5306291" cy="5432937"/>
          </a:xfrm>
          <a:prstGeom prst="rect">
            <a:avLst/>
          </a:prstGeom>
        </p:spPr>
      </p:pic>
    </p:spTree>
    <p:extLst>
      <p:ext uri="{BB962C8B-B14F-4D97-AF65-F5344CB8AC3E}">
        <p14:creationId xmlns:p14="http://schemas.microsoft.com/office/powerpoint/2010/main" val="3814899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927656"/>
            <a:ext cx="10515600" cy="5428694"/>
          </a:xfrm>
        </p:spPr>
        <p:txBody>
          <a:bodyPr>
            <a:noAutofit/>
          </a:bodyPr>
          <a:lstStyle/>
          <a:p>
            <a:pPr lvl="1"/>
            <a:r>
              <a:rPr kumimoji="1" lang="zh-CN" altLang="en-US" b="1" dirty="0"/>
              <a:t>操作内并行（续）</a:t>
            </a:r>
            <a:endParaRPr kumimoji="1" lang="en-US" altLang="zh-CN" b="1" dirty="0"/>
          </a:p>
          <a:p>
            <a:pPr lvl="1"/>
            <a:r>
              <a:rPr kumimoji="1" lang="zh-CN" altLang="en-US" b="1" dirty="0"/>
              <a:t>基于划分的并行散列连接</a:t>
            </a:r>
            <a:r>
              <a:rPr kumimoji="1" lang="zh-CN" altLang="en-US" dirty="0"/>
              <a:t>：</a:t>
            </a:r>
            <a:endParaRPr kumimoji="1" lang="en-US" altLang="zh-CN" dirty="0"/>
          </a:p>
          <a:p>
            <a:pPr lvl="1"/>
            <a:r>
              <a:rPr kumimoji="1" lang="zh-CN" altLang="en-US" b="1" dirty="0"/>
              <a:t>（</a:t>
            </a:r>
            <a:r>
              <a:rPr kumimoji="1" lang="en-US" altLang="zh-CN" b="1" dirty="0"/>
              <a:t>2</a:t>
            </a:r>
            <a:r>
              <a:rPr kumimoji="1" lang="zh-CN" altLang="en-US" b="1" dirty="0"/>
              <a:t>）</a:t>
            </a:r>
            <a:r>
              <a:rPr kumimoji="1" lang="zh-CN" altLang="en-US" b="1" dirty="0">
                <a:solidFill>
                  <a:srgbClr val="FF0000"/>
                </a:solidFill>
              </a:rPr>
              <a:t>阻塞</a:t>
            </a:r>
            <a:r>
              <a:rPr kumimoji="1" lang="zh-CN" altLang="en-US" b="1" dirty="0"/>
              <a:t>分区</a:t>
            </a:r>
            <a:r>
              <a:rPr lang="zh-CN" altLang="en-US" dirty="0"/>
              <a:t>（</a:t>
            </a:r>
            <a:r>
              <a:rPr lang="en-US" altLang="zh-CN" dirty="0"/>
              <a:t>Blocking Partitioning</a:t>
            </a:r>
            <a:r>
              <a:rPr lang="zh-CN" altLang="en-US" dirty="0"/>
              <a:t>，又称为</a:t>
            </a:r>
            <a:r>
              <a:rPr lang="en-US" altLang="zh-CN" dirty="0">
                <a:solidFill>
                  <a:srgbClr val="FF0000"/>
                </a:solidFill>
              </a:rPr>
              <a:t>radix</a:t>
            </a:r>
            <a:r>
              <a:rPr lang="zh-CN" altLang="en-US" dirty="0"/>
              <a:t>）多次扫描输入数据，以生成分区。多步骤传递数据：</a:t>
            </a:r>
            <a:endParaRPr lang="en-US" altLang="zh-CN" dirty="0"/>
          </a:p>
          <a:p>
            <a:pPr lvl="1"/>
            <a:r>
              <a:rPr lang="zh-CN" altLang="en-US" dirty="0"/>
              <a:t>（</a:t>
            </a:r>
            <a:r>
              <a:rPr lang="en-US" altLang="zh-CN" dirty="0"/>
              <a:t>1</a:t>
            </a:r>
            <a:r>
              <a:rPr lang="zh-CN" altLang="en-US" dirty="0"/>
              <a:t>）扫描</a:t>
            </a:r>
            <a:r>
              <a:rPr lang="en-US" altLang="zh-CN" dirty="0"/>
              <a:t>R</a:t>
            </a:r>
            <a:r>
              <a:rPr lang="zh-CN" altLang="en-US" dirty="0"/>
              <a:t>并计算</a:t>
            </a:r>
            <a:r>
              <a:rPr lang="zh-CN" altLang="en-US" dirty="0">
                <a:solidFill>
                  <a:srgbClr val="FF0000"/>
                </a:solidFill>
              </a:rPr>
              <a:t>每个哈希键的元组数量的直方图</a:t>
            </a:r>
            <a:r>
              <a:rPr lang="zh-CN" altLang="en-US" dirty="0"/>
              <a:t>在</a:t>
            </a:r>
            <a:r>
              <a:rPr lang="zh-CN" altLang="en-US" dirty="0">
                <a:solidFill>
                  <a:srgbClr val="FF0000"/>
                </a:solidFill>
              </a:rPr>
              <a:t>某个偏移量处的基数</a:t>
            </a:r>
            <a:r>
              <a:rPr lang="zh-CN" altLang="en-US" dirty="0"/>
              <a:t>。（</a:t>
            </a:r>
            <a:r>
              <a:rPr lang="en-US" altLang="zh-CN" dirty="0"/>
              <a:t>2</a:t>
            </a:r>
            <a:r>
              <a:rPr lang="zh-CN" altLang="en-US" dirty="0"/>
              <a:t>）使用此直方图通过计算前缀和来确定输出偏移量。</a:t>
            </a:r>
            <a:endParaRPr lang="en-US" altLang="zh-CN" dirty="0"/>
          </a:p>
          <a:p>
            <a:pPr lvl="1"/>
            <a:r>
              <a:rPr lang="zh-CN" altLang="en-US" dirty="0"/>
              <a:t>（</a:t>
            </a:r>
            <a:r>
              <a:rPr lang="en-US" altLang="zh-CN" dirty="0"/>
              <a:t>3</a:t>
            </a:r>
            <a:r>
              <a:rPr lang="zh-CN" altLang="en-US" dirty="0"/>
              <a:t>）再次扫描</a:t>
            </a:r>
            <a:r>
              <a:rPr lang="en-US" altLang="zh-CN" dirty="0"/>
              <a:t>R</a:t>
            </a:r>
            <a:r>
              <a:rPr lang="zh-CN" altLang="en-US" dirty="0"/>
              <a:t>并根据散列键进行分区。</a:t>
            </a:r>
            <a:endParaRPr lang="en-US" altLang="zh-CN" dirty="0"/>
          </a:p>
          <a:p>
            <a:pPr lvl="1"/>
            <a:r>
              <a:rPr lang="zh-CN" altLang="en-US" b="1" dirty="0"/>
              <a:t>并行嵌套循环连接：</a:t>
            </a:r>
            <a:r>
              <a:rPr lang="zh-CN" altLang="en-US" dirty="0"/>
              <a:t>外表、内表各自扫描的并行，包括数据块之间的依赖分析等方法。。。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sp>
        <p:nvSpPr>
          <p:cNvPr id="5" name="矩形 4"/>
          <p:cNvSpPr/>
          <p:nvPr/>
        </p:nvSpPr>
        <p:spPr>
          <a:xfrm>
            <a:off x="-291549" y="6215747"/>
            <a:ext cx="7666383" cy="369332"/>
          </a:xfrm>
          <a:prstGeom prst="rect">
            <a:avLst/>
          </a:prstGeom>
        </p:spPr>
        <p:txBody>
          <a:bodyPr wrap="square">
            <a:spAutoFit/>
          </a:bodyPr>
          <a:lstStyle/>
          <a:p>
            <a:pPr lvl="1"/>
            <a:r>
              <a:rPr kumimoji="1" lang="zh-CN" altLang="en-US" dirty="0">
                <a:solidFill>
                  <a:schemeClr val="bg1">
                    <a:lumMod val="65000"/>
                  </a:schemeClr>
                </a:solidFill>
              </a:rPr>
              <a:t>参考：</a:t>
            </a:r>
            <a:r>
              <a:rPr kumimoji="1" lang="en-US" altLang="zh-CN" dirty="0">
                <a:solidFill>
                  <a:schemeClr val="bg1">
                    <a:lumMod val="65000"/>
                  </a:schemeClr>
                </a:solidFill>
              </a:rPr>
              <a:t>https://blog.csdn.net/u013007900/article/details/79055303</a:t>
            </a:r>
          </a:p>
        </p:txBody>
      </p:sp>
    </p:spTree>
    <p:extLst>
      <p:ext uri="{BB962C8B-B14F-4D97-AF65-F5344CB8AC3E}">
        <p14:creationId xmlns:p14="http://schemas.microsoft.com/office/powerpoint/2010/main" val="3703259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67"/>
            <a:ext cx="10515600" cy="920336"/>
          </a:xfrm>
        </p:spPr>
        <p:txBody>
          <a:bodyPr/>
          <a:lstStyle/>
          <a:p>
            <a:r>
              <a:rPr lang="en-US" altLang="zh-CN" dirty="0"/>
              <a:t>6.3 </a:t>
            </a:r>
            <a:r>
              <a:rPr lang="zh-CN" altLang="en-US" dirty="0"/>
              <a:t>分布式数据库体系结构</a:t>
            </a:r>
          </a:p>
        </p:txBody>
      </p:sp>
      <p:sp>
        <p:nvSpPr>
          <p:cNvPr id="3" name="内容占位符 2"/>
          <p:cNvSpPr>
            <a:spLocks noGrp="1"/>
          </p:cNvSpPr>
          <p:nvPr>
            <p:ph idx="1"/>
          </p:nvPr>
        </p:nvSpPr>
        <p:spPr>
          <a:xfrm>
            <a:off x="838200" y="915069"/>
            <a:ext cx="10515600" cy="5288958"/>
          </a:xfrm>
        </p:spPr>
        <p:txBody>
          <a:bodyPr>
            <a:noAutofit/>
          </a:bodyPr>
          <a:lstStyle/>
          <a:p>
            <a:pPr>
              <a:lnSpc>
                <a:spcPct val="100000"/>
              </a:lnSpc>
            </a:pPr>
            <a:r>
              <a:rPr lang="en-US" altLang="zh-CN" sz="2400" b="1" dirty="0"/>
              <a:t>6.3.1</a:t>
            </a:r>
            <a:r>
              <a:rPr lang="zh-CN" altLang="en-US" sz="2400" b="1" dirty="0"/>
              <a:t>分布式数据库系统概述</a:t>
            </a:r>
            <a:endParaRPr lang="en-US" altLang="zh-CN" sz="2400" dirty="0"/>
          </a:p>
          <a:p>
            <a:pPr>
              <a:lnSpc>
                <a:spcPct val="100000"/>
              </a:lnSpc>
            </a:pPr>
            <a:r>
              <a:rPr lang="zh-CN" altLang="en-US" sz="2400" dirty="0"/>
              <a:t>分布式数据库系统的研究始于</a:t>
            </a:r>
            <a:r>
              <a:rPr lang="en-US" altLang="zh-CN" sz="2400" dirty="0"/>
              <a:t>20</a:t>
            </a:r>
            <a:r>
              <a:rPr lang="zh-CN" altLang="en-US" sz="2400" dirty="0"/>
              <a:t>世纪</a:t>
            </a:r>
            <a:r>
              <a:rPr lang="en-US" altLang="zh-CN" sz="2400" dirty="0"/>
              <a:t>70</a:t>
            </a:r>
            <a:r>
              <a:rPr lang="zh-CN" altLang="en-US" sz="2400" dirty="0"/>
              <a:t>年代中期：</a:t>
            </a:r>
            <a:endParaRPr lang="en-US" altLang="zh-CN" sz="2400" dirty="0"/>
          </a:p>
          <a:p>
            <a:pPr>
              <a:lnSpc>
                <a:spcPct val="100000"/>
              </a:lnSpc>
              <a:buFont typeface="Wingdings" panose="05000000000000000000" pitchFamily="2" charset="2"/>
              <a:buChar char="Ø"/>
            </a:pPr>
            <a:r>
              <a:rPr lang="zh-CN" altLang="en-US" sz="2400" dirty="0">
                <a:solidFill>
                  <a:srgbClr val="FF0000"/>
                </a:solidFill>
              </a:rPr>
              <a:t>数据分布</a:t>
            </a:r>
            <a:r>
              <a:rPr lang="zh-CN" altLang="en-US" sz="2400" dirty="0"/>
              <a:t>的需求</a:t>
            </a:r>
            <a:endParaRPr lang="en-US" altLang="zh-CN" sz="2400" dirty="0"/>
          </a:p>
          <a:p>
            <a:pPr>
              <a:lnSpc>
                <a:spcPct val="100000"/>
              </a:lnSpc>
              <a:buFont typeface="Wingdings" panose="05000000000000000000" pitchFamily="2" charset="2"/>
              <a:buChar char="Ø"/>
            </a:pPr>
            <a:r>
              <a:rPr lang="zh-CN" altLang="en-US" sz="2400" dirty="0">
                <a:solidFill>
                  <a:srgbClr val="FF0000"/>
                </a:solidFill>
              </a:rPr>
              <a:t>异构环境</a:t>
            </a:r>
            <a:r>
              <a:rPr lang="zh-CN" altLang="en-US" sz="2400" dirty="0"/>
              <a:t>中数据集成的需求</a:t>
            </a:r>
            <a:endParaRPr lang="en-US" altLang="zh-CN" sz="2400" dirty="0"/>
          </a:p>
          <a:p>
            <a:pPr>
              <a:lnSpc>
                <a:spcPct val="100000"/>
              </a:lnSpc>
              <a:buFont typeface="Wingdings" panose="05000000000000000000" pitchFamily="2" charset="2"/>
              <a:buChar char="Ø"/>
            </a:pPr>
            <a:r>
              <a:rPr lang="zh-CN" altLang="en-US" sz="2400" dirty="0"/>
              <a:t>数据库设计方案</a:t>
            </a:r>
            <a:r>
              <a:rPr lang="zh-CN" altLang="en-US" sz="2400" dirty="0">
                <a:solidFill>
                  <a:srgbClr val="FF0000"/>
                </a:solidFill>
              </a:rPr>
              <a:t>信息系统集成</a:t>
            </a:r>
            <a:r>
              <a:rPr lang="zh-CN" altLang="en-US" sz="2400" dirty="0"/>
              <a:t>的需求</a:t>
            </a:r>
          </a:p>
          <a:p>
            <a:pPr>
              <a:lnSpc>
                <a:spcPct val="100000"/>
              </a:lnSpc>
            </a:pPr>
            <a:endParaRPr lang="en-US" altLang="zh-CN" sz="2400" dirty="0"/>
          </a:p>
          <a:p>
            <a:pPr>
              <a:lnSpc>
                <a:spcPct val="100000"/>
              </a:lnSpc>
            </a:pPr>
            <a:r>
              <a:rPr lang="zh-CN" altLang="en-US" sz="2400" b="1" dirty="0"/>
              <a:t>分布式数据库系统</a:t>
            </a:r>
            <a:r>
              <a:rPr lang="en-US" altLang="zh-CN" sz="2400" dirty="0"/>
              <a:t>(Distributed Database System</a:t>
            </a:r>
            <a:r>
              <a:rPr lang="zh-CN" altLang="en-US" sz="2400" dirty="0"/>
              <a:t>，</a:t>
            </a:r>
            <a:r>
              <a:rPr lang="en-US" altLang="zh-CN" sz="2400" dirty="0"/>
              <a:t>DDBS)</a:t>
            </a:r>
            <a:r>
              <a:rPr lang="zh-CN" altLang="en-US" sz="2400" dirty="0"/>
              <a:t>：多个物理位置分离、通过网络互联的子数据库系统组合而成的架构，系统具有物理分布性、逻辑整体性、站点自治性、场地之间协作性。</a:t>
            </a:r>
            <a:endParaRPr lang="en-US" altLang="zh-CN" sz="2400" dirty="0"/>
          </a:p>
          <a:p>
            <a:pPr>
              <a:spcAft>
                <a:spcPct val="10000"/>
              </a:spcAft>
              <a:buClr>
                <a:schemeClr val="tx1"/>
              </a:buClr>
            </a:pPr>
            <a:r>
              <a:rPr kumimoji="1" lang="zh-CN" altLang="en-US" sz="2400" b="1" dirty="0"/>
              <a:t>物理分布性</a:t>
            </a:r>
          </a:p>
          <a:p>
            <a:pPr lvl="1">
              <a:spcAft>
                <a:spcPct val="10000"/>
              </a:spcAft>
              <a:buClr>
                <a:schemeClr val="tx1"/>
              </a:buClr>
              <a:buFont typeface="Wingdings" panose="05000000000000000000" pitchFamily="2" charset="2"/>
              <a:buChar char="Ø"/>
            </a:pPr>
            <a:r>
              <a:rPr kumimoji="1" lang="zh-CN" altLang="en-US" dirty="0"/>
              <a:t> 数据存储在</a:t>
            </a:r>
            <a:r>
              <a:rPr kumimoji="1" lang="zh-CN" altLang="en-US" dirty="0">
                <a:solidFill>
                  <a:srgbClr val="FF0000"/>
                </a:solidFill>
              </a:rPr>
              <a:t>不同场地</a:t>
            </a:r>
            <a:r>
              <a:rPr kumimoji="1" lang="zh-CN" altLang="en-US" dirty="0"/>
              <a:t>上</a:t>
            </a:r>
          </a:p>
          <a:p>
            <a:pPr lvl="1">
              <a:spcAft>
                <a:spcPct val="10000"/>
              </a:spcAft>
              <a:buClr>
                <a:schemeClr val="tx1"/>
              </a:buClr>
              <a:buFont typeface="Wingdings" panose="05000000000000000000" pitchFamily="2" charset="2"/>
              <a:buChar char="Ø"/>
            </a:pPr>
            <a:r>
              <a:rPr kumimoji="1" lang="zh-CN" altLang="en-US" dirty="0"/>
              <a:t> </a:t>
            </a:r>
            <a:r>
              <a:rPr kumimoji="1" lang="zh-CN" altLang="en-US" dirty="0">
                <a:solidFill>
                  <a:srgbClr val="FF0000"/>
                </a:solidFill>
              </a:rPr>
              <a:t>网络</a:t>
            </a:r>
            <a:r>
              <a:rPr kumimoji="1" lang="zh-CN" altLang="en-US" dirty="0"/>
              <a:t>作为场地间联系的方式</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Tree>
    <p:extLst>
      <p:ext uri="{BB962C8B-B14F-4D97-AF65-F5344CB8AC3E}">
        <p14:creationId xmlns:p14="http://schemas.microsoft.com/office/powerpoint/2010/main" val="1078386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6.3.1</a:t>
            </a:r>
            <a:r>
              <a:rPr lang="zh-CN" altLang="en-US" dirty="0"/>
              <a:t>分布式数据库系统概述（续）</a:t>
            </a:r>
          </a:p>
        </p:txBody>
      </p:sp>
      <p:sp>
        <p:nvSpPr>
          <p:cNvPr id="3" name="内容占位符 2"/>
          <p:cNvSpPr>
            <a:spLocks noGrp="1"/>
          </p:cNvSpPr>
          <p:nvPr>
            <p:ph idx="1"/>
          </p:nvPr>
        </p:nvSpPr>
        <p:spPr>
          <a:xfrm>
            <a:off x="838200" y="1285462"/>
            <a:ext cx="10515600" cy="5288958"/>
          </a:xfrm>
        </p:spPr>
        <p:txBody>
          <a:bodyPr>
            <a:normAutofit/>
          </a:bodyPr>
          <a:lstStyle/>
          <a:p>
            <a:pPr>
              <a:spcAft>
                <a:spcPct val="10000"/>
              </a:spcAft>
              <a:buClr>
                <a:schemeClr val="tx1"/>
              </a:buClr>
            </a:pPr>
            <a:r>
              <a:rPr kumimoji="1" lang="zh-CN" altLang="en-US" sz="2400" b="1" dirty="0"/>
              <a:t>逻辑整体性</a:t>
            </a:r>
          </a:p>
          <a:p>
            <a:pPr lvl="1">
              <a:spcAft>
                <a:spcPct val="10000"/>
              </a:spcAft>
              <a:buClr>
                <a:schemeClr val="tx1"/>
              </a:buClr>
              <a:buFont typeface="Wingdings" panose="05000000000000000000" pitchFamily="2" charset="2"/>
              <a:buChar char="Ø"/>
            </a:pPr>
            <a:r>
              <a:rPr kumimoji="1" lang="zh-CN" altLang="en-US" dirty="0"/>
              <a:t> 数据逻辑上是一个相互联系的整体（相互一致）</a:t>
            </a:r>
          </a:p>
          <a:p>
            <a:pPr lvl="1">
              <a:spcAft>
                <a:spcPct val="10000"/>
              </a:spcAft>
              <a:buClr>
                <a:schemeClr val="tx1"/>
              </a:buClr>
              <a:buFont typeface="Wingdings" panose="05000000000000000000" pitchFamily="2" charset="2"/>
              <a:buChar char="Ø"/>
            </a:pPr>
            <a:r>
              <a:rPr kumimoji="1" lang="zh-CN" altLang="en-US" dirty="0"/>
              <a:t> 有统一的（</a:t>
            </a:r>
            <a:r>
              <a:rPr kumimoji="1" lang="en-US" altLang="zh-CN" dirty="0"/>
              <a:t>DDBMS</a:t>
            </a:r>
            <a:r>
              <a:rPr kumimoji="1" lang="zh-CN" altLang="en-US" dirty="0"/>
              <a:t>）</a:t>
            </a:r>
            <a:r>
              <a:rPr kumimoji="1" lang="zh-CN" altLang="en-US" dirty="0">
                <a:solidFill>
                  <a:srgbClr val="FF0000"/>
                </a:solidFill>
              </a:rPr>
              <a:t>管理节点</a:t>
            </a:r>
            <a:r>
              <a:rPr kumimoji="1" lang="zh-CN" altLang="en-US" dirty="0"/>
              <a:t>，支持</a:t>
            </a:r>
            <a:r>
              <a:rPr kumimoji="1" lang="zh-CN" altLang="en-US" dirty="0">
                <a:solidFill>
                  <a:srgbClr val="FF0000"/>
                </a:solidFill>
              </a:rPr>
              <a:t>全局应用</a:t>
            </a:r>
            <a:endParaRPr kumimoji="1" lang="en-US" altLang="zh-CN" dirty="0">
              <a:solidFill>
                <a:srgbClr val="FF0000"/>
              </a:solidFill>
            </a:endParaRPr>
          </a:p>
          <a:p>
            <a:pPr lvl="1">
              <a:spcAft>
                <a:spcPct val="10000"/>
              </a:spcAft>
              <a:buClr>
                <a:schemeClr val="tx1"/>
              </a:buClr>
              <a:buFont typeface="Wingdings" panose="05000000000000000000" pitchFamily="2" charset="2"/>
              <a:buChar char="Ø"/>
            </a:pPr>
            <a:r>
              <a:rPr kumimoji="1" lang="zh-CN" altLang="en-US" dirty="0"/>
              <a:t> 局部错误可导致</a:t>
            </a:r>
            <a:r>
              <a:rPr kumimoji="1" lang="zh-CN" altLang="en-US" dirty="0">
                <a:solidFill>
                  <a:srgbClr val="FF0000"/>
                </a:solidFill>
              </a:rPr>
              <a:t>全局回退</a:t>
            </a:r>
          </a:p>
          <a:p>
            <a:pPr>
              <a:lnSpc>
                <a:spcPct val="100000"/>
              </a:lnSpc>
            </a:pPr>
            <a:r>
              <a:rPr kumimoji="1" lang="zh-CN" altLang="en-US" sz="2400" b="1" dirty="0">
                <a:latin typeface="+mn-ea"/>
              </a:rPr>
              <a:t>站点自治性</a:t>
            </a:r>
          </a:p>
          <a:p>
            <a:pPr lvl="1">
              <a:spcAft>
                <a:spcPct val="10000"/>
              </a:spcAft>
              <a:buClr>
                <a:schemeClr val="tx1"/>
              </a:buClr>
              <a:buFont typeface="Wingdings" panose="05000000000000000000" pitchFamily="2" charset="2"/>
              <a:buChar char="Ø"/>
            </a:pPr>
            <a:r>
              <a:rPr kumimoji="1" lang="zh-CN" altLang="en-US" dirty="0">
                <a:latin typeface="+mn-ea"/>
              </a:rPr>
              <a:t> 各站点具备自治处理能力，可完成本站点的局部应用而不受其他站点故障影响。</a:t>
            </a:r>
          </a:p>
          <a:p>
            <a:pPr lvl="1">
              <a:spcAft>
                <a:spcPct val="10000"/>
              </a:spcAft>
              <a:buClr>
                <a:schemeClr val="tx1"/>
              </a:buClr>
              <a:buFont typeface="Wingdings" panose="05000000000000000000" pitchFamily="2" charset="2"/>
              <a:buChar char="Ø"/>
            </a:pPr>
            <a:r>
              <a:rPr kumimoji="1" lang="zh-CN" altLang="en-US" dirty="0">
                <a:latin typeface="+mn-ea"/>
              </a:rPr>
              <a:t> 不同于多处理机系统</a:t>
            </a:r>
          </a:p>
          <a:p>
            <a:pPr>
              <a:spcAft>
                <a:spcPct val="10000"/>
              </a:spcAft>
              <a:buClr>
                <a:schemeClr val="tx1"/>
              </a:buClr>
            </a:pPr>
            <a:r>
              <a:rPr kumimoji="1" lang="zh-CN" altLang="en-US" sz="2400" b="1" dirty="0">
                <a:latin typeface="+mn-ea"/>
              </a:rPr>
              <a:t>场地之间协作性</a:t>
            </a:r>
          </a:p>
          <a:p>
            <a:pPr lvl="1">
              <a:spcAft>
                <a:spcPct val="10000"/>
              </a:spcAft>
              <a:buClr>
                <a:schemeClr val="tx1"/>
              </a:buClr>
              <a:buFont typeface="Wingdings" panose="05000000000000000000" pitchFamily="2" charset="2"/>
              <a:buChar char="Ø"/>
            </a:pPr>
            <a:r>
              <a:rPr kumimoji="1" lang="zh-CN" altLang="en-US" dirty="0">
                <a:latin typeface="+mn-ea"/>
              </a:rPr>
              <a:t> 各场地在自治的基础上有着</a:t>
            </a:r>
            <a:r>
              <a:rPr kumimoji="1" lang="zh-CN" altLang="en-US" dirty="0">
                <a:solidFill>
                  <a:srgbClr val="FF0000"/>
                </a:solidFill>
                <a:latin typeface="+mn-ea"/>
              </a:rPr>
              <a:t>复杂的全局协作机制</a:t>
            </a:r>
            <a:r>
              <a:rPr kumimoji="1" lang="zh-CN" altLang="en-US" dirty="0">
                <a:latin typeface="+mn-ea"/>
              </a:rPr>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Tree>
    <p:extLst>
      <p:ext uri="{BB962C8B-B14F-4D97-AF65-F5344CB8AC3E}">
        <p14:creationId xmlns:p14="http://schemas.microsoft.com/office/powerpoint/2010/main" val="4144703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6.3.1</a:t>
            </a:r>
            <a:r>
              <a:rPr lang="zh-CN" altLang="en-US" dirty="0"/>
              <a:t>分布式数据库系统概述（续）</a:t>
            </a:r>
          </a:p>
        </p:txBody>
      </p:sp>
      <p:sp>
        <p:nvSpPr>
          <p:cNvPr id="3" name="内容占位符 2"/>
          <p:cNvSpPr>
            <a:spLocks noGrp="1"/>
          </p:cNvSpPr>
          <p:nvPr>
            <p:ph idx="1"/>
          </p:nvPr>
        </p:nvSpPr>
        <p:spPr>
          <a:xfrm>
            <a:off x="838200" y="1285462"/>
            <a:ext cx="10515600" cy="5288958"/>
          </a:xfrm>
        </p:spPr>
        <p:txBody>
          <a:bodyPr>
            <a:normAutofit/>
          </a:bodyPr>
          <a:lstStyle/>
          <a:p>
            <a:r>
              <a:rPr lang="zh-CN" altLang="en-US" sz="2400" dirty="0"/>
              <a:t>分布式数据库系统</a:t>
            </a:r>
            <a:r>
              <a:rPr lang="en-US" altLang="zh-CN" sz="2400" dirty="0"/>
              <a:t>(Distributed Database System</a:t>
            </a:r>
            <a:r>
              <a:rPr lang="zh-CN" altLang="en-US" sz="2400" dirty="0"/>
              <a:t>，</a:t>
            </a:r>
            <a:r>
              <a:rPr lang="en-US" altLang="zh-CN" sz="2400" dirty="0"/>
              <a:t>DDBS)</a:t>
            </a:r>
            <a:r>
              <a:rPr lang="zh-CN" altLang="en-US" sz="2400" dirty="0"/>
              <a:t>技术特色：</a:t>
            </a:r>
            <a:endParaRPr lang="en-US" altLang="zh-CN" sz="2400" dirty="0"/>
          </a:p>
          <a:p>
            <a:r>
              <a:rPr lang="zh-CN" altLang="en-US" sz="2400" b="1" dirty="0"/>
              <a:t>数据独立性的拓展</a:t>
            </a:r>
            <a:r>
              <a:rPr lang="zh-CN" altLang="en-US" sz="2400" dirty="0"/>
              <a:t>：除了具有常规的逻辑独立性与物理独立性外，还具有</a:t>
            </a:r>
            <a:r>
              <a:rPr lang="zh-CN" altLang="en-US" sz="2400" dirty="0">
                <a:solidFill>
                  <a:srgbClr val="FF0000"/>
                </a:solidFill>
              </a:rPr>
              <a:t>数据分布独立性</a:t>
            </a:r>
            <a:r>
              <a:rPr lang="zh-CN" altLang="en-US" sz="2400" dirty="0"/>
              <a:t>。</a:t>
            </a:r>
          </a:p>
          <a:p>
            <a:pPr>
              <a:buFont typeface="Wingdings" panose="05000000000000000000" pitchFamily="2" charset="2"/>
              <a:buChar char="Ø"/>
            </a:pPr>
            <a:r>
              <a:rPr lang="zh-CN" altLang="en-US" sz="2400" b="1" dirty="0"/>
              <a:t>集中与自治相结合的数据结构</a:t>
            </a:r>
            <a:r>
              <a:rPr lang="zh-CN" altLang="en-US" sz="2400" dirty="0"/>
              <a:t>：局部</a:t>
            </a:r>
            <a:r>
              <a:rPr lang="en-US" altLang="zh-CN" sz="2400" dirty="0"/>
              <a:t>DBMS</a:t>
            </a:r>
            <a:r>
              <a:rPr lang="zh-CN" altLang="en-US" sz="2400" dirty="0"/>
              <a:t>可</a:t>
            </a:r>
            <a:r>
              <a:rPr lang="zh-CN" altLang="en-US" sz="2400" dirty="0">
                <a:solidFill>
                  <a:srgbClr val="FF0000"/>
                </a:solidFill>
              </a:rPr>
              <a:t>独立自治的管理局部数据库</a:t>
            </a:r>
            <a:r>
              <a:rPr lang="zh-CN" altLang="en-US" sz="2400" dirty="0"/>
              <a:t>；系统也设有集中控制机制以</a:t>
            </a:r>
            <a:r>
              <a:rPr lang="zh-CN" altLang="en-US" sz="2400" dirty="0">
                <a:solidFill>
                  <a:srgbClr val="FF0000"/>
                </a:solidFill>
              </a:rPr>
              <a:t>协调各局部</a:t>
            </a:r>
            <a:r>
              <a:rPr lang="en-US" altLang="zh-CN" sz="2400" dirty="0"/>
              <a:t>DBMS</a:t>
            </a:r>
            <a:r>
              <a:rPr lang="zh-CN" altLang="en-US" sz="2400" dirty="0"/>
              <a:t>的工作，从而完成全局应用。</a:t>
            </a:r>
          </a:p>
          <a:p>
            <a:pPr>
              <a:buFont typeface="Wingdings" panose="05000000000000000000" pitchFamily="2" charset="2"/>
              <a:buChar char="Ø"/>
            </a:pPr>
            <a:r>
              <a:rPr lang="zh-CN" altLang="en-US" sz="2400" b="1" dirty="0"/>
              <a:t>适当增加了数据冗余度</a:t>
            </a:r>
            <a:r>
              <a:rPr lang="zh-CN" altLang="en-US" sz="2400" dirty="0"/>
              <a:t>：通过适当增加数据冗余可以方便检索，</a:t>
            </a:r>
            <a:r>
              <a:rPr lang="zh-CN" altLang="en-US" sz="2400" dirty="0">
                <a:solidFill>
                  <a:srgbClr val="FF0000"/>
                </a:solidFill>
              </a:rPr>
              <a:t>减少通信代价</a:t>
            </a:r>
            <a:r>
              <a:rPr lang="zh-CN" altLang="en-US" sz="2400" dirty="0"/>
              <a:t>，提高系统的查询速度。</a:t>
            </a:r>
          </a:p>
          <a:p>
            <a:pPr>
              <a:buFont typeface="Wingdings" panose="05000000000000000000" pitchFamily="2" charset="2"/>
              <a:buChar char="Ø"/>
            </a:pPr>
            <a:r>
              <a:rPr lang="zh-CN" altLang="en-US" sz="2400" b="1" dirty="0"/>
              <a:t>全局的一致性</a:t>
            </a:r>
            <a:r>
              <a:rPr lang="zh-CN" altLang="en-US" sz="2400" dirty="0"/>
              <a:t>：可串行性和</a:t>
            </a:r>
            <a:r>
              <a:rPr lang="zh-CN" altLang="en-US" sz="2400" dirty="0">
                <a:solidFill>
                  <a:srgbClr val="FF0000"/>
                </a:solidFill>
              </a:rPr>
              <a:t>可恢复性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spTree>
    <p:extLst>
      <p:ext uri="{BB962C8B-B14F-4D97-AF65-F5344CB8AC3E}">
        <p14:creationId xmlns:p14="http://schemas.microsoft.com/office/powerpoint/2010/main" val="3990693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a:t>       分布式数据库系统结构复杂，组成部件众多，网络通讯多，设计目标包括：</a:t>
            </a:r>
            <a:endParaRPr lang="en-US" altLang="zh-CN" sz="2400" dirty="0"/>
          </a:p>
          <a:p>
            <a:pPr marL="358775">
              <a:buClr>
                <a:schemeClr val="tx1"/>
              </a:buClr>
              <a:buFont typeface="Wingdings" panose="05000000000000000000" pitchFamily="2" charset="2"/>
              <a:buChar char="Ø"/>
            </a:pPr>
            <a:r>
              <a:rPr lang="zh-CN" altLang="en-US" sz="2400" dirty="0">
                <a:solidFill>
                  <a:srgbClr val="FF0000"/>
                </a:solidFill>
                <a:latin typeface="+mn-ea"/>
              </a:rPr>
              <a:t>可伸缩性</a:t>
            </a:r>
          </a:p>
          <a:p>
            <a:pPr marL="358775">
              <a:buClr>
                <a:schemeClr val="tx1"/>
              </a:buClr>
              <a:buFont typeface="Wingdings" panose="05000000000000000000" pitchFamily="2" charset="2"/>
              <a:buChar char="Ø"/>
            </a:pPr>
            <a:r>
              <a:rPr lang="zh-CN" altLang="en-US" sz="2400" dirty="0">
                <a:solidFill>
                  <a:srgbClr val="FF0000"/>
                </a:solidFill>
                <a:latin typeface="+mn-ea"/>
              </a:rPr>
              <a:t>可用性</a:t>
            </a:r>
          </a:p>
          <a:p>
            <a:pPr marL="358775">
              <a:buClr>
                <a:schemeClr val="tx1"/>
              </a:buClr>
              <a:buFont typeface="Wingdings" panose="05000000000000000000" pitchFamily="2" charset="2"/>
              <a:buChar char="Ø"/>
            </a:pPr>
            <a:r>
              <a:rPr lang="zh-CN" altLang="en-US" sz="2400" dirty="0">
                <a:solidFill>
                  <a:srgbClr val="FF0000"/>
                </a:solidFill>
                <a:latin typeface="+mn-ea"/>
              </a:rPr>
              <a:t>负载平衡</a:t>
            </a:r>
          </a:p>
          <a:p>
            <a:pPr marL="358775">
              <a:buClr>
                <a:schemeClr val="tx1"/>
              </a:buClr>
              <a:buFont typeface="Wingdings" panose="05000000000000000000" pitchFamily="2" charset="2"/>
              <a:buChar char="Ø"/>
            </a:pPr>
            <a:r>
              <a:rPr lang="zh-CN" altLang="en-US" sz="2400" dirty="0">
                <a:solidFill>
                  <a:srgbClr val="FF0000"/>
                </a:solidFill>
                <a:latin typeface="+mn-ea"/>
              </a:rPr>
              <a:t>易于编程</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grpSp>
        <p:nvGrpSpPr>
          <p:cNvPr id="123" name="Group 237"/>
          <p:cNvGrpSpPr>
            <a:grpSpLocks/>
          </p:cNvGrpSpPr>
          <p:nvPr/>
        </p:nvGrpSpPr>
        <p:grpSpPr bwMode="auto">
          <a:xfrm>
            <a:off x="3437680" y="2209793"/>
            <a:ext cx="7548740" cy="3686389"/>
            <a:chOff x="264" y="1264"/>
            <a:chExt cx="5299" cy="2619"/>
          </a:xfrm>
        </p:grpSpPr>
        <p:grpSp>
          <p:nvGrpSpPr>
            <p:cNvPr id="124" name="Group 238"/>
            <p:cNvGrpSpPr>
              <a:grpSpLocks/>
            </p:cNvGrpSpPr>
            <p:nvPr/>
          </p:nvGrpSpPr>
          <p:grpSpPr bwMode="auto">
            <a:xfrm>
              <a:off x="2224" y="2155"/>
              <a:ext cx="1500" cy="721"/>
              <a:chOff x="2296" y="2345"/>
              <a:chExt cx="1500" cy="721"/>
            </a:xfrm>
          </p:grpSpPr>
          <p:sp>
            <p:nvSpPr>
              <p:cNvPr id="237" name="Freeform 239"/>
              <p:cNvSpPr>
                <a:spLocks/>
              </p:cNvSpPr>
              <p:nvPr/>
            </p:nvSpPr>
            <p:spPr bwMode="auto">
              <a:xfrm>
                <a:off x="2296" y="2345"/>
                <a:ext cx="1500" cy="721"/>
              </a:xfrm>
              <a:custGeom>
                <a:avLst/>
                <a:gdLst>
                  <a:gd name="T0" fmla="*/ 796 w 1500"/>
                  <a:gd name="T1" fmla="*/ 145 h 721"/>
                  <a:gd name="T2" fmla="*/ 675 w 1500"/>
                  <a:gd name="T3" fmla="*/ 63 h 721"/>
                  <a:gd name="T4" fmla="*/ 594 w 1500"/>
                  <a:gd name="T5" fmla="*/ 213 h 721"/>
                  <a:gd name="T6" fmla="*/ 313 w 1500"/>
                  <a:gd name="T7" fmla="*/ 121 h 721"/>
                  <a:gd name="T8" fmla="*/ 373 w 1500"/>
                  <a:gd name="T9" fmla="*/ 261 h 721"/>
                  <a:gd name="T10" fmla="*/ 82 w 1500"/>
                  <a:gd name="T11" fmla="*/ 276 h 721"/>
                  <a:gd name="T12" fmla="*/ 273 w 1500"/>
                  <a:gd name="T13" fmla="*/ 387 h 721"/>
                  <a:gd name="T14" fmla="*/ 0 w 1500"/>
                  <a:gd name="T15" fmla="*/ 430 h 721"/>
                  <a:gd name="T16" fmla="*/ 232 w 1500"/>
                  <a:gd name="T17" fmla="*/ 513 h 721"/>
                  <a:gd name="T18" fmla="*/ 89 w 1500"/>
                  <a:gd name="T19" fmla="*/ 595 h 721"/>
                  <a:gd name="T20" fmla="*/ 334 w 1500"/>
                  <a:gd name="T21" fmla="*/ 609 h 721"/>
                  <a:gd name="T22" fmla="*/ 342 w 1500"/>
                  <a:gd name="T23" fmla="*/ 721 h 721"/>
                  <a:gd name="T24" fmla="*/ 523 w 1500"/>
                  <a:gd name="T25" fmla="*/ 605 h 721"/>
                  <a:gd name="T26" fmla="*/ 604 w 1500"/>
                  <a:gd name="T27" fmla="*/ 658 h 721"/>
                  <a:gd name="T28" fmla="*/ 686 w 1500"/>
                  <a:gd name="T29" fmla="*/ 580 h 721"/>
                  <a:gd name="T30" fmla="*/ 806 w 1500"/>
                  <a:gd name="T31" fmla="*/ 629 h 721"/>
                  <a:gd name="T32" fmla="*/ 846 w 1500"/>
                  <a:gd name="T33" fmla="*/ 532 h 721"/>
                  <a:gd name="T34" fmla="*/ 1037 w 1500"/>
                  <a:gd name="T35" fmla="*/ 580 h 721"/>
                  <a:gd name="T36" fmla="*/ 1017 w 1500"/>
                  <a:gd name="T37" fmla="*/ 479 h 721"/>
                  <a:gd name="T38" fmla="*/ 1311 w 1500"/>
                  <a:gd name="T39" fmla="*/ 522 h 721"/>
                  <a:gd name="T40" fmla="*/ 1137 w 1500"/>
                  <a:gd name="T41" fmla="*/ 411 h 721"/>
                  <a:gd name="T42" fmla="*/ 1269 w 1500"/>
                  <a:gd name="T43" fmla="*/ 377 h 721"/>
                  <a:gd name="T44" fmla="*/ 1179 w 1500"/>
                  <a:gd name="T45" fmla="*/ 314 h 721"/>
                  <a:gd name="T46" fmla="*/ 1500 w 1500"/>
                  <a:gd name="T47" fmla="*/ 222 h 721"/>
                  <a:gd name="T48" fmla="*/ 1137 w 1500"/>
                  <a:gd name="T49" fmla="*/ 218 h 721"/>
                  <a:gd name="T50" fmla="*/ 1250 w 1500"/>
                  <a:gd name="T51" fmla="*/ 106 h 721"/>
                  <a:gd name="T52" fmla="*/ 1009 w 1500"/>
                  <a:gd name="T53" fmla="*/ 193 h 721"/>
                  <a:gd name="T54" fmla="*/ 1027 w 1500"/>
                  <a:gd name="T55" fmla="*/ 0 h 721"/>
                  <a:gd name="T56" fmla="*/ 796 w 1500"/>
                  <a:gd name="T57" fmla="*/ 14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721">
                    <a:moveTo>
                      <a:pt x="796" y="145"/>
                    </a:moveTo>
                    <a:lnTo>
                      <a:pt x="675" y="63"/>
                    </a:lnTo>
                    <a:lnTo>
                      <a:pt x="594" y="213"/>
                    </a:lnTo>
                    <a:lnTo>
                      <a:pt x="313" y="121"/>
                    </a:lnTo>
                    <a:lnTo>
                      <a:pt x="373" y="261"/>
                    </a:lnTo>
                    <a:lnTo>
                      <a:pt x="82" y="276"/>
                    </a:lnTo>
                    <a:lnTo>
                      <a:pt x="273" y="387"/>
                    </a:lnTo>
                    <a:lnTo>
                      <a:pt x="0" y="430"/>
                    </a:lnTo>
                    <a:lnTo>
                      <a:pt x="232" y="513"/>
                    </a:lnTo>
                    <a:lnTo>
                      <a:pt x="89" y="595"/>
                    </a:lnTo>
                    <a:lnTo>
                      <a:pt x="334" y="609"/>
                    </a:lnTo>
                    <a:lnTo>
                      <a:pt x="342" y="721"/>
                    </a:lnTo>
                    <a:lnTo>
                      <a:pt x="523" y="605"/>
                    </a:lnTo>
                    <a:lnTo>
                      <a:pt x="604" y="658"/>
                    </a:lnTo>
                    <a:lnTo>
                      <a:pt x="686" y="580"/>
                    </a:lnTo>
                    <a:lnTo>
                      <a:pt x="806" y="629"/>
                    </a:lnTo>
                    <a:lnTo>
                      <a:pt x="846" y="532"/>
                    </a:lnTo>
                    <a:lnTo>
                      <a:pt x="1037" y="580"/>
                    </a:lnTo>
                    <a:lnTo>
                      <a:pt x="1017" y="479"/>
                    </a:lnTo>
                    <a:lnTo>
                      <a:pt x="1311" y="522"/>
                    </a:lnTo>
                    <a:lnTo>
                      <a:pt x="1137" y="411"/>
                    </a:lnTo>
                    <a:lnTo>
                      <a:pt x="1269" y="377"/>
                    </a:lnTo>
                    <a:lnTo>
                      <a:pt x="1179" y="314"/>
                    </a:lnTo>
                    <a:lnTo>
                      <a:pt x="1500" y="222"/>
                    </a:lnTo>
                    <a:lnTo>
                      <a:pt x="1137" y="218"/>
                    </a:lnTo>
                    <a:lnTo>
                      <a:pt x="1250" y="106"/>
                    </a:lnTo>
                    <a:lnTo>
                      <a:pt x="1009" y="193"/>
                    </a:lnTo>
                    <a:lnTo>
                      <a:pt x="1027" y="0"/>
                    </a:lnTo>
                    <a:lnTo>
                      <a:pt x="796" y="145"/>
                    </a:lnTo>
                    <a:close/>
                  </a:path>
                </a:pathLst>
              </a:custGeom>
              <a:solidFill>
                <a:srgbClr val="FFFFFF"/>
              </a:soli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8" name="Freeform 240"/>
              <p:cNvSpPr>
                <a:spLocks/>
              </p:cNvSpPr>
              <p:nvPr/>
            </p:nvSpPr>
            <p:spPr bwMode="auto">
              <a:xfrm>
                <a:off x="2296" y="2345"/>
                <a:ext cx="1500" cy="721"/>
              </a:xfrm>
              <a:custGeom>
                <a:avLst/>
                <a:gdLst>
                  <a:gd name="T0" fmla="*/ 796 w 1500"/>
                  <a:gd name="T1" fmla="*/ 145 h 721"/>
                  <a:gd name="T2" fmla="*/ 675 w 1500"/>
                  <a:gd name="T3" fmla="*/ 63 h 721"/>
                  <a:gd name="T4" fmla="*/ 594 w 1500"/>
                  <a:gd name="T5" fmla="*/ 213 h 721"/>
                  <a:gd name="T6" fmla="*/ 313 w 1500"/>
                  <a:gd name="T7" fmla="*/ 121 h 721"/>
                  <a:gd name="T8" fmla="*/ 373 w 1500"/>
                  <a:gd name="T9" fmla="*/ 261 h 721"/>
                  <a:gd name="T10" fmla="*/ 82 w 1500"/>
                  <a:gd name="T11" fmla="*/ 276 h 721"/>
                  <a:gd name="T12" fmla="*/ 273 w 1500"/>
                  <a:gd name="T13" fmla="*/ 387 h 721"/>
                  <a:gd name="T14" fmla="*/ 0 w 1500"/>
                  <a:gd name="T15" fmla="*/ 430 h 721"/>
                  <a:gd name="T16" fmla="*/ 232 w 1500"/>
                  <a:gd name="T17" fmla="*/ 513 h 721"/>
                  <a:gd name="T18" fmla="*/ 89 w 1500"/>
                  <a:gd name="T19" fmla="*/ 595 h 721"/>
                  <a:gd name="T20" fmla="*/ 334 w 1500"/>
                  <a:gd name="T21" fmla="*/ 609 h 721"/>
                  <a:gd name="T22" fmla="*/ 342 w 1500"/>
                  <a:gd name="T23" fmla="*/ 721 h 721"/>
                  <a:gd name="T24" fmla="*/ 523 w 1500"/>
                  <a:gd name="T25" fmla="*/ 605 h 721"/>
                  <a:gd name="T26" fmla="*/ 604 w 1500"/>
                  <a:gd name="T27" fmla="*/ 658 h 721"/>
                  <a:gd name="T28" fmla="*/ 686 w 1500"/>
                  <a:gd name="T29" fmla="*/ 580 h 721"/>
                  <a:gd name="T30" fmla="*/ 806 w 1500"/>
                  <a:gd name="T31" fmla="*/ 629 h 721"/>
                  <a:gd name="T32" fmla="*/ 846 w 1500"/>
                  <a:gd name="T33" fmla="*/ 532 h 721"/>
                  <a:gd name="T34" fmla="*/ 1037 w 1500"/>
                  <a:gd name="T35" fmla="*/ 580 h 721"/>
                  <a:gd name="T36" fmla="*/ 1017 w 1500"/>
                  <a:gd name="T37" fmla="*/ 479 h 721"/>
                  <a:gd name="T38" fmla="*/ 1311 w 1500"/>
                  <a:gd name="T39" fmla="*/ 522 h 721"/>
                  <a:gd name="T40" fmla="*/ 1137 w 1500"/>
                  <a:gd name="T41" fmla="*/ 411 h 721"/>
                  <a:gd name="T42" fmla="*/ 1269 w 1500"/>
                  <a:gd name="T43" fmla="*/ 377 h 721"/>
                  <a:gd name="T44" fmla="*/ 1179 w 1500"/>
                  <a:gd name="T45" fmla="*/ 314 h 721"/>
                  <a:gd name="T46" fmla="*/ 1500 w 1500"/>
                  <a:gd name="T47" fmla="*/ 222 h 721"/>
                  <a:gd name="T48" fmla="*/ 1137 w 1500"/>
                  <a:gd name="T49" fmla="*/ 218 h 721"/>
                  <a:gd name="T50" fmla="*/ 1250 w 1500"/>
                  <a:gd name="T51" fmla="*/ 106 h 721"/>
                  <a:gd name="T52" fmla="*/ 1009 w 1500"/>
                  <a:gd name="T53" fmla="*/ 193 h 721"/>
                  <a:gd name="T54" fmla="*/ 1027 w 1500"/>
                  <a:gd name="T55" fmla="*/ 0 h 721"/>
                  <a:gd name="T56" fmla="*/ 796 w 1500"/>
                  <a:gd name="T57" fmla="*/ 14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721">
                    <a:moveTo>
                      <a:pt x="796" y="145"/>
                    </a:moveTo>
                    <a:lnTo>
                      <a:pt x="675" y="63"/>
                    </a:lnTo>
                    <a:lnTo>
                      <a:pt x="594" y="213"/>
                    </a:lnTo>
                    <a:lnTo>
                      <a:pt x="313" y="121"/>
                    </a:lnTo>
                    <a:lnTo>
                      <a:pt x="373" y="261"/>
                    </a:lnTo>
                    <a:lnTo>
                      <a:pt x="82" y="276"/>
                    </a:lnTo>
                    <a:lnTo>
                      <a:pt x="273" y="387"/>
                    </a:lnTo>
                    <a:lnTo>
                      <a:pt x="0" y="430"/>
                    </a:lnTo>
                    <a:lnTo>
                      <a:pt x="232" y="513"/>
                    </a:lnTo>
                    <a:lnTo>
                      <a:pt x="89" y="595"/>
                    </a:lnTo>
                    <a:lnTo>
                      <a:pt x="334" y="609"/>
                    </a:lnTo>
                    <a:lnTo>
                      <a:pt x="342" y="721"/>
                    </a:lnTo>
                    <a:lnTo>
                      <a:pt x="523" y="605"/>
                    </a:lnTo>
                    <a:lnTo>
                      <a:pt x="604" y="658"/>
                    </a:lnTo>
                    <a:lnTo>
                      <a:pt x="686" y="580"/>
                    </a:lnTo>
                    <a:lnTo>
                      <a:pt x="806" y="629"/>
                    </a:lnTo>
                    <a:lnTo>
                      <a:pt x="846" y="532"/>
                    </a:lnTo>
                    <a:lnTo>
                      <a:pt x="1037" y="580"/>
                    </a:lnTo>
                    <a:lnTo>
                      <a:pt x="1017" y="479"/>
                    </a:lnTo>
                    <a:lnTo>
                      <a:pt x="1311" y="522"/>
                    </a:lnTo>
                    <a:lnTo>
                      <a:pt x="1137" y="411"/>
                    </a:lnTo>
                    <a:lnTo>
                      <a:pt x="1269" y="377"/>
                    </a:lnTo>
                    <a:lnTo>
                      <a:pt x="1179" y="314"/>
                    </a:lnTo>
                    <a:lnTo>
                      <a:pt x="1500" y="222"/>
                    </a:lnTo>
                    <a:lnTo>
                      <a:pt x="1137" y="218"/>
                    </a:lnTo>
                    <a:lnTo>
                      <a:pt x="1250" y="106"/>
                    </a:lnTo>
                    <a:lnTo>
                      <a:pt x="1009" y="193"/>
                    </a:lnTo>
                    <a:lnTo>
                      <a:pt x="1027" y="0"/>
                    </a:lnTo>
                    <a:lnTo>
                      <a:pt x="796" y="145"/>
                    </a:lnTo>
                    <a:close/>
                  </a:path>
                </a:pathLst>
              </a:cu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5" name="Group 241"/>
            <p:cNvGrpSpPr>
              <a:grpSpLocks/>
            </p:cNvGrpSpPr>
            <p:nvPr/>
          </p:nvGrpSpPr>
          <p:grpSpPr bwMode="auto">
            <a:xfrm>
              <a:off x="3336" y="1627"/>
              <a:ext cx="768" cy="270"/>
              <a:chOff x="1902" y="1616"/>
              <a:chExt cx="625" cy="270"/>
            </a:xfrm>
          </p:grpSpPr>
          <p:sp>
            <p:nvSpPr>
              <p:cNvPr id="235" name="Rectangle 242"/>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6" name="Rectangle 243"/>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6" name="Group 244"/>
            <p:cNvGrpSpPr>
              <a:grpSpLocks/>
            </p:cNvGrpSpPr>
            <p:nvPr/>
          </p:nvGrpSpPr>
          <p:grpSpPr bwMode="auto">
            <a:xfrm>
              <a:off x="3336" y="1878"/>
              <a:ext cx="768" cy="293"/>
              <a:chOff x="1902" y="1847"/>
              <a:chExt cx="625" cy="270"/>
            </a:xfrm>
          </p:grpSpPr>
          <p:sp>
            <p:nvSpPr>
              <p:cNvPr id="233" name="Rectangle 245"/>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4" name="Rectangle 246"/>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7" name="Group 247"/>
            <p:cNvGrpSpPr>
              <a:grpSpLocks/>
            </p:cNvGrpSpPr>
            <p:nvPr/>
          </p:nvGrpSpPr>
          <p:grpSpPr bwMode="auto">
            <a:xfrm>
              <a:off x="398" y="1264"/>
              <a:ext cx="874" cy="317"/>
              <a:chOff x="499" y="1269"/>
              <a:chExt cx="807" cy="317"/>
            </a:xfrm>
          </p:grpSpPr>
          <p:sp>
            <p:nvSpPr>
              <p:cNvPr id="231" name="Rectangle 248"/>
              <p:cNvSpPr>
                <a:spLocks noChangeArrowheads="1"/>
              </p:cNvSpPr>
              <p:nvPr/>
            </p:nvSpPr>
            <p:spPr bwMode="auto">
              <a:xfrm>
                <a:off x="528" y="1292"/>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2" name="Freeform 249"/>
              <p:cNvSpPr>
                <a:spLocks/>
              </p:cNvSpPr>
              <p:nvPr/>
            </p:nvSpPr>
            <p:spPr bwMode="auto">
              <a:xfrm>
                <a:off x="499" y="1269"/>
                <a:ext cx="807" cy="317"/>
              </a:xfrm>
              <a:custGeom>
                <a:avLst/>
                <a:gdLst>
                  <a:gd name="T0" fmla="*/ 57 w 807"/>
                  <a:gd name="T1" fmla="*/ 47 h 317"/>
                  <a:gd name="T2" fmla="*/ 57 w 807"/>
                  <a:gd name="T3" fmla="*/ 270 h 317"/>
                  <a:gd name="T4" fmla="*/ 750 w 807"/>
                  <a:gd name="T5" fmla="*/ 270 h 317"/>
                  <a:gd name="T6" fmla="*/ 750 w 807"/>
                  <a:gd name="T7" fmla="*/ 47 h 317"/>
                  <a:gd name="T8" fmla="*/ 57 w 807"/>
                  <a:gd name="T9" fmla="*/ 47 h 317"/>
                  <a:gd name="T10" fmla="*/ 769 w 807"/>
                  <a:gd name="T11" fmla="*/ 31 h 317"/>
                  <a:gd name="T12" fmla="*/ 769 w 807"/>
                  <a:gd name="T13" fmla="*/ 286 h 317"/>
                  <a:gd name="T14" fmla="*/ 38 w 807"/>
                  <a:gd name="T15" fmla="*/ 286 h 317"/>
                  <a:gd name="T16" fmla="*/ 38 w 807"/>
                  <a:gd name="T17" fmla="*/ 31 h 317"/>
                  <a:gd name="T18" fmla="*/ 769 w 807"/>
                  <a:gd name="T19" fmla="*/ 31 h 317"/>
                  <a:gd name="T20" fmla="*/ 19 w 807"/>
                  <a:gd name="T21" fmla="*/ 16 h 317"/>
                  <a:gd name="T22" fmla="*/ 19 w 807"/>
                  <a:gd name="T23" fmla="*/ 301 h 317"/>
                  <a:gd name="T24" fmla="*/ 788 w 807"/>
                  <a:gd name="T25" fmla="*/ 301 h 317"/>
                  <a:gd name="T26" fmla="*/ 788 w 807"/>
                  <a:gd name="T27" fmla="*/ 16 h 317"/>
                  <a:gd name="T28" fmla="*/ 19 w 807"/>
                  <a:gd name="T29" fmla="*/ 16 h 317"/>
                  <a:gd name="T30" fmla="*/ 807 w 807"/>
                  <a:gd name="T31" fmla="*/ 0 h 317"/>
                  <a:gd name="T32" fmla="*/ 807 w 807"/>
                  <a:gd name="T33" fmla="*/ 317 h 317"/>
                  <a:gd name="T34" fmla="*/ 0 w 807"/>
                  <a:gd name="T35" fmla="*/ 317 h 317"/>
                  <a:gd name="T36" fmla="*/ 0 w 807"/>
                  <a:gd name="T37" fmla="*/ 0 h 317"/>
                  <a:gd name="T38" fmla="*/ 807 w 807"/>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7">
                    <a:moveTo>
                      <a:pt x="57" y="47"/>
                    </a:moveTo>
                    <a:lnTo>
                      <a:pt x="57" y="270"/>
                    </a:lnTo>
                    <a:lnTo>
                      <a:pt x="750" y="270"/>
                    </a:lnTo>
                    <a:lnTo>
                      <a:pt x="750" y="47"/>
                    </a:lnTo>
                    <a:lnTo>
                      <a:pt x="57" y="47"/>
                    </a:lnTo>
                    <a:close/>
                    <a:moveTo>
                      <a:pt x="769" y="31"/>
                    </a:moveTo>
                    <a:lnTo>
                      <a:pt x="769" y="286"/>
                    </a:lnTo>
                    <a:lnTo>
                      <a:pt x="38" y="286"/>
                    </a:lnTo>
                    <a:lnTo>
                      <a:pt x="38" y="31"/>
                    </a:lnTo>
                    <a:lnTo>
                      <a:pt x="769" y="31"/>
                    </a:lnTo>
                    <a:close/>
                    <a:moveTo>
                      <a:pt x="19" y="16"/>
                    </a:moveTo>
                    <a:lnTo>
                      <a:pt x="19" y="301"/>
                    </a:lnTo>
                    <a:lnTo>
                      <a:pt x="788" y="301"/>
                    </a:lnTo>
                    <a:lnTo>
                      <a:pt x="788" y="16"/>
                    </a:lnTo>
                    <a:lnTo>
                      <a:pt x="19" y="16"/>
                    </a:lnTo>
                    <a:close/>
                    <a:moveTo>
                      <a:pt x="807" y="0"/>
                    </a:moveTo>
                    <a:lnTo>
                      <a:pt x="807" y="317"/>
                    </a:lnTo>
                    <a:lnTo>
                      <a:pt x="0" y="317"/>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28" name="Rectangle 250"/>
            <p:cNvSpPr>
              <a:spLocks noChangeArrowheads="1"/>
            </p:cNvSpPr>
            <p:nvPr/>
          </p:nvSpPr>
          <p:spPr bwMode="auto">
            <a:xfrm>
              <a:off x="456" y="1291"/>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全局用户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29" name="Group 251"/>
            <p:cNvGrpSpPr>
              <a:grpSpLocks/>
            </p:cNvGrpSpPr>
            <p:nvPr/>
          </p:nvGrpSpPr>
          <p:grpSpPr bwMode="auto">
            <a:xfrm>
              <a:off x="264" y="1686"/>
              <a:ext cx="1056" cy="358"/>
              <a:chOff x="486" y="1691"/>
              <a:chExt cx="750" cy="358"/>
            </a:xfrm>
          </p:grpSpPr>
          <p:sp>
            <p:nvSpPr>
              <p:cNvPr id="228" name="Freeform 252"/>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29" name="Freeform 253"/>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30" name="Freeform 254"/>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30" name="Rectangle 255"/>
            <p:cNvSpPr>
              <a:spLocks noChangeArrowheads="1"/>
            </p:cNvSpPr>
            <p:nvPr/>
          </p:nvSpPr>
          <p:spPr bwMode="auto">
            <a:xfrm>
              <a:off x="360" y="1807"/>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GDD  GDB</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31" name="Group 256"/>
            <p:cNvGrpSpPr>
              <a:grpSpLocks/>
            </p:cNvGrpSpPr>
            <p:nvPr/>
          </p:nvGrpSpPr>
          <p:grpSpPr bwMode="auto">
            <a:xfrm>
              <a:off x="312" y="2120"/>
              <a:ext cx="880" cy="317"/>
              <a:chOff x="458" y="2125"/>
              <a:chExt cx="806" cy="317"/>
            </a:xfrm>
          </p:grpSpPr>
          <p:sp>
            <p:nvSpPr>
              <p:cNvPr id="226" name="Rectangle 257"/>
              <p:cNvSpPr>
                <a:spLocks noChangeArrowheads="1"/>
              </p:cNvSpPr>
              <p:nvPr/>
            </p:nvSpPr>
            <p:spPr bwMode="auto">
              <a:xfrm>
                <a:off x="486" y="2149"/>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7" name="Freeform 258"/>
              <p:cNvSpPr>
                <a:spLocks/>
              </p:cNvSpPr>
              <p:nvPr/>
            </p:nvSpPr>
            <p:spPr bwMode="auto">
              <a:xfrm>
                <a:off x="458" y="2125"/>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9 w 806"/>
                  <a:gd name="T11" fmla="*/ 32 h 317"/>
                  <a:gd name="T12" fmla="*/ 769 w 806"/>
                  <a:gd name="T13" fmla="*/ 286 h 317"/>
                  <a:gd name="T14" fmla="*/ 38 w 806"/>
                  <a:gd name="T15" fmla="*/ 286 h 317"/>
                  <a:gd name="T16" fmla="*/ 38 w 806"/>
                  <a:gd name="T17" fmla="*/ 32 h 317"/>
                  <a:gd name="T18" fmla="*/ 769 w 806"/>
                  <a:gd name="T19" fmla="*/ 32 h 317"/>
                  <a:gd name="T20" fmla="*/ 19 w 806"/>
                  <a:gd name="T21" fmla="*/ 16 h 317"/>
                  <a:gd name="T22" fmla="*/ 19 w 806"/>
                  <a:gd name="T23" fmla="*/ 302 h 317"/>
                  <a:gd name="T24" fmla="*/ 787 w 806"/>
                  <a:gd name="T25" fmla="*/ 302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9" y="32"/>
                    </a:moveTo>
                    <a:lnTo>
                      <a:pt x="769" y="286"/>
                    </a:lnTo>
                    <a:lnTo>
                      <a:pt x="38" y="286"/>
                    </a:lnTo>
                    <a:lnTo>
                      <a:pt x="38" y="32"/>
                    </a:lnTo>
                    <a:lnTo>
                      <a:pt x="769" y="32"/>
                    </a:lnTo>
                    <a:close/>
                    <a:moveTo>
                      <a:pt x="19" y="16"/>
                    </a:moveTo>
                    <a:lnTo>
                      <a:pt x="19" y="302"/>
                    </a:lnTo>
                    <a:lnTo>
                      <a:pt x="787" y="302"/>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2" name="Rectangle 259"/>
            <p:cNvSpPr>
              <a:spLocks noChangeArrowheads="1"/>
            </p:cNvSpPr>
            <p:nvPr/>
          </p:nvSpPr>
          <p:spPr bwMode="auto">
            <a:xfrm>
              <a:off x="360" y="215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局部用户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33" name="Group 260"/>
            <p:cNvGrpSpPr>
              <a:grpSpLocks/>
            </p:cNvGrpSpPr>
            <p:nvPr/>
          </p:nvGrpSpPr>
          <p:grpSpPr bwMode="auto">
            <a:xfrm>
              <a:off x="3634" y="3099"/>
              <a:ext cx="902" cy="318"/>
              <a:chOff x="3706" y="3296"/>
              <a:chExt cx="807" cy="318"/>
            </a:xfrm>
          </p:grpSpPr>
          <p:sp>
            <p:nvSpPr>
              <p:cNvPr id="224" name="Rectangle 261"/>
              <p:cNvSpPr>
                <a:spLocks noChangeArrowheads="1"/>
              </p:cNvSpPr>
              <p:nvPr/>
            </p:nvSpPr>
            <p:spPr bwMode="auto">
              <a:xfrm>
                <a:off x="3735" y="3320"/>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5" name="Freeform 262"/>
              <p:cNvSpPr>
                <a:spLocks/>
              </p:cNvSpPr>
              <p:nvPr/>
            </p:nvSpPr>
            <p:spPr bwMode="auto">
              <a:xfrm>
                <a:off x="3706" y="3296"/>
                <a:ext cx="807" cy="318"/>
              </a:xfrm>
              <a:custGeom>
                <a:avLst/>
                <a:gdLst>
                  <a:gd name="T0" fmla="*/ 58 w 807"/>
                  <a:gd name="T1" fmla="*/ 48 h 318"/>
                  <a:gd name="T2" fmla="*/ 58 w 807"/>
                  <a:gd name="T3" fmla="*/ 270 h 318"/>
                  <a:gd name="T4" fmla="*/ 750 w 807"/>
                  <a:gd name="T5" fmla="*/ 270 h 318"/>
                  <a:gd name="T6" fmla="*/ 750 w 807"/>
                  <a:gd name="T7" fmla="*/ 48 h 318"/>
                  <a:gd name="T8" fmla="*/ 58 w 807"/>
                  <a:gd name="T9" fmla="*/ 48 h 318"/>
                  <a:gd name="T10" fmla="*/ 769 w 807"/>
                  <a:gd name="T11" fmla="*/ 32 h 318"/>
                  <a:gd name="T12" fmla="*/ 769 w 807"/>
                  <a:gd name="T13" fmla="*/ 286 h 318"/>
                  <a:gd name="T14" fmla="*/ 39 w 807"/>
                  <a:gd name="T15" fmla="*/ 286 h 318"/>
                  <a:gd name="T16" fmla="*/ 39 w 807"/>
                  <a:gd name="T17" fmla="*/ 32 h 318"/>
                  <a:gd name="T18" fmla="*/ 769 w 807"/>
                  <a:gd name="T19" fmla="*/ 32 h 318"/>
                  <a:gd name="T20" fmla="*/ 20 w 807"/>
                  <a:gd name="T21" fmla="*/ 16 h 318"/>
                  <a:gd name="T22" fmla="*/ 20 w 807"/>
                  <a:gd name="T23" fmla="*/ 302 h 318"/>
                  <a:gd name="T24" fmla="*/ 788 w 807"/>
                  <a:gd name="T25" fmla="*/ 302 h 318"/>
                  <a:gd name="T26" fmla="*/ 788 w 807"/>
                  <a:gd name="T27" fmla="*/ 16 h 318"/>
                  <a:gd name="T28" fmla="*/ 20 w 807"/>
                  <a:gd name="T29" fmla="*/ 16 h 318"/>
                  <a:gd name="T30" fmla="*/ 807 w 807"/>
                  <a:gd name="T31" fmla="*/ 0 h 318"/>
                  <a:gd name="T32" fmla="*/ 807 w 807"/>
                  <a:gd name="T33" fmla="*/ 318 h 318"/>
                  <a:gd name="T34" fmla="*/ 0 w 807"/>
                  <a:gd name="T35" fmla="*/ 318 h 318"/>
                  <a:gd name="T36" fmla="*/ 0 w 807"/>
                  <a:gd name="T37" fmla="*/ 0 h 318"/>
                  <a:gd name="T38" fmla="*/ 807 w 807"/>
                  <a:gd name="T39"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8">
                    <a:moveTo>
                      <a:pt x="58" y="48"/>
                    </a:moveTo>
                    <a:lnTo>
                      <a:pt x="58" y="270"/>
                    </a:lnTo>
                    <a:lnTo>
                      <a:pt x="750" y="270"/>
                    </a:lnTo>
                    <a:lnTo>
                      <a:pt x="750" y="48"/>
                    </a:lnTo>
                    <a:lnTo>
                      <a:pt x="58" y="48"/>
                    </a:lnTo>
                    <a:close/>
                    <a:moveTo>
                      <a:pt x="769" y="32"/>
                    </a:moveTo>
                    <a:lnTo>
                      <a:pt x="769" y="286"/>
                    </a:lnTo>
                    <a:lnTo>
                      <a:pt x="39" y="286"/>
                    </a:lnTo>
                    <a:lnTo>
                      <a:pt x="39" y="32"/>
                    </a:lnTo>
                    <a:lnTo>
                      <a:pt x="769" y="32"/>
                    </a:lnTo>
                    <a:close/>
                    <a:moveTo>
                      <a:pt x="20" y="16"/>
                    </a:moveTo>
                    <a:lnTo>
                      <a:pt x="20" y="302"/>
                    </a:lnTo>
                    <a:lnTo>
                      <a:pt x="788" y="302"/>
                    </a:lnTo>
                    <a:lnTo>
                      <a:pt x="788" y="16"/>
                    </a:lnTo>
                    <a:lnTo>
                      <a:pt x="20" y="16"/>
                    </a:lnTo>
                    <a:close/>
                    <a:moveTo>
                      <a:pt x="807" y="0"/>
                    </a:moveTo>
                    <a:lnTo>
                      <a:pt x="807" y="318"/>
                    </a:lnTo>
                    <a:lnTo>
                      <a:pt x="0" y="318"/>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4" name="Rectangle 263"/>
            <p:cNvSpPr>
              <a:spLocks noChangeArrowheads="1"/>
            </p:cNvSpPr>
            <p:nvPr/>
          </p:nvSpPr>
          <p:spPr bwMode="auto">
            <a:xfrm>
              <a:off x="3672" y="312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全局用户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35" name="Group 264"/>
            <p:cNvGrpSpPr>
              <a:grpSpLocks/>
            </p:cNvGrpSpPr>
            <p:nvPr/>
          </p:nvGrpSpPr>
          <p:grpSpPr bwMode="auto">
            <a:xfrm>
              <a:off x="1176" y="3099"/>
              <a:ext cx="891" cy="318"/>
              <a:chOff x="1332" y="3296"/>
              <a:chExt cx="807" cy="318"/>
            </a:xfrm>
          </p:grpSpPr>
          <p:sp>
            <p:nvSpPr>
              <p:cNvPr id="222" name="Rectangle 265"/>
              <p:cNvSpPr>
                <a:spLocks noChangeArrowheads="1"/>
              </p:cNvSpPr>
              <p:nvPr/>
            </p:nvSpPr>
            <p:spPr bwMode="auto">
              <a:xfrm>
                <a:off x="1361" y="3320"/>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3" name="Freeform 266"/>
              <p:cNvSpPr>
                <a:spLocks/>
              </p:cNvSpPr>
              <p:nvPr/>
            </p:nvSpPr>
            <p:spPr bwMode="auto">
              <a:xfrm>
                <a:off x="1332" y="3296"/>
                <a:ext cx="807" cy="318"/>
              </a:xfrm>
              <a:custGeom>
                <a:avLst/>
                <a:gdLst>
                  <a:gd name="T0" fmla="*/ 57 w 807"/>
                  <a:gd name="T1" fmla="*/ 48 h 318"/>
                  <a:gd name="T2" fmla="*/ 57 w 807"/>
                  <a:gd name="T3" fmla="*/ 270 h 318"/>
                  <a:gd name="T4" fmla="*/ 750 w 807"/>
                  <a:gd name="T5" fmla="*/ 270 h 318"/>
                  <a:gd name="T6" fmla="*/ 750 w 807"/>
                  <a:gd name="T7" fmla="*/ 48 h 318"/>
                  <a:gd name="T8" fmla="*/ 57 w 807"/>
                  <a:gd name="T9" fmla="*/ 48 h 318"/>
                  <a:gd name="T10" fmla="*/ 769 w 807"/>
                  <a:gd name="T11" fmla="*/ 32 h 318"/>
                  <a:gd name="T12" fmla="*/ 769 w 807"/>
                  <a:gd name="T13" fmla="*/ 286 h 318"/>
                  <a:gd name="T14" fmla="*/ 38 w 807"/>
                  <a:gd name="T15" fmla="*/ 286 h 318"/>
                  <a:gd name="T16" fmla="*/ 38 w 807"/>
                  <a:gd name="T17" fmla="*/ 32 h 318"/>
                  <a:gd name="T18" fmla="*/ 769 w 807"/>
                  <a:gd name="T19" fmla="*/ 32 h 318"/>
                  <a:gd name="T20" fmla="*/ 19 w 807"/>
                  <a:gd name="T21" fmla="*/ 16 h 318"/>
                  <a:gd name="T22" fmla="*/ 19 w 807"/>
                  <a:gd name="T23" fmla="*/ 302 h 318"/>
                  <a:gd name="T24" fmla="*/ 788 w 807"/>
                  <a:gd name="T25" fmla="*/ 302 h 318"/>
                  <a:gd name="T26" fmla="*/ 788 w 807"/>
                  <a:gd name="T27" fmla="*/ 16 h 318"/>
                  <a:gd name="T28" fmla="*/ 19 w 807"/>
                  <a:gd name="T29" fmla="*/ 16 h 318"/>
                  <a:gd name="T30" fmla="*/ 807 w 807"/>
                  <a:gd name="T31" fmla="*/ 0 h 318"/>
                  <a:gd name="T32" fmla="*/ 807 w 807"/>
                  <a:gd name="T33" fmla="*/ 318 h 318"/>
                  <a:gd name="T34" fmla="*/ 0 w 807"/>
                  <a:gd name="T35" fmla="*/ 318 h 318"/>
                  <a:gd name="T36" fmla="*/ 0 w 807"/>
                  <a:gd name="T37" fmla="*/ 0 h 318"/>
                  <a:gd name="T38" fmla="*/ 807 w 807"/>
                  <a:gd name="T39"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8">
                    <a:moveTo>
                      <a:pt x="57" y="48"/>
                    </a:moveTo>
                    <a:lnTo>
                      <a:pt x="57" y="270"/>
                    </a:lnTo>
                    <a:lnTo>
                      <a:pt x="750" y="270"/>
                    </a:lnTo>
                    <a:lnTo>
                      <a:pt x="750" y="48"/>
                    </a:lnTo>
                    <a:lnTo>
                      <a:pt x="57" y="48"/>
                    </a:lnTo>
                    <a:close/>
                    <a:moveTo>
                      <a:pt x="769" y="32"/>
                    </a:moveTo>
                    <a:lnTo>
                      <a:pt x="769" y="286"/>
                    </a:lnTo>
                    <a:lnTo>
                      <a:pt x="38" y="286"/>
                    </a:lnTo>
                    <a:lnTo>
                      <a:pt x="38" y="32"/>
                    </a:lnTo>
                    <a:lnTo>
                      <a:pt x="769" y="32"/>
                    </a:lnTo>
                    <a:close/>
                    <a:moveTo>
                      <a:pt x="19" y="16"/>
                    </a:moveTo>
                    <a:lnTo>
                      <a:pt x="19" y="302"/>
                    </a:lnTo>
                    <a:lnTo>
                      <a:pt x="788" y="302"/>
                    </a:lnTo>
                    <a:lnTo>
                      <a:pt x="788" y="16"/>
                    </a:lnTo>
                    <a:lnTo>
                      <a:pt x="19" y="16"/>
                    </a:lnTo>
                    <a:close/>
                    <a:moveTo>
                      <a:pt x="807" y="0"/>
                    </a:moveTo>
                    <a:lnTo>
                      <a:pt x="807" y="318"/>
                    </a:lnTo>
                    <a:lnTo>
                      <a:pt x="0" y="318"/>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6" name="Rectangle 267"/>
            <p:cNvSpPr>
              <a:spLocks noChangeArrowheads="1"/>
            </p:cNvSpPr>
            <p:nvPr/>
          </p:nvSpPr>
          <p:spPr bwMode="auto">
            <a:xfrm>
              <a:off x="1224" y="312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局部用户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37" name="Group 268"/>
            <p:cNvGrpSpPr>
              <a:grpSpLocks/>
            </p:cNvGrpSpPr>
            <p:nvPr/>
          </p:nvGrpSpPr>
          <p:grpSpPr bwMode="auto">
            <a:xfrm>
              <a:off x="1800" y="1387"/>
              <a:ext cx="720" cy="258"/>
              <a:chOff x="1902" y="1428"/>
              <a:chExt cx="625" cy="270"/>
            </a:xfrm>
          </p:grpSpPr>
          <p:sp>
            <p:nvSpPr>
              <p:cNvPr id="220" name="Rectangle 269"/>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1" name="Rectangle 270"/>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38" name="Rectangle 271"/>
            <p:cNvSpPr>
              <a:spLocks noChangeArrowheads="1"/>
            </p:cNvSpPr>
            <p:nvPr/>
          </p:nvSpPr>
          <p:spPr bwMode="auto">
            <a:xfrm>
              <a:off x="1845" y="1387"/>
              <a:ext cx="627"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39" name="Group 272"/>
            <p:cNvGrpSpPr>
              <a:grpSpLocks/>
            </p:cNvGrpSpPr>
            <p:nvPr/>
          </p:nvGrpSpPr>
          <p:grpSpPr bwMode="auto">
            <a:xfrm>
              <a:off x="1800" y="1611"/>
              <a:ext cx="720" cy="270"/>
              <a:chOff x="1902" y="1616"/>
              <a:chExt cx="625" cy="270"/>
            </a:xfrm>
          </p:grpSpPr>
          <p:sp>
            <p:nvSpPr>
              <p:cNvPr id="218" name="Rectangle 273"/>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9" name="Rectangle 274"/>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0" name="Rectangle 275"/>
            <p:cNvSpPr>
              <a:spLocks noChangeArrowheads="1"/>
            </p:cNvSpPr>
            <p:nvPr/>
          </p:nvSpPr>
          <p:spPr bwMode="auto">
            <a:xfrm>
              <a:off x="1816" y="1627"/>
              <a:ext cx="75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41" name="Group 276"/>
            <p:cNvGrpSpPr>
              <a:grpSpLocks/>
            </p:cNvGrpSpPr>
            <p:nvPr/>
          </p:nvGrpSpPr>
          <p:grpSpPr bwMode="auto">
            <a:xfrm>
              <a:off x="1800" y="1862"/>
              <a:ext cx="720" cy="293"/>
              <a:chOff x="1902" y="1847"/>
              <a:chExt cx="625" cy="270"/>
            </a:xfrm>
          </p:grpSpPr>
          <p:sp>
            <p:nvSpPr>
              <p:cNvPr id="216" name="Rectangle 277"/>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7" name="Rectangle 278"/>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2" name="Rectangle 279"/>
            <p:cNvSpPr>
              <a:spLocks noChangeArrowheads="1"/>
            </p:cNvSpPr>
            <p:nvPr/>
          </p:nvSpPr>
          <p:spPr bwMode="auto">
            <a:xfrm>
              <a:off x="1837" y="1867"/>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43" name="Group 280"/>
            <p:cNvGrpSpPr>
              <a:grpSpLocks/>
            </p:cNvGrpSpPr>
            <p:nvPr/>
          </p:nvGrpSpPr>
          <p:grpSpPr bwMode="auto">
            <a:xfrm>
              <a:off x="312" y="2537"/>
              <a:ext cx="960" cy="358"/>
              <a:chOff x="486" y="2542"/>
              <a:chExt cx="750" cy="358"/>
            </a:xfrm>
          </p:grpSpPr>
          <p:sp>
            <p:nvSpPr>
              <p:cNvPr id="213" name="Freeform 281"/>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14" name="Freeform 282"/>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15" name="Freeform 283"/>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4" name="Rectangle 284"/>
            <p:cNvSpPr>
              <a:spLocks noChangeArrowheads="1"/>
            </p:cNvSpPr>
            <p:nvPr/>
          </p:nvSpPr>
          <p:spPr bwMode="auto">
            <a:xfrm>
              <a:off x="360" y="2658"/>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LDD  LDB</a:t>
              </a:r>
              <a:endParaRPr lang="en-US" altLang="zh-CN" sz="2200" dirty="0">
                <a:solidFill>
                  <a:schemeClr val="tx1"/>
                </a:solidFill>
                <a:latin typeface="Arial" panose="020B0604020202020204" pitchFamily="34" charset="0"/>
                <a:ea typeface="宋体" panose="02010600030101010101" pitchFamily="2" charset="-122"/>
              </a:endParaRPr>
            </a:p>
          </p:txBody>
        </p:sp>
        <p:sp>
          <p:nvSpPr>
            <p:cNvPr id="145" name="Rectangle 285"/>
            <p:cNvSpPr>
              <a:spLocks noChangeArrowheads="1"/>
            </p:cNvSpPr>
            <p:nvPr/>
          </p:nvSpPr>
          <p:spPr bwMode="auto">
            <a:xfrm>
              <a:off x="2712" y="2395"/>
              <a:ext cx="39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网络</a:t>
              </a:r>
              <a:endParaRPr lang="zh-CN" altLang="en-US" sz="2200">
                <a:solidFill>
                  <a:schemeClr val="tx1"/>
                </a:solidFill>
                <a:latin typeface="Arial" panose="020B0604020202020204" pitchFamily="34" charset="0"/>
                <a:ea typeface="宋体" panose="02010600030101010101" pitchFamily="2" charset="-122"/>
              </a:endParaRPr>
            </a:p>
          </p:txBody>
        </p:sp>
        <p:sp>
          <p:nvSpPr>
            <p:cNvPr id="146" name="Line 286"/>
            <p:cNvSpPr>
              <a:spLocks noChangeShapeType="1"/>
            </p:cNvSpPr>
            <p:nvPr/>
          </p:nvSpPr>
          <p:spPr bwMode="auto">
            <a:xfrm>
              <a:off x="1272" y="1435"/>
              <a:ext cx="528" cy="384"/>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7" name="Line 287"/>
            <p:cNvSpPr>
              <a:spLocks noChangeShapeType="1"/>
            </p:cNvSpPr>
            <p:nvPr/>
          </p:nvSpPr>
          <p:spPr bwMode="auto">
            <a:xfrm>
              <a:off x="1320" y="1819"/>
              <a:ext cx="480" cy="0"/>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8" name="Line 288"/>
            <p:cNvSpPr>
              <a:spLocks noChangeShapeType="1"/>
            </p:cNvSpPr>
            <p:nvPr/>
          </p:nvSpPr>
          <p:spPr bwMode="auto">
            <a:xfrm flipV="1">
              <a:off x="1272" y="2011"/>
              <a:ext cx="528" cy="67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9" name="Line 289"/>
            <p:cNvSpPr>
              <a:spLocks noChangeShapeType="1"/>
            </p:cNvSpPr>
            <p:nvPr/>
          </p:nvSpPr>
          <p:spPr bwMode="auto">
            <a:xfrm flipH="1">
              <a:off x="1176" y="2011"/>
              <a:ext cx="672" cy="240"/>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0" name="Line 290"/>
            <p:cNvSpPr>
              <a:spLocks noChangeShapeType="1"/>
            </p:cNvSpPr>
            <p:nvPr/>
          </p:nvSpPr>
          <p:spPr bwMode="auto">
            <a:xfrm flipH="1">
              <a:off x="3144" y="1472"/>
              <a:ext cx="186" cy="73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1" name="Line 291"/>
            <p:cNvSpPr>
              <a:spLocks noChangeShapeType="1"/>
            </p:cNvSpPr>
            <p:nvPr/>
          </p:nvSpPr>
          <p:spPr bwMode="auto">
            <a:xfrm>
              <a:off x="2520" y="1531"/>
              <a:ext cx="192" cy="816"/>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2" name="Line 292"/>
            <p:cNvSpPr>
              <a:spLocks noChangeShapeType="1"/>
            </p:cNvSpPr>
            <p:nvPr/>
          </p:nvSpPr>
          <p:spPr bwMode="auto">
            <a:xfrm flipH="1">
              <a:off x="2855" y="2779"/>
              <a:ext cx="1" cy="319"/>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3" name="Line 293"/>
            <p:cNvSpPr>
              <a:spLocks noChangeShapeType="1"/>
            </p:cNvSpPr>
            <p:nvPr/>
          </p:nvSpPr>
          <p:spPr bwMode="auto">
            <a:xfrm>
              <a:off x="2039" y="3261"/>
              <a:ext cx="499" cy="395"/>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4" name="Line 294"/>
            <p:cNvSpPr>
              <a:spLocks noChangeShapeType="1"/>
            </p:cNvSpPr>
            <p:nvPr/>
          </p:nvSpPr>
          <p:spPr bwMode="auto">
            <a:xfrm>
              <a:off x="2039" y="3628"/>
              <a:ext cx="499" cy="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5" name="Line 295"/>
            <p:cNvSpPr>
              <a:spLocks noChangeShapeType="1"/>
            </p:cNvSpPr>
            <p:nvPr/>
          </p:nvSpPr>
          <p:spPr bwMode="auto">
            <a:xfrm flipH="1">
              <a:off x="3288" y="3212"/>
              <a:ext cx="375" cy="19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6" name="Line 296"/>
            <p:cNvSpPr>
              <a:spLocks noChangeShapeType="1"/>
            </p:cNvSpPr>
            <p:nvPr/>
          </p:nvSpPr>
          <p:spPr bwMode="auto">
            <a:xfrm>
              <a:off x="3240" y="3403"/>
              <a:ext cx="423" cy="267"/>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7" name="Line 297"/>
            <p:cNvSpPr>
              <a:spLocks noChangeShapeType="1"/>
            </p:cNvSpPr>
            <p:nvPr/>
          </p:nvSpPr>
          <p:spPr bwMode="auto">
            <a:xfrm flipH="1">
              <a:off x="4104" y="1334"/>
              <a:ext cx="475" cy="485"/>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8" name="Line 298"/>
            <p:cNvSpPr>
              <a:spLocks noChangeShapeType="1"/>
            </p:cNvSpPr>
            <p:nvPr/>
          </p:nvSpPr>
          <p:spPr bwMode="auto">
            <a:xfrm flipV="1">
              <a:off x="4104" y="1817"/>
              <a:ext cx="477" cy="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9" name="Line 299"/>
            <p:cNvSpPr>
              <a:spLocks noChangeShapeType="1"/>
            </p:cNvSpPr>
            <p:nvPr/>
          </p:nvSpPr>
          <p:spPr bwMode="auto">
            <a:xfrm>
              <a:off x="4104" y="2059"/>
              <a:ext cx="482" cy="674"/>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0" name="Line 300"/>
            <p:cNvSpPr>
              <a:spLocks noChangeShapeType="1"/>
            </p:cNvSpPr>
            <p:nvPr/>
          </p:nvSpPr>
          <p:spPr bwMode="auto">
            <a:xfrm>
              <a:off x="4104" y="2059"/>
              <a:ext cx="432" cy="19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1" name="Line 301"/>
            <p:cNvSpPr>
              <a:spLocks noChangeShapeType="1"/>
            </p:cNvSpPr>
            <p:nvPr/>
          </p:nvSpPr>
          <p:spPr bwMode="auto">
            <a:xfrm>
              <a:off x="808" y="1816"/>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2" name="Line 302"/>
            <p:cNvSpPr>
              <a:spLocks noChangeShapeType="1"/>
            </p:cNvSpPr>
            <p:nvPr/>
          </p:nvSpPr>
          <p:spPr bwMode="auto">
            <a:xfrm>
              <a:off x="789" y="2655"/>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63" name="Group 303"/>
            <p:cNvGrpSpPr>
              <a:grpSpLocks/>
            </p:cNvGrpSpPr>
            <p:nvPr/>
          </p:nvGrpSpPr>
          <p:grpSpPr bwMode="auto">
            <a:xfrm>
              <a:off x="4536" y="1264"/>
              <a:ext cx="870" cy="317"/>
              <a:chOff x="4672" y="1269"/>
              <a:chExt cx="806" cy="317"/>
            </a:xfrm>
          </p:grpSpPr>
          <p:sp>
            <p:nvSpPr>
              <p:cNvPr id="211" name="Rectangle 304"/>
              <p:cNvSpPr>
                <a:spLocks noChangeArrowheads="1"/>
              </p:cNvSpPr>
              <p:nvPr/>
            </p:nvSpPr>
            <p:spPr bwMode="auto">
              <a:xfrm>
                <a:off x="4700" y="1293"/>
                <a:ext cx="750" cy="269"/>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2" name="Freeform 305"/>
              <p:cNvSpPr>
                <a:spLocks/>
              </p:cNvSpPr>
              <p:nvPr/>
            </p:nvSpPr>
            <p:spPr bwMode="auto">
              <a:xfrm>
                <a:off x="4672" y="1269"/>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8 w 806"/>
                  <a:gd name="T11" fmla="*/ 31 h 317"/>
                  <a:gd name="T12" fmla="*/ 768 w 806"/>
                  <a:gd name="T13" fmla="*/ 286 h 317"/>
                  <a:gd name="T14" fmla="*/ 37 w 806"/>
                  <a:gd name="T15" fmla="*/ 286 h 317"/>
                  <a:gd name="T16" fmla="*/ 37 w 806"/>
                  <a:gd name="T17" fmla="*/ 31 h 317"/>
                  <a:gd name="T18" fmla="*/ 768 w 806"/>
                  <a:gd name="T19" fmla="*/ 31 h 317"/>
                  <a:gd name="T20" fmla="*/ 19 w 806"/>
                  <a:gd name="T21" fmla="*/ 16 h 317"/>
                  <a:gd name="T22" fmla="*/ 19 w 806"/>
                  <a:gd name="T23" fmla="*/ 301 h 317"/>
                  <a:gd name="T24" fmla="*/ 787 w 806"/>
                  <a:gd name="T25" fmla="*/ 301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8" y="31"/>
                    </a:moveTo>
                    <a:lnTo>
                      <a:pt x="768" y="286"/>
                    </a:lnTo>
                    <a:lnTo>
                      <a:pt x="37" y="286"/>
                    </a:lnTo>
                    <a:lnTo>
                      <a:pt x="37" y="31"/>
                    </a:lnTo>
                    <a:lnTo>
                      <a:pt x="768" y="31"/>
                    </a:lnTo>
                    <a:close/>
                    <a:moveTo>
                      <a:pt x="19" y="16"/>
                    </a:moveTo>
                    <a:lnTo>
                      <a:pt x="19" y="301"/>
                    </a:lnTo>
                    <a:lnTo>
                      <a:pt x="787" y="301"/>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64" name="Rectangle 306"/>
            <p:cNvSpPr>
              <a:spLocks noChangeArrowheads="1"/>
            </p:cNvSpPr>
            <p:nvPr/>
          </p:nvSpPr>
          <p:spPr bwMode="auto">
            <a:xfrm>
              <a:off x="4584" y="1291"/>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全局用户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65" name="Group 307"/>
            <p:cNvGrpSpPr>
              <a:grpSpLocks/>
            </p:cNvGrpSpPr>
            <p:nvPr/>
          </p:nvGrpSpPr>
          <p:grpSpPr bwMode="auto">
            <a:xfrm>
              <a:off x="3334" y="1387"/>
              <a:ext cx="770" cy="258"/>
              <a:chOff x="1902" y="1428"/>
              <a:chExt cx="625" cy="270"/>
            </a:xfrm>
          </p:grpSpPr>
          <p:sp>
            <p:nvSpPr>
              <p:cNvPr id="209" name="Rectangle 308"/>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0" name="Rectangle 309"/>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66" name="Rectangle 310"/>
            <p:cNvSpPr>
              <a:spLocks noChangeArrowheads="1"/>
            </p:cNvSpPr>
            <p:nvPr/>
          </p:nvSpPr>
          <p:spPr bwMode="auto">
            <a:xfrm>
              <a:off x="3560" y="1395"/>
              <a:ext cx="308"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sp>
          <p:nvSpPr>
            <p:cNvPr id="167" name="Rectangle 311"/>
            <p:cNvSpPr>
              <a:spLocks noChangeArrowheads="1"/>
            </p:cNvSpPr>
            <p:nvPr/>
          </p:nvSpPr>
          <p:spPr bwMode="auto">
            <a:xfrm>
              <a:off x="3352" y="1637"/>
              <a:ext cx="72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GDBMS</a:t>
              </a:r>
              <a:endParaRPr lang="en-US" altLang="zh-CN" sz="2200" dirty="0">
                <a:solidFill>
                  <a:schemeClr val="tx1"/>
                </a:solidFill>
                <a:latin typeface="Arial" panose="020B0604020202020204" pitchFamily="34" charset="0"/>
                <a:ea typeface="宋体" panose="02010600030101010101" pitchFamily="2" charset="-122"/>
              </a:endParaRPr>
            </a:p>
          </p:txBody>
        </p:sp>
        <p:sp>
          <p:nvSpPr>
            <p:cNvPr id="168" name="Rectangle 312"/>
            <p:cNvSpPr>
              <a:spLocks noChangeArrowheads="1"/>
            </p:cNvSpPr>
            <p:nvPr/>
          </p:nvSpPr>
          <p:spPr bwMode="auto">
            <a:xfrm>
              <a:off x="3357" y="1925"/>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LDBMS</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69" name="Group 313"/>
            <p:cNvGrpSpPr>
              <a:grpSpLocks/>
            </p:cNvGrpSpPr>
            <p:nvPr/>
          </p:nvGrpSpPr>
          <p:grpSpPr bwMode="auto">
            <a:xfrm>
              <a:off x="4488" y="1663"/>
              <a:ext cx="1056" cy="358"/>
              <a:chOff x="486" y="1691"/>
              <a:chExt cx="750" cy="358"/>
            </a:xfrm>
          </p:grpSpPr>
          <p:sp>
            <p:nvSpPr>
              <p:cNvPr id="206" name="Freeform 314"/>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07" name="Freeform 315"/>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08" name="Freeform 316"/>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70" name="Rectangle 317"/>
            <p:cNvSpPr>
              <a:spLocks noChangeArrowheads="1"/>
            </p:cNvSpPr>
            <p:nvPr/>
          </p:nvSpPr>
          <p:spPr bwMode="auto">
            <a:xfrm>
              <a:off x="4584" y="1784"/>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GDD  GDB</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71" name="Group 318"/>
            <p:cNvGrpSpPr>
              <a:grpSpLocks/>
            </p:cNvGrpSpPr>
            <p:nvPr/>
          </p:nvGrpSpPr>
          <p:grpSpPr bwMode="auto">
            <a:xfrm>
              <a:off x="4536" y="2097"/>
              <a:ext cx="880" cy="317"/>
              <a:chOff x="458" y="2125"/>
              <a:chExt cx="806" cy="317"/>
            </a:xfrm>
          </p:grpSpPr>
          <p:sp>
            <p:nvSpPr>
              <p:cNvPr id="204" name="Rectangle 319"/>
              <p:cNvSpPr>
                <a:spLocks noChangeArrowheads="1"/>
              </p:cNvSpPr>
              <p:nvPr/>
            </p:nvSpPr>
            <p:spPr bwMode="auto">
              <a:xfrm>
                <a:off x="486" y="2149"/>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05" name="Freeform 320"/>
              <p:cNvSpPr>
                <a:spLocks/>
              </p:cNvSpPr>
              <p:nvPr/>
            </p:nvSpPr>
            <p:spPr bwMode="auto">
              <a:xfrm>
                <a:off x="458" y="2125"/>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9 w 806"/>
                  <a:gd name="T11" fmla="*/ 32 h 317"/>
                  <a:gd name="T12" fmla="*/ 769 w 806"/>
                  <a:gd name="T13" fmla="*/ 286 h 317"/>
                  <a:gd name="T14" fmla="*/ 38 w 806"/>
                  <a:gd name="T15" fmla="*/ 286 h 317"/>
                  <a:gd name="T16" fmla="*/ 38 w 806"/>
                  <a:gd name="T17" fmla="*/ 32 h 317"/>
                  <a:gd name="T18" fmla="*/ 769 w 806"/>
                  <a:gd name="T19" fmla="*/ 32 h 317"/>
                  <a:gd name="T20" fmla="*/ 19 w 806"/>
                  <a:gd name="T21" fmla="*/ 16 h 317"/>
                  <a:gd name="T22" fmla="*/ 19 w 806"/>
                  <a:gd name="T23" fmla="*/ 302 h 317"/>
                  <a:gd name="T24" fmla="*/ 787 w 806"/>
                  <a:gd name="T25" fmla="*/ 302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9" y="32"/>
                    </a:moveTo>
                    <a:lnTo>
                      <a:pt x="769" y="286"/>
                    </a:lnTo>
                    <a:lnTo>
                      <a:pt x="38" y="286"/>
                    </a:lnTo>
                    <a:lnTo>
                      <a:pt x="38" y="32"/>
                    </a:lnTo>
                    <a:lnTo>
                      <a:pt x="769" y="32"/>
                    </a:lnTo>
                    <a:close/>
                    <a:moveTo>
                      <a:pt x="19" y="16"/>
                    </a:moveTo>
                    <a:lnTo>
                      <a:pt x="19" y="302"/>
                    </a:lnTo>
                    <a:lnTo>
                      <a:pt x="787" y="302"/>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72" name="Rectangle 321"/>
            <p:cNvSpPr>
              <a:spLocks noChangeArrowheads="1"/>
            </p:cNvSpPr>
            <p:nvPr/>
          </p:nvSpPr>
          <p:spPr bwMode="auto">
            <a:xfrm>
              <a:off x="4584" y="2132"/>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局部用户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73" name="Group 322"/>
            <p:cNvGrpSpPr>
              <a:grpSpLocks/>
            </p:cNvGrpSpPr>
            <p:nvPr/>
          </p:nvGrpSpPr>
          <p:grpSpPr bwMode="auto">
            <a:xfrm>
              <a:off x="4536" y="2514"/>
              <a:ext cx="960" cy="358"/>
              <a:chOff x="486" y="2542"/>
              <a:chExt cx="750" cy="358"/>
            </a:xfrm>
          </p:grpSpPr>
          <p:sp>
            <p:nvSpPr>
              <p:cNvPr id="201" name="Freeform 323"/>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02" name="Freeform 324"/>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03" name="Freeform 325"/>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74" name="Rectangle 326"/>
            <p:cNvSpPr>
              <a:spLocks noChangeArrowheads="1"/>
            </p:cNvSpPr>
            <p:nvPr/>
          </p:nvSpPr>
          <p:spPr bwMode="auto">
            <a:xfrm>
              <a:off x="4584" y="2635"/>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LDD  LDB</a:t>
              </a:r>
              <a:endParaRPr lang="en-US" altLang="zh-CN" sz="2200">
                <a:solidFill>
                  <a:schemeClr val="tx1"/>
                </a:solidFill>
                <a:latin typeface="Arial" panose="020B0604020202020204" pitchFamily="34" charset="0"/>
                <a:ea typeface="宋体" panose="02010600030101010101" pitchFamily="2" charset="-122"/>
              </a:endParaRPr>
            </a:p>
          </p:txBody>
        </p:sp>
        <p:sp>
          <p:nvSpPr>
            <p:cNvPr id="175" name="Line 327"/>
            <p:cNvSpPr>
              <a:spLocks noChangeShapeType="1"/>
            </p:cNvSpPr>
            <p:nvPr/>
          </p:nvSpPr>
          <p:spPr bwMode="auto">
            <a:xfrm>
              <a:off x="5032" y="1793"/>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76" name="Line 328"/>
            <p:cNvSpPr>
              <a:spLocks noChangeShapeType="1"/>
            </p:cNvSpPr>
            <p:nvPr/>
          </p:nvSpPr>
          <p:spPr bwMode="auto">
            <a:xfrm>
              <a:off x="5013" y="2632"/>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77" name="Group 329"/>
            <p:cNvGrpSpPr>
              <a:grpSpLocks/>
            </p:cNvGrpSpPr>
            <p:nvPr/>
          </p:nvGrpSpPr>
          <p:grpSpPr bwMode="auto">
            <a:xfrm>
              <a:off x="2522" y="3243"/>
              <a:ext cx="768" cy="270"/>
              <a:chOff x="1902" y="1616"/>
              <a:chExt cx="625" cy="270"/>
            </a:xfrm>
          </p:grpSpPr>
          <p:sp>
            <p:nvSpPr>
              <p:cNvPr id="199" name="Rectangle 330"/>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00" name="Rectangle 331"/>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78" name="Group 332"/>
            <p:cNvGrpSpPr>
              <a:grpSpLocks/>
            </p:cNvGrpSpPr>
            <p:nvPr/>
          </p:nvGrpSpPr>
          <p:grpSpPr bwMode="auto">
            <a:xfrm>
              <a:off x="2522" y="3494"/>
              <a:ext cx="768" cy="293"/>
              <a:chOff x="1902" y="1847"/>
              <a:chExt cx="625" cy="270"/>
            </a:xfrm>
          </p:grpSpPr>
          <p:sp>
            <p:nvSpPr>
              <p:cNvPr id="197" name="Rectangle 333"/>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198" name="Rectangle 334"/>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79" name="Group 335"/>
            <p:cNvGrpSpPr>
              <a:grpSpLocks/>
            </p:cNvGrpSpPr>
            <p:nvPr/>
          </p:nvGrpSpPr>
          <p:grpSpPr bwMode="auto">
            <a:xfrm>
              <a:off x="2520" y="3003"/>
              <a:ext cx="770" cy="258"/>
              <a:chOff x="1902" y="1428"/>
              <a:chExt cx="625" cy="270"/>
            </a:xfrm>
          </p:grpSpPr>
          <p:sp>
            <p:nvSpPr>
              <p:cNvPr id="195" name="Rectangle 336"/>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196" name="Rectangle 337"/>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0" name="Rectangle 338"/>
            <p:cNvSpPr>
              <a:spLocks noChangeArrowheads="1"/>
            </p:cNvSpPr>
            <p:nvPr/>
          </p:nvSpPr>
          <p:spPr bwMode="auto">
            <a:xfrm>
              <a:off x="2730" y="3027"/>
              <a:ext cx="308"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sp>
          <p:nvSpPr>
            <p:cNvPr id="181" name="Rectangle 339"/>
            <p:cNvSpPr>
              <a:spLocks noChangeArrowheads="1"/>
            </p:cNvSpPr>
            <p:nvPr/>
          </p:nvSpPr>
          <p:spPr bwMode="auto">
            <a:xfrm>
              <a:off x="2538" y="3253"/>
              <a:ext cx="72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GDBMS</a:t>
              </a:r>
              <a:endParaRPr lang="en-US" altLang="zh-CN" sz="2200">
                <a:solidFill>
                  <a:schemeClr val="tx1"/>
                </a:solidFill>
                <a:latin typeface="Arial" panose="020B0604020202020204" pitchFamily="34" charset="0"/>
                <a:ea typeface="宋体" panose="02010600030101010101" pitchFamily="2" charset="-122"/>
              </a:endParaRPr>
            </a:p>
          </p:txBody>
        </p:sp>
        <p:sp>
          <p:nvSpPr>
            <p:cNvPr id="182" name="Rectangle 340"/>
            <p:cNvSpPr>
              <a:spLocks noChangeArrowheads="1"/>
            </p:cNvSpPr>
            <p:nvPr/>
          </p:nvSpPr>
          <p:spPr bwMode="auto">
            <a:xfrm>
              <a:off x="2543" y="3541"/>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83" name="Group 341"/>
            <p:cNvGrpSpPr>
              <a:grpSpLocks/>
            </p:cNvGrpSpPr>
            <p:nvPr/>
          </p:nvGrpSpPr>
          <p:grpSpPr bwMode="auto">
            <a:xfrm>
              <a:off x="1128" y="3474"/>
              <a:ext cx="960" cy="358"/>
              <a:chOff x="486" y="2542"/>
              <a:chExt cx="750" cy="358"/>
            </a:xfrm>
          </p:grpSpPr>
          <p:sp>
            <p:nvSpPr>
              <p:cNvPr id="192" name="Freeform 342"/>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193" name="Freeform 343"/>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194" name="Freeform 344"/>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4" name="Rectangle 345"/>
            <p:cNvSpPr>
              <a:spLocks noChangeArrowheads="1"/>
            </p:cNvSpPr>
            <p:nvPr/>
          </p:nvSpPr>
          <p:spPr bwMode="auto">
            <a:xfrm>
              <a:off x="1176" y="3595"/>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LDD  LDB</a:t>
              </a:r>
              <a:endParaRPr lang="en-US" altLang="zh-CN" sz="2200">
                <a:solidFill>
                  <a:schemeClr val="tx1"/>
                </a:solidFill>
                <a:latin typeface="Arial" panose="020B0604020202020204" pitchFamily="34" charset="0"/>
                <a:ea typeface="宋体" panose="02010600030101010101" pitchFamily="2" charset="-122"/>
              </a:endParaRPr>
            </a:p>
          </p:txBody>
        </p:sp>
        <p:sp>
          <p:nvSpPr>
            <p:cNvPr id="185" name="Line 346"/>
            <p:cNvSpPr>
              <a:spLocks noChangeShapeType="1"/>
            </p:cNvSpPr>
            <p:nvPr/>
          </p:nvSpPr>
          <p:spPr bwMode="auto">
            <a:xfrm>
              <a:off x="1605" y="3592"/>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86" name="Group 347"/>
            <p:cNvGrpSpPr>
              <a:grpSpLocks/>
            </p:cNvGrpSpPr>
            <p:nvPr/>
          </p:nvGrpSpPr>
          <p:grpSpPr bwMode="auto">
            <a:xfrm>
              <a:off x="3624" y="3508"/>
              <a:ext cx="1056" cy="358"/>
              <a:chOff x="486" y="1691"/>
              <a:chExt cx="750" cy="358"/>
            </a:xfrm>
          </p:grpSpPr>
          <p:sp>
            <p:nvSpPr>
              <p:cNvPr id="189" name="Freeform 348"/>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190" name="Freeform 349"/>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191" name="Freeform 350"/>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7" name="Rectangle 351"/>
            <p:cNvSpPr>
              <a:spLocks noChangeArrowheads="1"/>
            </p:cNvSpPr>
            <p:nvPr/>
          </p:nvSpPr>
          <p:spPr bwMode="auto">
            <a:xfrm>
              <a:off x="3720" y="3629"/>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GDD  GDB</a:t>
              </a:r>
              <a:endParaRPr lang="en-US" altLang="zh-CN" sz="2200">
                <a:solidFill>
                  <a:schemeClr val="tx1"/>
                </a:solidFill>
                <a:latin typeface="Arial" panose="020B0604020202020204" pitchFamily="34" charset="0"/>
                <a:ea typeface="宋体" panose="02010600030101010101" pitchFamily="2" charset="-122"/>
              </a:endParaRPr>
            </a:p>
          </p:txBody>
        </p:sp>
        <p:sp>
          <p:nvSpPr>
            <p:cNvPr id="188" name="Line 352"/>
            <p:cNvSpPr>
              <a:spLocks noChangeShapeType="1"/>
            </p:cNvSpPr>
            <p:nvPr/>
          </p:nvSpPr>
          <p:spPr bwMode="auto">
            <a:xfrm>
              <a:off x="4168" y="3638"/>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spTree>
    <p:extLst>
      <p:ext uri="{BB962C8B-B14F-4D97-AF65-F5344CB8AC3E}">
        <p14:creationId xmlns:p14="http://schemas.microsoft.com/office/powerpoint/2010/main" val="4123352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a:t>分布式数据库管理系统的功能：</a:t>
            </a:r>
            <a:endParaRPr lang="en-US" altLang="zh-CN" sz="2400" dirty="0"/>
          </a:p>
          <a:p>
            <a:pPr>
              <a:lnSpc>
                <a:spcPct val="100000"/>
              </a:lnSpc>
              <a:buClr>
                <a:schemeClr val="tx1"/>
              </a:buClr>
              <a:buFont typeface="Wingdings" panose="05000000000000000000" pitchFamily="2" charset="2"/>
              <a:buChar char="Ø"/>
            </a:pPr>
            <a:r>
              <a:rPr lang="zh-CN" altLang="en-US" sz="2400" dirty="0"/>
              <a:t>接受用户请求，并判定请求的</a:t>
            </a:r>
            <a:r>
              <a:rPr lang="zh-CN" altLang="en-US" sz="2400" dirty="0">
                <a:solidFill>
                  <a:srgbClr val="FF0000"/>
                </a:solidFill>
              </a:rPr>
              <a:t>目标节点</a:t>
            </a:r>
            <a:r>
              <a:rPr lang="zh-CN" altLang="en-US" sz="2400" dirty="0"/>
              <a:t>或</a:t>
            </a:r>
            <a:r>
              <a:rPr lang="zh-CN" altLang="en-US" sz="2400" dirty="0">
                <a:solidFill>
                  <a:srgbClr val="FF0000"/>
                </a:solidFill>
              </a:rPr>
              <a:t>相关访问节点</a:t>
            </a:r>
            <a:r>
              <a:rPr lang="zh-CN" altLang="en-US" sz="2400" dirty="0"/>
              <a:t>；</a:t>
            </a:r>
          </a:p>
          <a:p>
            <a:pPr>
              <a:lnSpc>
                <a:spcPct val="100000"/>
              </a:lnSpc>
              <a:buClr>
                <a:schemeClr val="tx1"/>
              </a:buClr>
              <a:buFont typeface="Wingdings" panose="05000000000000000000" pitchFamily="2" charset="2"/>
              <a:buChar char="Ø"/>
            </a:pPr>
            <a:r>
              <a:rPr lang="zh-CN" altLang="en-US" sz="2400" dirty="0"/>
              <a:t>访问</a:t>
            </a:r>
            <a:r>
              <a:rPr lang="zh-CN" altLang="en-US" sz="2400" dirty="0">
                <a:solidFill>
                  <a:srgbClr val="FF0000"/>
                </a:solidFill>
              </a:rPr>
              <a:t>网络数据字典</a:t>
            </a:r>
            <a:r>
              <a:rPr lang="zh-CN" altLang="en-US" sz="2400" dirty="0"/>
              <a:t>，了解如何请求和使用其中的信息；</a:t>
            </a:r>
          </a:p>
          <a:p>
            <a:pPr>
              <a:lnSpc>
                <a:spcPct val="100000"/>
              </a:lnSpc>
              <a:buClr>
                <a:schemeClr val="tx1"/>
              </a:buClr>
              <a:buFont typeface="Wingdings" panose="05000000000000000000" pitchFamily="2" charset="2"/>
              <a:buChar char="Ø"/>
            </a:pPr>
            <a:r>
              <a:rPr lang="zh-CN" altLang="en-US" sz="2400" dirty="0"/>
              <a:t>当目标数据存储于系统的</a:t>
            </a:r>
            <a:r>
              <a:rPr lang="zh-CN" altLang="en-US" sz="2400" dirty="0">
                <a:solidFill>
                  <a:srgbClr val="FF0000"/>
                </a:solidFill>
              </a:rPr>
              <a:t>多个计算机</a:t>
            </a:r>
            <a:r>
              <a:rPr lang="zh-CN" altLang="en-US" sz="2400" dirty="0"/>
              <a:t>上，则进行</a:t>
            </a:r>
            <a:r>
              <a:rPr lang="zh-CN" altLang="en-US" sz="2400" dirty="0">
                <a:solidFill>
                  <a:srgbClr val="FF0000"/>
                </a:solidFill>
              </a:rPr>
              <a:t>分布式处理</a:t>
            </a:r>
            <a:r>
              <a:rPr lang="zh-CN" altLang="en-US" sz="2400" dirty="0"/>
              <a:t>；</a:t>
            </a:r>
          </a:p>
          <a:p>
            <a:pPr>
              <a:lnSpc>
                <a:spcPct val="100000"/>
              </a:lnSpc>
              <a:buClr>
                <a:schemeClr val="tx1"/>
              </a:buClr>
              <a:buFont typeface="Wingdings" panose="05000000000000000000" pitchFamily="2" charset="2"/>
              <a:buChar char="Ø"/>
            </a:pPr>
            <a:r>
              <a:rPr lang="zh-CN" altLang="en-US" sz="2400" dirty="0"/>
              <a:t>实现</a:t>
            </a:r>
            <a:r>
              <a:rPr lang="zh-CN" altLang="en-US" sz="2400" dirty="0">
                <a:solidFill>
                  <a:srgbClr val="FF0000"/>
                </a:solidFill>
              </a:rPr>
              <a:t>通信接口</a:t>
            </a:r>
            <a:r>
              <a:rPr lang="zh-CN" altLang="en-US" sz="2400" dirty="0"/>
              <a:t>功能，在用户、局部</a:t>
            </a:r>
            <a:r>
              <a:rPr lang="en-US" altLang="zh-CN" sz="2400" dirty="0"/>
              <a:t>DBMS</a:t>
            </a:r>
            <a:r>
              <a:rPr lang="zh-CN" altLang="en-US" sz="2400" dirty="0"/>
              <a:t>和其他计算机的</a:t>
            </a:r>
            <a:r>
              <a:rPr lang="en-US" altLang="zh-CN" sz="2400" dirty="0"/>
              <a:t>DBMS</a:t>
            </a:r>
            <a:r>
              <a:rPr lang="zh-CN" altLang="en-US" sz="2400" dirty="0"/>
              <a:t>之间进行协调；</a:t>
            </a:r>
          </a:p>
          <a:p>
            <a:pPr>
              <a:lnSpc>
                <a:spcPct val="100000"/>
              </a:lnSpc>
              <a:buClr>
                <a:schemeClr val="tx1"/>
              </a:buClr>
              <a:buFont typeface="Wingdings" panose="05000000000000000000" pitchFamily="2" charset="2"/>
              <a:buChar char="Ø"/>
            </a:pPr>
            <a:r>
              <a:rPr lang="zh-CN" altLang="en-US" sz="2400" dirty="0"/>
              <a:t>对于异构分布式环境，系统还需提供</a:t>
            </a:r>
            <a:r>
              <a:rPr lang="zh-CN" altLang="en-US" sz="2400" dirty="0">
                <a:solidFill>
                  <a:srgbClr val="FF0000"/>
                </a:solidFill>
              </a:rPr>
              <a:t>数据和进程移植</a:t>
            </a:r>
            <a:r>
              <a:rPr lang="zh-CN" altLang="en-US" sz="2400" dirty="0"/>
              <a:t>的支持。</a:t>
            </a:r>
            <a:endParaRPr lang="en-US" altLang="zh-CN" sz="2400" dirty="0"/>
          </a:p>
          <a:p>
            <a:pPr>
              <a:lnSpc>
                <a:spcPct val="100000"/>
              </a:lnSpc>
              <a:buClr>
                <a:schemeClr val="tx1"/>
              </a:buClr>
            </a:pPr>
            <a:r>
              <a:rPr lang="en-US" altLang="zh-CN" sz="2400" dirty="0"/>
              <a:t>  </a:t>
            </a:r>
            <a:r>
              <a:rPr lang="zh-CN" altLang="en-US" sz="2400" dirty="0"/>
              <a:t>（异构是指各个场地的硬件、软件之间存在着差别）</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094098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628"/>
            <a:ext cx="10515600" cy="920336"/>
          </a:xfrm>
        </p:spPr>
        <p:txBody>
          <a:bodyPr/>
          <a:lstStyle/>
          <a:p>
            <a:r>
              <a:rPr lang="en-US" altLang="zh-CN" dirty="0"/>
              <a:t>6.1</a:t>
            </a:r>
            <a:r>
              <a:rPr lang="zh-CN" altLang="en-US" dirty="0"/>
              <a:t> </a:t>
            </a:r>
            <a:r>
              <a:rPr lang="zh-CN" altLang="zh-CN" dirty="0"/>
              <a:t>数据库系统体系</a:t>
            </a:r>
            <a:r>
              <a:rPr lang="zh-CN" altLang="en-US" dirty="0"/>
              <a:t>架</a:t>
            </a:r>
            <a:r>
              <a:rPr lang="zh-CN" altLang="zh-CN" dirty="0"/>
              <a:t>构的发展</a:t>
            </a:r>
            <a:endParaRPr lang="zh-CN" altLang="en-US" dirty="0"/>
          </a:p>
        </p:txBody>
      </p:sp>
      <p:sp>
        <p:nvSpPr>
          <p:cNvPr id="3" name="内容占位符 2"/>
          <p:cNvSpPr>
            <a:spLocks noGrp="1"/>
          </p:cNvSpPr>
          <p:nvPr>
            <p:ph idx="1"/>
          </p:nvPr>
        </p:nvSpPr>
        <p:spPr>
          <a:xfrm>
            <a:off x="838200" y="973963"/>
            <a:ext cx="10515600" cy="5436013"/>
          </a:xfrm>
        </p:spPr>
        <p:txBody>
          <a:bodyPr>
            <a:normAutofit fontScale="92500" lnSpcReduction="10000"/>
          </a:bodyPr>
          <a:lstStyle/>
          <a:p>
            <a:r>
              <a:rPr kumimoji="1" lang="zh-CN" altLang="en-US" sz="2400" dirty="0"/>
              <a:t>       数据库系统体系架构发展很大程度由底层运行所依赖的</a:t>
            </a:r>
            <a:r>
              <a:rPr kumimoji="1" lang="zh-CN" altLang="en-US" sz="2400" dirty="0">
                <a:solidFill>
                  <a:srgbClr val="FF0000"/>
                </a:solidFill>
              </a:rPr>
              <a:t>计算机系统的体系架构</a:t>
            </a:r>
            <a:r>
              <a:rPr kumimoji="1" lang="zh-CN" altLang="en-US" sz="2400" dirty="0"/>
              <a:t>的发展所决定</a:t>
            </a:r>
            <a:endParaRPr kumimoji="1" lang="en-US" altLang="zh-CN" sz="2400" dirty="0"/>
          </a:p>
          <a:p>
            <a:pPr>
              <a:buFont typeface="Wingdings" panose="05000000000000000000" pitchFamily="2" charset="2"/>
              <a:buChar char="Ø"/>
            </a:pPr>
            <a:r>
              <a:rPr kumimoji="1" lang="zh-CN" altLang="en-US" sz="2400" dirty="0"/>
              <a:t>集中式体系架构</a:t>
            </a:r>
            <a:r>
              <a:rPr kumimoji="1" lang="en-US" altLang="zh-CN" sz="2400" dirty="0"/>
              <a:t>——</a:t>
            </a:r>
            <a:r>
              <a:rPr kumimoji="1" lang="zh-CN" altLang="en-US" sz="2400" dirty="0"/>
              <a:t>单节点系统</a:t>
            </a:r>
            <a:endParaRPr kumimoji="1" lang="en-US" altLang="zh-CN" sz="2400" dirty="0"/>
          </a:p>
          <a:p>
            <a:pPr>
              <a:buFont typeface="Wingdings" panose="05000000000000000000" pitchFamily="2" charset="2"/>
              <a:buChar char="Ø"/>
            </a:pPr>
            <a:r>
              <a:rPr kumimoji="1" lang="zh-CN" altLang="en-US" sz="2400" dirty="0"/>
              <a:t>客户</a:t>
            </a:r>
            <a:r>
              <a:rPr kumimoji="1" lang="en-US" altLang="zh-CN" sz="2400" dirty="0"/>
              <a:t>-</a:t>
            </a:r>
            <a:r>
              <a:rPr kumimoji="1" lang="zh-CN" altLang="en-US" sz="2400" dirty="0"/>
              <a:t>服务器体系架构</a:t>
            </a:r>
            <a:r>
              <a:rPr kumimoji="1" lang="en-US" altLang="zh-CN" sz="2400" dirty="0"/>
              <a:t>——</a:t>
            </a:r>
            <a:r>
              <a:rPr kumimoji="1" lang="zh-CN" altLang="en-US" sz="2400" dirty="0"/>
              <a:t>网络出现</a:t>
            </a:r>
            <a:endParaRPr kumimoji="1" lang="en-US" altLang="zh-CN" sz="2400" dirty="0"/>
          </a:p>
          <a:p>
            <a:pPr>
              <a:buFont typeface="Wingdings" panose="05000000000000000000" pitchFamily="2" charset="2"/>
              <a:buChar char="Ø"/>
            </a:pPr>
            <a:r>
              <a:rPr kumimoji="1" lang="zh-CN" altLang="en-US" sz="2400" dirty="0"/>
              <a:t>并行数据库体系架构</a:t>
            </a:r>
            <a:r>
              <a:rPr kumimoji="1" lang="en-US" altLang="zh-CN" sz="2400" dirty="0"/>
              <a:t>——</a:t>
            </a:r>
            <a:r>
              <a:rPr kumimoji="1" lang="zh-CN" altLang="en-US" sz="2400" dirty="0"/>
              <a:t>多核，多机、并行系统</a:t>
            </a:r>
            <a:endParaRPr kumimoji="1" lang="en-US" altLang="zh-CN" sz="2400" dirty="0"/>
          </a:p>
          <a:p>
            <a:pPr>
              <a:buFont typeface="Wingdings" panose="05000000000000000000" pitchFamily="2" charset="2"/>
              <a:buChar char="Ø"/>
            </a:pPr>
            <a:r>
              <a:rPr kumimoji="1" lang="zh-CN" altLang="en-US" sz="2400" dirty="0"/>
              <a:t>分布式体系架构</a:t>
            </a:r>
            <a:r>
              <a:rPr kumimoji="1" lang="en-US" altLang="zh-CN" sz="2400" dirty="0"/>
              <a:t>——</a:t>
            </a:r>
            <a:r>
              <a:rPr kumimoji="1" lang="zh-CN" altLang="en-US" sz="2400" dirty="0"/>
              <a:t>集群</a:t>
            </a:r>
            <a:endParaRPr kumimoji="1" lang="en-US" altLang="zh-CN" sz="2400" dirty="0"/>
          </a:p>
          <a:p>
            <a:r>
              <a:rPr kumimoji="1" lang="zh-CN" altLang="en-US" sz="2400" b="1" dirty="0"/>
              <a:t>发展动力：</a:t>
            </a:r>
            <a:endParaRPr kumimoji="1" lang="en-US" altLang="zh-CN" sz="2400" b="1" dirty="0"/>
          </a:p>
          <a:p>
            <a:pPr>
              <a:buFont typeface="Wingdings" panose="05000000000000000000" pitchFamily="2" charset="2"/>
              <a:buChar char="Ø"/>
            </a:pPr>
            <a:r>
              <a:rPr kumimoji="1" lang="zh-CN" altLang="en-US" sz="2400" dirty="0">
                <a:solidFill>
                  <a:srgbClr val="FF0000"/>
                </a:solidFill>
              </a:rPr>
              <a:t>需求</a:t>
            </a:r>
            <a:r>
              <a:rPr kumimoji="1" lang="zh-CN" altLang="en-US" sz="2400" dirty="0"/>
              <a:t>的驱动</a:t>
            </a:r>
            <a:endParaRPr kumimoji="1" lang="en-US" altLang="zh-CN" sz="2400" dirty="0"/>
          </a:p>
          <a:p>
            <a:pPr>
              <a:buFont typeface="Wingdings" panose="05000000000000000000" pitchFamily="2" charset="2"/>
              <a:buChar char="Ø"/>
            </a:pPr>
            <a:r>
              <a:rPr kumimoji="1" lang="zh-CN" altLang="en-US" sz="2400" dirty="0"/>
              <a:t>计算机</a:t>
            </a:r>
            <a:r>
              <a:rPr kumimoji="1" lang="zh-CN" altLang="en-US" sz="2400" dirty="0">
                <a:solidFill>
                  <a:srgbClr val="FF0000"/>
                </a:solidFill>
              </a:rPr>
              <a:t>硬件</a:t>
            </a:r>
            <a:r>
              <a:rPr kumimoji="1" lang="zh-CN" altLang="en-US" sz="2400" dirty="0"/>
              <a:t>的推动</a:t>
            </a:r>
            <a:endParaRPr kumimoji="1" lang="en-US" altLang="zh-CN" sz="2400" dirty="0"/>
          </a:p>
          <a:p>
            <a:pPr>
              <a:buFont typeface="Wingdings" panose="05000000000000000000" pitchFamily="2" charset="2"/>
              <a:buChar char="Ø"/>
            </a:pPr>
            <a:r>
              <a:rPr kumimoji="1" lang="zh-CN" altLang="en-US" sz="2400" dirty="0"/>
              <a:t>数据、软件</a:t>
            </a:r>
            <a:r>
              <a:rPr kumimoji="1" lang="zh-CN" altLang="en-US" sz="2400" dirty="0">
                <a:solidFill>
                  <a:srgbClr val="FF0000"/>
                </a:solidFill>
              </a:rPr>
              <a:t>规模</a:t>
            </a:r>
            <a:r>
              <a:rPr kumimoji="1" lang="zh-CN" altLang="en-US" sz="2400" dirty="0"/>
              <a:t>日益庞大</a:t>
            </a:r>
            <a:endParaRPr kumimoji="1" lang="en-US" altLang="zh-CN" sz="2400" dirty="0"/>
          </a:p>
          <a:p>
            <a:pPr>
              <a:buFont typeface="Wingdings" panose="05000000000000000000" pitchFamily="2" charset="2"/>
              <a:buChar char="Ø"/>
            </a:pPr>
            <a:r>
              <a:rPr kumimoji="1" lang="zh-CN" altLang="en-US" sz="2400" dirty="0"/>
              <a:t>软件系统</a:t>
            </a:r>
            <a:r>
              <a:rPr kumimoji="1" lang="zh-CN" altLang="en-US" sz="2400" dirty="0">
                <a:solidFill>
                  <a:srgbClr val="FF0000"/>
                </a:solidFill>
              </a:rPr>
              <a:t>“分工”、“分层”的设计思路</a:t>
            </a:r>
            <a:r>
              <a:rPr kumimoji="1" lang="zh-CN" altLang="en-US" sz="2400" dirty="0"/>
              <a:t>逐渐成熟</a:t>
            </a:r>
            <a:endParaRPr kumimoji="1"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4</a:t>
            </a:fld>
            <a:endParaRPr lang="zh-CN" altLang="en-US" dirty="0"/>
          </a:p>
        </p:txBody>
      </p:sp>
    </p:spTree>
    <p:extLst>
      <p:ext uri="{BB962C8B-B14F-4D97-AF65-F5344CB8AC3E}">
        <p14:creationId xmlns:p14="http://schemas.microsoft.com/office/powerpoint/2010/main" val="41480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pPr>
              <a:lnSpc>
                <a:spcPct val="100000"/>
              </a:lnSpc>
            </a:pPr>
            <a:r>
              <a:rPr lang="zh-CN" altLang="en-US" sz="2400" dirty="0"/>
              <a:t>分布式数据库系统模式结构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grpSp>
        <p:nvGrpSpPr>
          <p:cNvPr id="2" name="组合 1"/>
          <p:cNvGrpSpPr/>
          <p:nvPr/>
        </p:nvGrpSpPr>
        <p:grpSpPr>
          <a:xfrm>
            <a:off x="1958578" y="1317885"/>
            <a:ext cx="7715250" cy="5449888"/>
            <a:chOff x="3741079" y="1020568"/>
            <a:chExt cx="7715250" cy="5449888"/>
          </a:xfrm>
        </p:grpSpPr>
        <p:sp>
          <p:nvSpPr>
            <p:cNvPr id="6" name="AutoShape 429"/>
            <p:cNvSpPr>
              <a:spLocks noChangeArrowheads="1"/>
            </p:cNvSpPr>
            <p:nvPr/>
          </p:nvSpPr>
          <p:spPr bwMode="auto">
            <a:xfrm>
              <a:off x="5671479" y="1138043"/>
              <a:ext cx="13208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 name="Rectangle 430"/>
            <p:cNvSpPr>
              <a:spLocks noChangeArrowheads="1"/>
            </p:cNvSpPr>
            <p:nvPr/>
          </p:nvSpPr>
          <p:spPr bwMode="auto">
            <a:xfrm>
              <a:off x="5734979" y="1188843"/>
              <a:ext cx="1219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全局外模式</a:t>
              </a:r>
            </a:p>
          </p:txBody>
        </p:sp>
        <p:sp>
          <p:nvSpPr>
            <p:cNvPr id="8" name="AutoShape 431"/>
            <p:cNvSpPr>
              <a:spLocks noChangeArrowheads="1"/>
            </p:cNvSpPr>
            <p:nvPr/>
          </p:nvSpPr>
          <p:spPr bwMode="auto">
            <a:xfrm>
              <a:off x="6852579" y="1798443"/>
              <a:ext cx="1752600" cy="366713"/>
            </a:xfrm>
            <a:prstGeom prst="flowChartAlternateProcess">
              <a:avLst/>
            </a:prstGeom>
            <a:solidFill>
              <a:srgbClr val="CCCCFF"/>
            </a:solidFill>
            <a:ln w="9525" cap="flat" algn="ctr">
              <a:solidFill>
                <a:srgbClr val="FF7C80"/>
              </a:solidFill>
              <a:prstDash val="solid"/>
              <a:miter lim="800000"/>
              <a:headEnd type="none" w="med" len="med"/>
              <a:tailEnd type="none" w="med" len="med"/>
            </a:ln>
          </p:spPr>
          <p:txBody>
            <a:bodyPr>
              <a:spAutoFit/>
            </a:bodyPr>
            <a:lstStyle/>
            <a:p>
              <a:endParaRPr lang="zh-CN" altLang="en-US"/>
            </a:p>
          </p:txBody>
        </p:sp>
        <p:sp>
          <p:nvSpPr>
            <p:cNvPr id="9" name="Rectangle 432"/>
            <p:cNvSpPr>
              <a:spLocks noChangeArrowheads="1"/>
            </p:cNvSpPr>
            <p:nvPr/>
          </p:nvSpPr>
          <p:spPr bwMode="auto">
            <a:xfrm>
              <a:off x="6928779" y="1798443"/>
              <a:ext cx="1752600" cy="3667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180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rPr>
                <a:t>全局概念模式</a:t>
              </a:r>
            </a:p>
          </p:txBody>
        </p:sp>
        <p:sp>
          <p:nvSpPr>
            <p:cNvPr id="10" name="AutoShape 433"/>
            <p:cNvSpPr>
              <a:spLocks noChangeArrowheads="1"/>
            </p:cNvSpPr>
            <p:nvPr/>
          </p:nvSpPr>
          <p:spPr bwMode="auto">
            <a:xfrm>
              <a:off x="8046379" y="1141218"/>
              <a:ext cx="13208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1" name="Rectangle 434"/>
            <p:cNvSpPr>
              <a:spLocks noChangeArrowheads="1"/>
            </p:cNvSpPr>
            <p:nvPr/>
          </p:nvSpPr>
          <p:spPr bwMode="auto">
            <a:xfrm>
              <a:off x="8109879" y="1192018"/>
              <a:ext cx="1219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全局外模式</a:t>
              </a:r>
            </a:p>
          </p:txBody>
        </p:sp>
        <p:sp>
          <p:nvSpPr>
            <p:cNvPr id="12" name="AutoShape 435"/>
            <p:cNvSpPr>
              <a:spLocks noChangeArrowheads="1"/>
            </p:cNvSpPr>
            <p:nvPr/>
          </p:nvSpPr>
          <p:spPr bwMode="auto">
            <a:xfrm>
              <a:off x="5557179" y="2471543"/>
              <a:ext cx="109855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3" name="Rectangle 436"/>
            <p:cNvSpPr>
              <a:spLocks noChangeArrowheads="1"/>
            </p:cNvSpPr>
            <p:nvPr/>
          </p:nvSpPr>
          <p:spPr bwMode="auto">
            <a:xfrm>
              <a:off x="5595279" y="2533456"/>
              <a:ext cx="10414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4" name="AutoShape 437"/>
            <p:cNvSpPr>
              <a:spLocks noChangeArrowheads="1"/>
            </p:cNvSpPr>
            <p:nvPr/>
          </p:nvSpPr>
          <p:spPr bwMode="auto">
            <a:xfrm>
              <a:off x="7398679" y="2471543"/>
              <a:ext cx="1089025"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5" name="Rectangle 438"/>
            <p:cNvSpPr>
              <a:spLocks noChangeArrowheads="1"/>
            </p:cNvSpPr>
            <p:nvPr/>
          </p:nvSpPr>
          <p:spPr bwMode="auto">
            <a:xfrm>
              <a:off x="7446304" y="2514406"/>
              <a:ext cx="10414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6" name="AutoShape 439"/>
            <p:cNvSpPr>
              <a:spLocks noChangeArrowheads="1"/>
            </p:cNvSpPr>
            <p:nvPr/>
          </p:nvSpPr>
          <p:spPr bwMode="auto">
            <a:xfrm>
              <a:off x="8995704" y="2466781"/>
              <a:ext cx="10541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7" name="Rectangle 440"/>
            <p:cNvSpPr>
              <a:spLocks noChangeArrowheads="1"/>
            </p:cNvSpPr>
            <p:nvPr/>
          </p:nvSpPr>
          <p:spPr bwMode="auto">
            <a:xfrm>
              <a:off x="9033804" y="2509643"/>
              <a:ext cx="10414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8" name="Line 441"/>
            <p:cNvSpPr>
              <a:spLocks noChangeShapeType="1"/>
            </p:cNvSpPr>
            <p:nvPr/>
          </p:nvSpPr>
          <p:spPr bwMode="auto">
            <a:xfrm>
              <a:off x="6649379" y="1531743"/>
              <a:ext cx="673100" cy="266700"/>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442"/>
            <p:cNvSpPr>
              <a:spLocks noChangeShapeType="1"/>
            </p:cNvSpPr>
            <p:nvPr/>
          </p:nvSpPr>
          <p:spPr bwMode="auto">
            <a:xfrm flipH="1">
              <a:off x="7919379" y="1531743"/>
              <a:ext cx="558800" cy="266700"/>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Line 443"/>
            <p:cNvSpPr>
              <a:spLocks noChangeShapeType="1"/>
            </p:cNvSpPr>
            <p:nvPr/>
          </p:nvSpPr>
          <p:spPr bwMode="auto">
            <a:xfrm flipH="1">
              <a:off x="6306479" y="2165156"/>
              <a:ext cx="1009650" cy="30638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Line 444"/>
            <p:cNvSpPr>
              <a:spLocks noChangeShapeType="1"/>
            </p:cNvSpPr>
            <p:nvPr/>
          </p:nvSpPr>
          <p:spPr bwMode="auto">
            <a:xfrm>
              <a:off x="7944779" y="2165156"/>
              <a:ext cx="0" cy="3016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445"/>
            <p:cNvSpPr>
              <a:spLocks noChangeShapeType="1"/>
            </p:cNvSpPr>
            <p:nvPr/>
          </p:nvSpPr>
          <p:spPr bwMode="auto">
            <a:xfrm>
              <a:off x="8262279" y="2165156"/>
              <a:ext cx="1111250" cy="28098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 name="Line 446"/>
            <p:cNvSpPr>
              <a:spLocks noChangeShapeType="1"/>
            </p:cNvSpPr>
            <p:nvPr/>
          </p:nvSpPr>
          <p:spPr bwMode="auto">
            <a:xfrm>
              <a:off x="4547529" y="4084443"/>
              <a:ext cx="6235700" cy="0"/>
            </a:xfrm>
            <a:prstGeom prst="line">
              <a:avLst/>
            </a:prstGeom>
            <a:noFill/>
            <a:ln w="57150" cap="flat" cmpd="thinThick" algn="ctr">
              <a:solidFill>
                <a:srgbClr val="FF33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 name="AutoShape 447"/>
            <p:cNvSpPr>
              <a:spLocks noChangeArrowheads="1"/>
            </p:cNvSpPr>
            <p:nvPr/>
          </p:nvSpPr>
          <p:spPr bwMode="auto">
            <a:xfrm>
              <a:off x="8830604" y="4311456"/>
              <a:ext cx="14732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25" name="Rectangle 448"/>
            <p:cNvSpPr>
              <a:spLocks noChangeArrowheads="1"/>
            </p:cNvSpPr>
            <p:nvPr/>
          </p:nvSpPr>
          <p:spPr bwMode="auto">
            <a:xfrm>
              <a:off x="8830604" y="4349556"/>
              <a:ext cx="14478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26" name="Oval 449"/>
            <p:cNvSpPr>
              <a:spLocks noChangeArrowheads="1"/>
            </p:cNvSpPr>
            <p:nvPr/>
          </p:nvSpPr>
          <p:spPr bwMode="auto">
            <a:xfrm>
              <a:off x="9148104" y="3216081"/>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27" name="Rectangle 450"/>
            <p:cNvSpPr>
              <a:spLocks noChangeArrowheads="1"/>
            </p:cNvSpPr>
            <p:nvPr/>
          </p:nvSpPr>
          <p:spPr bwMode="auto">
            <a:xfrm>
              <a:off x="9300504" y="3247831"/>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28" name="AutoShape 451"/>
            <p:cNvSpPr>
              <a:spLocks noChangeArrowheads="1"/>
            </p:cNvSpPr>
            <p:nvPr/>
          </p:nvSpPr>
          <p:spPr bwMode="auto">
            <a:xfrm>
              <a:off x="8906804" y="5203631"/>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29" name="Rectangle 452"/>
            <p:cNvSpPr>
              <a:spLocks noChangeArrowheads="1"/>
            </p:cNvSpPr>
            <p:nvPr/>
          </p:nvSpPr>
          <p:spPr bwMode="auto">
            <a:xfrm>
              <a:off x="8957604" y="5241731"/>
              <a:ext cx="12446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30" name="Line 453"/>
            <p:cNvSpPr>
              <a:spLocks noChangeShapeType="1"/>
            </p:cNvSpPr>
            <p:nvPr/>
          </p:nvSpPr>
          <p:spPr bwMode="auto">
            <a:xfrm>
              <a:off x="9567204" y="4706743"/>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 name="AutoShape 454"/>
            <p:cNvSpPr>
              <a:spLocks noChangeArrowheads="1"/>
            </p:cNvSpPr>
            <p:nvPr/>
          </p:nvSpPr>
          <p:spPr bwMode="auto">
            <a:xfrm>
              <a:off x="9033804" y="5825931"/>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32" name="Line 455"/>
            <p:cNvSpPr>
              <a:spLocks noChangeShapeType="1"/>
            </p:cNvSpPr>
            <p:nvPr/>
          </p:nvSpPr>
          <p:spPr bwMode="auto">
            <a:xfrm>
              <a:off x="9567204" y="5598918"/>
              <a:ext cx="0" cy="227013"/>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 name="Rectangle 456"/>
            <p:cNvSpPr>
              <a:spLocks noChangeArrowheads="1"/>
            </p:cNvSpPr>
            <p:nvPr/>
          </p:nvSpPr>
          <p:spPr bwMode="auto">
            <a:xfrm>
              <a:off x="9173504" y="5851331"/>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34" name="Line 457"/>
            <p:cNvSpPr>
              <a:spLocks noChangeShapeType="1"/>
            </p:cNvSpPr>
            <p:nvPr/>
          </p:nvSpPr>
          <p:spPr bwMode="auto">
            <a:xfrm flipH="1">
              <a:off x="9567204" y="3908231"/>
              <a:ext cx="0" cy="4016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 name="Line 458"/>
            <p:cNvSpPr>
              <a:spLocks noChangeShapeType="1"/>
            </p:cNvSpPr>
            <p:nvPr/>
          </p:nvSpPr>
          <p:spPr bwMode="auto">
            <a:xfrm>
              <a:off x="9554504" y="2865243"/>
              <a:ext cx="0" cy="350838"/>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 name="Rectangle 459"/>
            <p:cNvSpPr>
              <a:spLocks noChangeArrowheads="1"/>
            </p:cNvSpPr>
            <p:nvPr/>
          </p:nvSpPr>
          <p:spPr bwMode="auto">
            <a:xfrm>
              <a:off x="4496729" y="1112643"/>
              <a:ext cx="828675"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a:solidFill>
                    <a:schemeClr val="tx1"/>
                  </a:solidFill>
                  <a:ea typeface="楷体_GB2312" charset="-122"/>
                </a:rPr>
                <a:t>全局</a:t>
              </a:r>
              <a:br>
                <a:rPr kumimoji="1" lang="zh-CN" altLang="en-US" sz="1800">
                  <a:solidFill>
                    <a:schemeClr val="tx1"/>
                  </a:solidFill>
                  <a:ea typeface="楷体_GB2312" charset="-122"/>
                </a:rPr>
              </a:br>
              <a:r>
                <a:rPr kumimoji="1" lang="zh-CN" altLang="en-US" sz="1800">
                  <a:solidFill>
                    <a:schemeClr val="tx1"/>
                  </a:solidFill>
                  <a:ea typeface="楷体_GB2312" charset="-122"/>
                </a:rPr>
                <a:t>外部级</a:t>
              </a:r>
            </a:p>
          </p:txBody>
        </p:sp>
        <p:sp>
          <p:nvSpPr>
            <p:cNvPr id="37" name="Rectangle 460"/>
            <p:cNvSpPr>
              <a:spLocks noChangeArrowheads="1"/>
            </p:cNvSpPr>
            <p:nvPr/>
          </p:nvSpPr>
          <p:spPr bwMode="auto">
            <a:xfrm>
              <a:off x="4776129" y="1846068"/>
              <a:ext cx="1235075"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chemeClr val="tx1"/>
                  </a:solidFill>
                  <a:ea typeface="楷体_GB2312" charset="-122"/>
                </a:rPr>
                <a:t>全局概念级</a:t>
              </a:r>
            </a:p>
          </p:txBody>
        </p:sp>
        <p:sp>
          <p:nvSpPr>
            <p:cNvPr id="38" name="Rectangle 461"/>
            <p:cNvSpPr>
              <a:spLocks noChangeArrowheads="1"/>
            </p:cNvSpPr>
            <p:nvPr/>
          </p:nvSpPr>
          <p:spPr bwMode="auto">
            <a:xfrm>
              <a:off x="4728504" y="2531868"/>
              <a:ext cx="847725"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chemeClr val="tx1"/>
                  </a:solidFill>
                  <a:ea typeface="楷体_GB2312" charset="-122"/>
                </a:rPr>
                <a:t>分片级</a:t>
              </a:r>
            </a:p>
          </p:txBody>
        </p:sp>
        <p:sp>
          <p:nvSpPr>
            <p:cNvPr id="39" name="Rectangle 462"/>
            <p:cNvSpPr>
              <a:spLocks noChangeArrowheads="1"/>
            </p:cNvSpPr>
            <p:nvPr/>
          </p:nvSpPr>
          <p:spPr bwMode="auto">
            <a:xfrm>
              <a:off x="4738029" y="3398643"/>
              <a:ext cx="838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chemeClr val="tx1"/>
                  </a:solidFill>
                  <a:ea typeface="楷体_GB2312" charset="-122"/>
                </a:rPr>
                <a:t>分配级</a:t>
              </a:r>
            </a:p>
          </p:txBody>
        </p:sp>
        <p:sp>
          <p:nvSpPr>
            <p:cNvPr id="40" name="Rectangle 463"/>
            <p:cNvSpPr>
              <a:spLocks noChangeArrowheads="1"/>
            </p:cNvSpPr>
            <p:nvPr/>
          </p:nvSpPr>
          <p:spPr bwMode="auto">
            <a:xfrm>
              <a:off x="4315754" y="4289231"/>
              <a:ext cx="8382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dirty="0">
                  <a:solidFill>
                    <a:schemeClr val="tx1"/>
                  </a:solidFill>
                  <a:ea typeface="楷体_GB2312" charset="-122"/>
                </a:rPr>
                <a:t>局部</a:t>
              </a:r>
              <a:br>
                <a:rPr kumimoji="1" lang="zh-CN" altLang="en-US" sz="1800" dirty="0">
                  <a:solidFill>
                    <a:schemeClr val="tx1"/>
                  </a:solidFill>
                  <a:ea typeface="楷体_GB2312" charset="-122"/>
                </a:rPr>
              </a:br>
              <a:r>
                <a:rPr kumimoji="1" lang="zh-CN" altLang="en-US" sz="1800" dirty="0">
                  <a:solidFill>
                    <a:schemeClr val="tx1"/>
                  </a:solidFill>
                  <a:ea typeface="楷体_GB2312" charset="-122"/>
                </a:rPr>
                <a:t>概念级</a:t>
              </a:r>
            </a:p>
          </p:txBody>
        </p:sp>
        <p:sp>
          <p:nvSpPr>
            <p:cNvPr id="41" name="Rectangle 464"/>
            <p:cNvSpPr>
              <a:spLocks noChangeArrowheads="1"/>
            </p:cNvSpPr>
            <p:nvPr/>
          </p:nvSpPr>
          <p:spPr bwMode="auto">
            <a:xfrm>
              <a:off x="4315754" y="5098856"/>
              <a:ext cx="84455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dirty="0">
                  <a:solidFill>
                    <a:schemeClr val="tx1"/>
                  </a:solidFill>
                  <a:ea typeface="楷体_GB2312" charset="-122"/>
                </a:rPr>
                <a:t>局部</a:t>
              </a:r>
              <a:br>
                <a:rPr kumimoji="1" lang="zh-CN" altLang="en-US" sz="1800" dirty="0">
                  <a:solidFill>
                    <a:schemeClr val="tx1"/>
                  </a:solidFill>
                  <a:ea typeface="楷体_GB2312" charset="-122"/>
                </a:rPr>
              </a:br>
              <a:r>
                <a:rPr kumimoji="1" lang="zh-CN" altLang="en-US" sz="1800" dirty="0">
                  <a:solidFill>
                    <a:schemeClr val="tx1"/>
                  </a:solidFill>
                  <a:ea typeface="楷体_GB2312" charset="-122"/>
                </a:rPr>
                <a:t>内部级</a:t>
              </a:r>
            </a:p>
          </p:txBody>
        </p:sp>
        <p:grpSp>
          <p:nvGrpSpPr>
            <p:cNvPr id="42" name="Group 465"/>
            <p:cNvGrpSpPr>
              <a:grpSpLocks/>
            </p:cNvGrpSpPr>
            <p:nvPr/>
          </p:nvGrpSpPr>
          <p:grpSpPr bwMode="auto">
            <a:xfrm>
              <a:off x="9862479" y="1415856"/>
              <a:ext cx="901700" cy="296862"/>
              <a:chOff x="4396" y="839"/>
              <a:chExt cx="568" cy="187"/>
            </a:xfrm>
          </p:grpSpPr>
          <p:sp>
            <p:nvSpPr>
              <p:cNvPr id="43" name="Rectangle 466"/>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1</a:t>
                </a:r>
              </a:p>
            </p:txBody>
          </p:sp>
          <p:sp>
            <p:nvSpPr>
              <p:cNvPr id="44" name="Line 467"/>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5" name="Group 468"/>
            <p:cNvGrpSpPr>
              <a:grpSpLocks/>
            </p:cNvGrpSpPr>
            <p:nvPr/>
          </p:nvGrpSpPr>
          <p:grpSpPr bwMode="auto">
            <a:xfrm>
              <a:off x="9881529" y="2006406"/>
              <a:ext cx="901700" cy="296862"/>
              <a:chOff x="4396" y="839"/>
              <a:chExt cx="568" cy="187"/>
            </a:xfrm>
          </p:grpSpPr>
          <p:sp>
            <p:nvSpPr>
              <p:cNvPr id="46" name="Rectangle 469"/>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2</a:t>
                </a:r>
              </a:p>
            </p:txBody>
          </p:sp>
          <p:sp>
            <p:nvSpPr>
              <p:cNvPr id="47" name="Line 470"/>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8" name="Group 471"/>
            <p:cNvGrpSpPr>
              <a:grpSpLocks/>
            </p:cNvGrpSpPr>
            <p:nvPr/>
          </p:nvGrpSpPr>
          <p:grpSpPr bwMode="auto">
            <a:xfrm>
              <a:off x="9872004" y="2882706"/>
              <a:ext cx="901700" cy="296862"/>
              <a:chOff x="4396" y="839"/>
              <a:chExt cx="568" cy="187"/>
            </a:xfrm>
          </p:grpSpPr>
          <p:sp>
            <p:nvSpPr>
              <p:cNvPr id="49" name="Rectangle 472"/>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3</a:t>
                </a:r>
              </a:p>
            </p:txBody>
          </p:sp>
          <p:sp>
            <p:nvSpPr>
              <p:cNvPr id="50" name="Line 473"/>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1" name="Group 474"/>
            <p:cNvGrpSpPr>
              <a:grpSpLocks/>
            </p:cNvGrpSpPr>
            <p:nvPr/>
          </p:nvGrpSpPr>
          <p:grpSpPr bwMode="auto">
            <a:xfrm>
              <a:off x="9881529" y="3692331"/>
              <a:ext cx="901700" cy="296862"/>
              <a:chOff x="4396" y="839"/>
              <a:chExt cx="568" cy="187"/>
            </a:xfrm>
          </p:grpSpPr>
          <p:sp>
            <p:nvSpPr>
              <p:cNvPr id="52" name="Rectangle 475"/>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4</a:t>
                </a:r>
              </a:p>
            </p:txBody>
          </p:sp>
          <p:sp>
            <p:nvSpPr>
              <p:cNvPr id="53" name="Line 476"/>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4" name="Group 477"/>
            <p:cNvGrpSpPr>
              <a:grpSpLocks/>
            </p:cNvGrpSpPr>
            <p:nvPr/>
          </p:nvGrpSpPr>
          <p:grpSpPr bwMode="auto">
            <a:xfrm>
              <a:off x="9881529" y="4759131"/>
              <a:ext cx="901700" cy="296862"/>
              <a:chOff x="4396" y="839"/>
              <a:chExt cx="568" cy="187"/>
            </a:xfrm>
          </p:grpSpPr>
          <p:sp>
            <p:nvSpPr>
              <p:cNvPr id="55" name="Rectangle 478"/>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5</a:t>
                </a:r>
              </a:p>
            </p:txBody>
          </p:sp>
          <p:sp>
            <p:nvSpPr>
              <p:cNvPr id="56" name="Line 479"/>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7" name="Oval 480"/>
            <p:cNvSpPr>
              <a:spLocks noChangeArrowheads="1"/>
            </p:cNvSpPr>
            <p:nvPr/>
          </p:nvSpPr>
          <p:spPr bwMode="auto">
            <a:xfrm>
              <a:off x="7560604" y="3216081"/>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58" name="Rectangle 481"/>
            <p:cNvSpPr>
              <a:spLocks noChangeArrowheads="1"/>
            </p:cNvSpPr>
            <p:nvPr/>
          </p:nvSpPr>
          <p:spPr bwMode="auto">
            <a:xfrm>
              <a:off x="7687604" y="3247831"/>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59" name="AutoShape 482"/>
            <p:cNvSpPr>
              <a:spLocks noChangeArrowheads="1"/>
            </p:cNvSpPr>
            <p:nvPr/>
          </p:nvSpPr>
          <p:spPr bwMode="auto">
            <a:xfrm>
              <a:off x="7205004" y="4311456"/>
              <a:ext cx="1489075"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60" name="Rectangle 483"/>
            <p:cNvSpPr>
              <a:spLocks noChangeArrowheads="1"/>
            </p:cNvSpPr>
            <p:nvPr/>
          </p:nvSpPr>
          <p:spPr bwMode="auto">
            <a:xfrm>
              <a:off x="7230404" y="4349556"/>
              <a:ext cx="14478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61" name="AutoShape 484"/>
            <p:cNvSpPr>
              <a:spLocks noChangeArrowheads="1"/>
            </p:cNvSpPr>
            <p:nvPr/>
          </p:nvSpPr>
          <p:spPr bwMode="auto">
            <a:xfrm>
              <a:off x="7306604" y="5203631"/>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62" name="Rectangle 485"/>
            <p:cNvSpPr>
              <a:spLocks noChangeArrowheads="1"/>
            </p:cNvSpPr>
            <p:nvPr/>
          </p:nvSpPr>
          <p:spPr bwMode="auto">
            <a:xfrm>
              <a:off x="7357404" y="5241731"/>
              <a:ext cx="12446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63" name="AutoShape 486"/>
            <p:cNvSpPr>
              <a:spLocks noChangeArrowheads="1"/>
            </p:cNvSpPr>
            <p:nvPr/>
          </p:nvSpPr>
          <p:spPr bwMode="auto">
            <a:xfrm>
              <a:off x="7433604" y="5825931"/>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64" name="Line 487"/>
            <p:cNvSpPr>
              <a:spLocks noChangeShapeType="1"/>
            </p:cNvSpPr>
            <p:nvPr/>
          </p:nvSpPr>
          <p:spPr bwMode="auto">
            <a:xfrm>
              <a:off x="7916204" y="5600506"/>
              <a:ext cx="0" cy="225425"/>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 name="Rectangle 488"/>
            <p:cNvSpPr>
              <a:spLocks noChangeArrowheads="1"/>
            </p:cNvSpPr>
            <p:nvPr/>
          </p:nvSpPr>
          <p:spPr bwMode="auto">
            <a:xfrm>
              <a:off x="7573304" y="5851331"/>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66" name="Line 489"/>
            <p:cNvSpPr>
              <a:spLocks noChangeShapeType="1"/>
            </p:cNvSpPr>
            <p:nvPr/>
          </p:nvSpPr>
          <p:spPr bwMode="auto">
            <a:xfrm flipH="1">
              <a:off x="7954304" y="3908231"/>
              <a:ext cx="0" cy="4032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 name="Line 490"/>
            <p:cNvSpPr>
              <a:spLocks noChangeShapeType="1"/>
            </p:cNvSpPr>
            <p:nvPr/>
          </p:nvSpPr>
          <p:spPr bwMode="auto">
            <a:xfrm>
              <a:off x="7941604" y="2865243"/>
              <a:ext cx="0" cy="350838"/>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 name="Line 491"/>
            <p:cNvSpPr>
              <a:spLocks noChangeShapeType="1"/>
            </p:cNvSpPr>
            <p:nvPr/>
          </p:nvSpPr>
          <p:spPr bwMode="auto">
            <a:xfrm>
              <a:off x="7944779" y="4709918"/>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 name="Oval 492"/>
            <p:cNvSpPr>
              <a:spLocks noChangeArrowheads="1"/>
            </p:cNvSpPr>
            <p:nvPr/>
          </p:nvSpPr>
          <p:spPr bwMode="auto">
            <a:xfrm>
              <a:off x="5719104" y="3214493"/>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70" name="Rectangle 493"/>
            <p:cNvSpPr>
              <a:spLocks noChangeArrowheads="1"/>
            </p:cNvSpPr>
            <p:nvPr/>
          </p:nvSpPr>
          <p:spPr bwMode="auto">
            <a:xfrm>
              <a:off x="5846104" y="3246243"/>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71" name="AutoShape 494"/>
            <p:cNvSpPr>
              <a:spLocks noChangeArrowheads="1"/>
            </p:cNvSpPr>
            <p:nvPr/>
          </p:nvSpPr>
          <p:spPr bwMode="auto">
            <a:xfrm>
              <a:off x="5338104" y="4309868"/>
              <a:ext cx="15367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2" name="Rectangle 495"/>
            <p:cNvSpPr>
              <a:spLocks noChangeArrowheads="1"/>
            </p:cNvSpPr>
            <p:nvPr/>
          </p:nvSpPr>
          <p:spPr bwMode="auto">
            <a:xfrm>
              <a:off x="5376204" y="4347968"/>
              <a:ext cx="14478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73" name="AutoShape 496"/>
            <p:cNvSpPr>
              <a:spLocks noChangeArrowheads="1"/>
            </p:cNvSpPr>
            <p:nvPr/>
          </p:nvSpPr>
          <p:spPr bwMode="auto">
            <a:xfrm>
              <a:off x="5439704" y="5202043"/>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4" name="Rectangle 497"/>
            <p:cNvSpPr>
              <a:spLocks noChangeArrowheads="1"/>
            </p:cNvSpPr>
            <p:nvPr/>
          </p:nvSpPr>
          <p:spPr bwMode="auto">
            <a:xfrm>
              <a:off x="5490504" y="5240143"/>
              <a:ext cx="12446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75" name="AutoShape 498"/>
            <p:cNvSpPr>
              <a:spLocks noChangeArrowheads="1"/>
            </p:cNvSpPr>
            <p:nvPr/>
          </p:nvSpPr>
          <p:spPr bwMode="auto">
            <a:xfrm>
              <a:off x="5566704" y="5824343"/>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76" name="Line 499"/>
            <p:cNvSpPr>
              <a:spLocks noChangeShapeType="1"/>
            </p:cNvSpPr>
            <p:nvPr/>
          </p:nvSpPr>
          <p:spPr bwMode="auto">
            <a:xfrm>
              <a:off x="6100104" y="5598918"/>
              <a:ext cx="0" cy="225425"/>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7" name="Rectangle 500"/>
            <p:cNvSpPr>
              <a:spLocks noChangeArrowheads="1"/>
            </p:cNvSpPr>
            <p:nvPr/>
          </p:nvSpPr>
          <p:spPr bwMode="auto">
            <a:xfrm>
              <a:off x="5706404" y="5849743"/>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78" name="Line 501"/>
            <p:cNvSpPr>
              <a:spLocks noChangeShapeType="1"/>
            </p:cNvSpPr>
            <p:nvPr/>
          </p:nvSpPr>
          <p:spPr bwMode="auto">
            <a:xfrm flipH="1">
              <a:off x="6112804" y="3906643"/>
              <a:ext cx="0" cy="4032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9" name="Line 502"/>
            <p:cNvSpPr>
              <a:spLocks noChangeShapeType="1"/>
            </p:cNvSpPr>
            <p:nvPr/>
          </p:nvSpPr>
          <p:spPr bwMode="auto">
            <a:xfrm>
              <a:off x="6100104" y="2863656"/>
              <a:ext cx="0" cy="3508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0" name="Line 503"/>
            <p:cNvSpPr>
              <a:spLocks noChangeShapeType="1"/>
            </p:cNvSpPr>
            <p:nvPr/>
          </p:nvSpPr>
          <p:spPr bwMode="auto">
            <a:xfrm>
              <a:off x="6100104" y="4709918"/>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1" name="AutoShape 504"/>
            <p:cNvSpPr>
              <a:spLocks noChangeArrowheads="1"/>
            </p:cNvSpPr>
            <p:nvPr/>
          </p:nvSpPr>
          <p:spPr bwMode="auto">
            <a:xfrm>
              <a:off x="10783229" y="1150743"/>
              <a:ext cx="177800" cy="130175"/>
            </a:xfrm>
            <a:prstGeom prst="rightBrace">
              <a:avLst>
                <a:gd name="adj1" fmla="val 8333"/>
                <a:gd name="adj2" fmla="val 50000"/>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2" name="AutoShape 505"/>
            <p:cNvSpPr>
              <a:spLocks noChangeArrowheads="1"/>
            </p:cNvSpPr>
            <p:nvPr/>
          </p:nvSpPr>
          <p:spPr bwMode="auto">
            <a:xfrm>
              <a:off x="10903879" y="1261868"/>
              <a:ext cx="196850" cy="2797175"/>
            </a:xfrm>
            <a:prstGeom prst="rightBrace">
              <a:avLst>
                <a:gd name="adj1" fmla="val 118414"/>
                <a:gd name="adj2" fmla="val 47278"/>
              </a:avLst>
            </a:prstGeom>
            <a:noFill/>
            <a:ln w="19050" cap="flat" algn="ctr">
              <a:solidFill>
                <a:srgbClr val="3333CC"/>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83" name="Rectangle 506"/>
            <p:cNvSpPr>
              <a:spLocks noChangeArrowheads="1"/>
            </p:cNvSpPr>
            <p:nvPr/>
          </p:nvSpPr>
          <p:spPr bwMode="auto">
            <a:xfrm>
              <a:off x="11221379" y="1525393"/>
              <a:ext cx="203200" cy="21494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solidFill>
                    <a:schemeClr val="accent2"/>
                  </a:solidFill>
                  <a:effectLst>
                    <a:outerShdw blurRad="38100" dist="38100" dir="2700000" algn="tl">
                      <a:srgbClr val="C0C0C0"/>
                    </a:outerShdw>
                  </a:effectLst>
                  <a:ea typeface="楷体_GB2312" charset="-122"/>
                </a:rPr>
                <a:t>分布式数据库增加部分</a:t>
              </a:r>
            </a:p>
          </p:txBody>
        </p:sp>
        <p:sp>
          <p:nvSpPr>
            <p:cNvPr id="84" name="AutoShape 507"/>
            <p:cNvSpPr>
              <a:spLocks noChangeArrowheads="1"/>
            </p:cNvSpPr>
            <p:nvPr/>
          </p:nvSpPr>
          <p:spPr bwMode="auto">
            <a:xfrm>
              <a:off x="10903879" y="4109843"/>
              <a:ext cx="196850" cy="2338388"/>
            </a:xfrm>
            <a:prstGeom prst="rightBrace">
              <a:avLst>
                <a:gd name="adj1" fmla="val 98992"/>
                <a:gd name="adj2" fmla="val 50000"/>
              </a:avLst>
            </a:prstGeom>
            <a:noFill/>
            <a:ln w="19050" cap="flat" algn="ctr">
              <a:solidFill>
                <a:srgbClr val="3333CC"/>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85" name="Rectangle 508"/>
            <p:cNvSpPr>
              <a:spLocks noChangeArrowheads="1"/>
            </p:cNvSpPr>
            <p:nvPr/>
          </p:nvSpPr>
          <p:spPr bwMode="auto">
            <a:xfrm>
              <a:off x="11221379" y="4190806"/>
              <a:ext cx="234950" cy="21494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solidFill>
                    <a:schemeClr val="accent2"/>
                  </a:solidFill>
                  <a:effectLst>
                    <a:outerShdw blurRad="38100" dist="38100" dir="2700000" algn="tl">
                      <a:srgbClr val="C0C0C0"/>
                    </a:outerShdw>
                  </a:effectLst>
                  <a:ea typeface="楷体_GB2312" charset="-122"/>
                </a:rPr>
                <a:t>集中式数据库原有部分</a:t>
              </a:r>
            </a:p>
          </p:txBody>
        </p:sp>
        <p:sp>
          <p:nvSpPr>
            <p:cNvPr id="86" name="Rectangle 510"/>
            <p:cNvSpPr>
              <a:spLocks noChangeArrowheads="1"/>
            </p:cNvSpPr>
            <p:nvPr/>
          </p:nvSpPr>
          <p:spPr bwMode="auto">
            <a:xfrm>
              <a:off x="7078004" y="1020568"/>
              <a:ext cx="981075" cy="5191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a:solidFill>
                    <a:schemeClr val="tx1"/>
                  </a:solidFill>
                  <a:ea typeface="楷体_GB2312" charset="-122"/>
                </a:rPr>
                <a:t>……</a:t>
              </a:r>
            </a:p>
          </p:txBody>
        </p:sp>
        <p:sp>
          <p:nvSpPr>
            <p:cNvPr id="87" name="Rectangle 511"/>
            <p:cNvSpPr>
              <a:spLocks noChangeArrowheads="1"/>
            </p:cNvSpPr>
            <p:nvPr/>
          </p:nvSpPr>
          <p:spPr bwMode="auto">
            <a:xfrm>
              <a:off x="6538254" y="3224018"/>
              <a:ext cx="981075" cy="5191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a:solidFill>
                    <a:schemeClr val="tx1"/>
                  </a:solidFill>
                  <a:ea typeface="楷体_GB2312" charset="-122"/>
                </a:rPr>
                <a:t>……</a:t>
              </a:r>
            </a:p>
          </p:txBody>
        </p:sp>
        <p:sp>
          <p:nvSpPr>
            <p:cNvPr id="88" name="Rectangle 512"/>
            <p:cNvSpPr>
              <a:spLocks noChangeArrowheads="1"/>
            </p:cNvSpPr>
            <p:nvPr/>
          </p:nvSpPr>
          <p:spPr bwMode="auto">
            <a:xfrm>
              <a:off x="6617629" y="2363593"/>
              <a:ext cx="981075" cy="4572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dirty="0">
                  <a:solidFill>
                    <a:schemeClr val="tx1"/>
                  </a:solidFill>
                  <a:ea typeface="楷体_GB2312" charset="-122"/>
                </a:rPr>
                <a:t>……</a:t>
              </a:r>
            </a:p>
          </p:txBody>
        </p:sp>
        <p:sp>
          <p:nvSpPr>
            <p:cNvPr id="89" name="Line 513"/>
            <p:cNvSpPr>
              <a:spLocks noChangeShapeType="1"/>
            </p:cNvSpPr>
            <p:nvPr/>
          </p:nvSpPr>
          <p:spPr bwMode="auto">
            <a:xfrm flipH="1">
              <a:off x="6468404" y="2881118"/>
              <a:ext cx="1162050" cy="5048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0" name="Line 514"/>
            <p:cNvSpPr>
              <a:spLocks noChangeShapeType="1"/>
            </p:cNvSpPr>
            <p:nvPr/>
          </p:nvSpPr>
          <p:spPr bwMode="auto">
            <a:xfrm flipH="1">
              <a:off x="8294029" y="2882706"/>
              <a:ext cx="946150" cy="5032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1" name="AutoShape 515"/>
            <p:cNvSpPr>
              <a:spLocks noChangeArrowheads="1"/>
            </p:cNvSpPr>
            <p:nvPr/>
          </p:nvSpPr>
          <p:spPr bwMode="auto">
            <a:xfrm>
              <a:off x="3976029" y="1214243"/>
              <a:ext cx="241300" cy="2514600"/>
            </a:xfrm>
            <a:prstGeom prst="leftBrace">
              <a:avLst>
                <a:gd name="adj1" fmla="val 86842"/>
                <a:gd name="adj2" fmla="val 50000"/>
              </a:avLst>
            </a:prstGeom>
            <a:noFill/>
            <a:ln w="19050" cap="flat" algn="ctr">
              <a:solidFill>
                <a:srgbClr val="FF3300"/>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wrap="none">
              <a:spAutoFit/>
            </a:bodyPr>
            <a:lstStyle/>
            <a:p>
              <a:endParaRPr lang="zh-CN" altLang="en-US"/>
            </a:p>
          </p:txBody>
        </p:sp>
        <p:sp>
          <p:nvSpPr>
            <p:cNvPr id="92" name="AutoShape 516"/>
            <p:cNvSpPr>
              <a:spLocks noChangeArrowheads="1"/>
            </p:cNvSpPr>
            <p:nvPr/>
          </p:nvSpPr>
          <p:spPr bwMode="auto">
            <a:xfrm>
              <a:off x="4064929" y="4325743"/>
              <a:ext cx="165100" cy="1295400"/>
            </a:xfrm>
            <a:prstGeom prst="leftBrace">
              <a:avLst>
                <a:gd name="adj1" fmla="val 65385"/>
                <a:gd name="adj2" fmla="val 50000"/>
              </a:avLst>
            </a:prstGeom>
            <a:noFill/>
            <a:ln w="19050" cap="flat" algn="ctr">
              <a:solidFill>
                <a:srgbClr val="FF3300"/>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93" name="Rectangle 517"/>
            <p:cNvSpPr>
              <a:spLocks noChangeArrowheads="1"/>
            </p:cNvSpPr>
            <p:nvPr/>
          </p:nvSpPr>
          <p:spPr bwMode="auto">
            <a:xfrm>
              <a:off x="3741079" y="1804793"/>
              <a:ext cx="203200" cy="12985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dirty="0">
                  <a:solidFill>
                    <a:srgbClr val="FF0000"/>
                  </a:solidFill>
                  <a:effectLst>
                    <a:outerShdw blurRad="38100" dist="38100" dir="2700000" algn="tl">
                      <a:srgbClr val="C0C0C0"/>
                    </a:outerShdw>
                  </a:effectLst>
                  <a:ea typeface="楷体_GB2312" charset="-122"/>
                </a:rPr>
                <a:t>全局</a:t>
              </a:r>
              <a:r>
                <a:rPr kumimoji="1" lang="en-US" altLang="zh-CN" sz="1400" dirty="0">
                  <a:solidFill>
                    <a:srgbClr val="FF0000"/>
                  </a:solidFill>
                  <a:effectLst>
                    <a:outerShdw blurRad="38100" dist="38100" dir="2700000" algn="tl">
                      <a:srgbClr val="C0C0C0"/>
                    </a:outerShdw>
                  </a:effectLst>
                  <a:ea typeface="楷体_GB2312" charset="-122"/>
                </a:rPr>
                <a:t>DBMS</a:t>
              </a:r>
            </a:p>
          </p:txBody>
        </p:sp>
        <p:sp>
          <p:nvSpPr>
            <p:cNvPr id="94" name="Rectangle 518"/>
            <p:cNvSpPr>
              <a:spLocks noChangeArrowheads="1"/>
            </p:cNvSpPr>
            <p:nvPr/>
          </p:nvSpPr>
          <p:spPr bwMode="auto">
            <a:xfrm>
              <a:off x="3779179" y="4317806"/>
              <a:ext cx="234950" cy="12985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dirty="0">
                  <a:solidFill>
                    <a:srgbClr val="FF0000"/>
                  </a:solidFill>
                  <a:effectLst>
                    <a:outerShdw blurRad="38100" dist="38100" dir="2700000" algn="tl">
                      <a:srgbClr val="C0C0C0"/>
                    </a:outerShdw>
                  </a:effectLst>
                  <a:ea typeface="楷体_GB2312" charset="-122"/>
                </a:rPr>
                <a:t>局部</a:t>
              </a:r>
              <a:r>
                <a:rPr kumimoji="1" lang="en-US" altLang="zh-CN" sz="1400" dirty="0">
                  <a:solidFill>
                    <a:srgbClr val="FF0000"/>
                  </a:solidFill>
                  <a:effectLst>
                    <a:outerShdw blurRad="38100" dist="38100" dir="2700000" algn="tl">
                      <a:srgbClr val="C0C0C0"/>
                    </a:outerShdw>
                  </a:effectLst>
                  <a:ea typeface="楷体_GB2312" charset="-122"/>
                </a:rPr>
                <a:t>DBMS</a:t>
              </a:r>
            </a:p>
          </p:txBody>
        </p:sp>
        <p:sp>
          <p:nvSpPr>
            <p:cNvPr id="95" name="AutoShape 519"/>
            <p:cNvSpPr>
              <a:spLocks noChangeArrowheads="1"/>
            </p:cNvSpPr>
            <p:nvPr/>
          </p:nvSpPr>
          <p:spPr bwMode="auto">
            <a:xfrm>
              <a:off x="4534829" y="2001643"/>
              <a:ext cx="190500" cy="1600200"/>
            </a:xfrm>
            <a:prstGeom prst="leftBrace">
              <a:avLst>
                <a:gd name="adj1" fmla="val 70000"/>
                <a:gd name="adj2" fmla="val 50000"/>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96" name="Rectangle 520"/>
            <p:cNvSpPr>
              <a:spLocks noChangeArrowheads="1"/>
            </p:cNvSpPr>
            <p:nvPr/>
          </p:nvSpPr>
          <p:spPr bwMode="auto">
            <a:xfrm>
              <a:off x="4249079" y="2247706"/>
              <a:ext cx="234950" cy="108585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effectLst>
                    <a:outerShdw blurRad="38100" dist="38100" dir="2700000" algn="tl">
                      <a:srgbClr val="C0C0C0"/>
                    </a:outerShdw>
                  </a:effectLst>
                  <a:ea typeface="楷体_GB2312" charset="-122"/>
                </a:rPr>
                <a:t>全局概念层</a:t>
              </a:r>
            </a:p>
          </p:txBody>
        </p:sp>
      </p:grpSp>
      <p:sp>
        <p:nvSpPr>
          <p:cNvPr id="97" name="对话气泡: 圆角矩形 96">
            <a:extLst>
              <a:ext uri="{FF2B5EF4-FFF2-40B4-BE49-F238E27FC236}">
                <a16:creationId xmlns:a16="http://schemas.microsoft.com/office/drawing/2014/main" id="{9C96A538-DA94-4F3A-B0D6-903FE09021C5}"/>
              </a:ext>
            </a:extLst>
          </p:cNvPr>
          <p:cNvSpPr/>
          <p:nvPr/>
        </p:nvSpPr>
        <p:spPr>
          <a:xfrm>
            <a:off x="10240565" y="2095760"/>
            <a:ext cx="1638697" cy="612648"/>
          </a:xfrm>
          <a:prstGeom prst="wedgeRoundRectCallout">
            <a:avLst>
              <a:gd name="adj1" fmla="val -85089"/>
              <a:gd name="adj2" fmla="val 8511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t>逻辑分片</a:t>
            </a:r>
          </a:p>
        </p:txBody>
      </p:sp>
      <p:sp>
        <p:nvSpPr>
          <p:cNvPr id="98" name="对话气泡: 圆角矩形 97">
            <a:extLst>
              <a:ext uri="{FF2B5EF4-FFF2-40B4-BE49-F238E27FC236}">
                <a16:creationId xmlns:a16="http://schemas.microsoft.com/office/drawing/2014/main" id="{A72E87C0-7EE5-4486-BE67-E99209626BB8}"/>
              </a:ext>
            </a:extLst>
          </p:cNvPr>
          <p:cNvSpPr/>
          <p:nvPr/>
        </p:nvSpPr>
        <p:spPr>
          <a:xfrm>
            <a:off x="10216067" y="3445207"/>
            <a:ext cx="1638697" cy="1042916"/>
          </a:xfrm>
          <a:prstGeom prst="wedgeRoundRectCallout">
            <a:avLst>
              <a:gd name="adj1" fmla="val -100307"/>
              <a:gd name="adj2" fmla="val 1071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t>节点分配（含冗余）</a:t>
            </a:r>
          </a:p>
        </p:txBody>
      </p:sp>
    </p:spTree>
    <p:extLst>
      <p:ext uri="{BB962C8B-B14F-4D97-AF65-F5344CB8AC3E}">
        <p14:creationId xmlns:p14="http://schemas.microsoft.com/office/powerpoint/2010/main" val="2805187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r>
              <a:rPr lang="zh-CN" altLang="en-US" sz="2400" b="1" dirty="0"/>
              <a:t>数据分片</a:t>
            </a:r>
            <a:r>
              <a:rPr lang="zh-CN" altLang="en-US" sz="2400" dirty="0"/>
              <a:t>：实现对全局关系的</a:t>
            </a:r>
            <a:r>
              <a:rPr lang="zh-CN" altLang="en-US" sz="2400" dirty="0">
                <a:solidFill>
                  <a:srgbClr val="FF0000"/>
                </a:solidFill>
              </a:rPr>
              <a:t>逻辑划分</a:t>
            </a:r>
            <a:r>
              <a:rPr lang="zh-CN" altLang="en-US" sz="2400" dirty="0"/>
              <a:t>，将全局关系划分为逻辑片段（子关系），而数据</a:t>
            </a:r>
            <a:r>
              <a:rPr lang="zh-CN" altLang="en-US" sz="2400" dirty="0">
                <a:solidFill>
                  <a:srgbClr val="FF0000"/>
                </a:solidFill>
              </a:rPr>
              <a:t>分配</a:t>
            </a:r>
            <a:r>
              <a:rPr lang="zh-CN" altLang="en-US" sz="2400" dirty="0"/>
              <a:t>则是再以</a:t>
            </a:r>
            <a:r>
              <a:rPr lang="zh-CN" altLang="en-US" sz="2400" dirty="0">
                <a:solidFill>
                  <a:srgbClr val="FF0000"/>
                </a:solidFill>
              </a:rPr>
              <a:t>一定的冗余度</a:t>
            </a:r>
            <a:r>
              <a:rPr lang="zh-CN" altLang="en-US" sz="2400" dirty="0"/>
              <a:t>将子关系分配到多个结点上，</a:t>
            </a:r>
            <a:r>
              <a:rPr lang="zh-CN" altLang="en-US" sz="2400" dirty="0">
                <a:solidFill>
                  <a:srgbClr val="FF0000"/>
                </a:solidFill>
              </a:rPr>
              <a:t>数据分布即数据分片与数据分配的总和</a:t>
            </a:r>
            <a:r>
              <a:rPr lang="zh-CN" altLang="en-US" sz="2400" dirty="0"/>
              <a:t>。</a:t>
            </a:r>
            <a:endParaRPr lang="en-US" altLang="zh-CN" sz="2400" dirty="0"/>
          </a:p>
          <a:p>
            <a:r>
              <a:rPr lang="zh-CN" altLang="en-US" sz="2400" dirty="0"/>
              <a:t>       数据分片的结果具有</a:t>
            </a:r>
            <a:r>
              <a:rPr lang="zh-CN" altLang="en-US" sz="2400" dirty="0">
                <a:solidFill>
                  <a:srgbClr val="FF0000"/>
                </a:solidFill>
              </a:rPr>
              <a:t>全局数据可重构、局部分片不相交</a:t>
            </a:r>
            <a:r>
              <a:rPr lang="zh-CN" altLang="en-US" sz="2400" dirty="0"/>
              <a:t>的特点。</a:t>
            </a:r>
            <a:endParaRPr lang="en-US" altLang="zh-CN" sz="2400" dirty="0"/>
          </a:p>
          <a:p>
            <a:r>
              <a:rPr lang="zh-CN" altLang="en-US" sz="2400" dirty="0"/>
              <a:t>       分片往往结合用户需求，适应分布式的事务处理数据查询，提高系统的可用性。</a:t>
            </a:r>
            <a:endParaRPr lang="en-US" altLang="zh-CN" sz="2400" dirty="0"/>
          </a:p>
          <a:p>
            <a:endParaRPr lang="en-US" altLang="zh-CN" sz="2400" dirty="0"/>
          </a:p>
          <a:p>
            <a:r>
              <a:rPr lang="zh-CN" altLang="en-US" sz="2400" b="1" dirty="0"/>
              <a:t>数据分配</a:t>
            </a:r>
            <a:r>
              <a:rPr lang="zh-CN" altLang="en-US" sz="2400" dirty="0"/>
              <a:t>：目的是通过一定的冗余片段在各结点上的分布，提高系统的</a:t>
            </a:r>
            <a:r>
              <a:rPr lang="zh-CN" altLang="en-US" sz="2400" dirty="0">
                <a:solidFill>
                  <a:srgbClr val="FF0000"/>
                </a:solidFill>
              </a:rPr>
              <a:t>可靠性</a:t>
            </a:r>
            <a:r>
              <a:rPr lang="zh-CN" altLang="en-US" sz="2400" dirty="0"/>
              <a:t>，缩短局部应用的</a:t>
            </a:r>
            <a:r>
              <a:rPr lang="zh-CN" altLang="en-US" sz="2400" dirty="0">
                <a:solidFill>
                  <a:srgbClr val="FF0000"/>
                </a:solidFill>
              </a:rPr>
              <a:t>响应时间</a:t>
            </a:r>
            <a:r>
              <a:rPr lang="zh-CN" altLang="en-US" sz="2400" dirty="0"/>
              <a:t>，减少系统的</a:t>
            </a:r>
            <a:r>
              <a:rPr lang="zh-CN" altLang="en-US" sz="2400" dirty="0">
                <a:solidFill>
                  <a:srgbClr val="FF0000"/>
                </a:solidFill>
              </a:rPr>
              <a:t>数据通信代价</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730123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lnSpcReduction="10000"/>
          </a:bodyPr>
          <a:lstStyle/>
          <a:p>
            <a:r>
              <a:rPr lang="zh-CN" altLang="en-US" sz="2400" b="1" dirty="0"/>
              <a:t>数据分配准则：</a:t>
            </a:r>
            <a:endParaRPr lang="en-US" altLang="zh-CN" sz="2400" b="1" dirty="0"/>
          </a:p>
          <a:p>
            <a:r>
              <a:rPr lang="zh-CN" altLang="en-US" sz="2400" dirty="0"/>
              <a:t>（</a:t>
            </a:r>
            <a:r>
              <a:rPr lang="en-US" altLang="zh-CN" sz="2400" dirty="0"/>
              <a:t>1</a:t>
            </a:r>
            <a:r>
              <a:rPr lang="zh-CN" altLang="en-US" sz="2400" dirty="0"/>
              <a:t>）</a:t>
            </a:r>
            <a:r>
              <a:rPr lang="zh-CN" altLang="en-US" sz="2400" b="1" dirty="0"/>
              <a:t>处理局部性</a:t>
            </a:r>
            <a:r>
              <a:rPr lang="zh-CN" altLang="en-US" sz="2400" dirty="0"/>
              <a:t>。数据分配时应尽量提高数据的局部性，使应用在</a:t>
            </a:r>
            <a:r>
              <a:rPr lang="zh-CN" altLang="en-US" sz="2400" dirty="0">
                <a:solidFill>
                  <a:srgbClr val="FF0000"/>
                </a:solidFill>
              </a:rPr>
              <a:t>本结点或相邻的节点</a:t>
            </a:r>
            <a:r>
              <a:rPr lang="zh-CN" altLang="en-US" sz="2400" dirty="0"/>
              <a:t>处理，以尽可能的减少因为对其他节点数据访问而产生的通信代价。</a:t>
            </a:r>
            <a:endParaRPr lang="en-US" altLang="zh-CN" sz="2400" dirty="0"/>
          </a:p>
          <a:p>
            <a:r>
              <a:rPr lang="zh-CN" altLang="en-US" sz="2400" dirty="0"/>
              <a:t>（</a:t>
            </a:r>
            <a:r>
              <a:rPr lang="en-US" altLang="zh-CN" sz="2400" dirty="0"/>
              <a:t>2</a:t>
            </a:r>
            <a:r>
              <a:rPr lang="zh-CN" altLang="en-US" sz="2400" dirty="0"/>
              <a:t>）</a:t>
            </a:r>
            <a:r>
              <a:rPr lang="zh-CN" altLang="en-US" sz="2400" b="1" dirty="0"/>
              <a:t>数据可用性和可靠性</a:t>
            </a:r>
            <a:r>
              <a:rPr lang="zh-CN" altLang="en-US" sz="2400" dirty="0"/>
              <a:t>。尽可能提高系统的可用性，使系统的管理和存储代价降低。尽量提高数据只读应用的可靠性，</a:t>
            </a:r>
            <a:r>
              <a:rPr lang="zh-CN" altLang="en-US" sz="2400" dirty="0">
                <a:solidFill>
                  <a:srgbClr val="FF0000"/>
                </a:solidFill>
              </a:rPr>
              <a:t>减少因数据检索和更新不同步造成的“脏数据”或“过时数据”。</a:t>
            </a:r>
            <a:endParaRPr lang="en-US" altLang="zh-CN" sz="2400" dirty="0"/>
          </a:p>
          <a:p>
            <a:r>
              <a:rPr lang="zh-CN" altLang="en-US" sz="2400" dirty="0"/>
              <a:t>（</a:t>
            </a:r>
            <a:r>
              <a:rPr lang="en-US" altLang="zh-CN" sz="2400" dirty="0"/>
              <a:t>3</a:t>
            </a:r>
            <a:r>
              <a:rPr lang="zh-CN" altLang="en-US" sz="2400" dirty="0"/>
              <a:t>）</a:t>
            </a:r>
            <a:r>
              <a:rPr lang="zh-CN" altLang="en-US" sz="2400" b="1" dirty="0"/>
              <a:t>工作负荷分布均匀性</a:t>
            </a:r>
            <a:r>
              <a:rPr lang="zh-CN" altLang="en-US" sz="2400" dirty="0"/>
              <a:t>。使各结点的</a:t>
            </a:r>
            <a:r>
              <a:rPr lang="zh-CN" altLang="en-US" sz="2400" dirty="0">
                <a:solidFill>
                  <a:srgbClr val="FF0000"/>
                </a:solidFill>
              </a:rPr>
              <a:t>负载</a:t>
            </a:r>
            <a:r>
              <a:rPr lang="zh-CN" altLang="en-US" sz="2400" dirty="0"/>
              <a:t>（各结点所担负的全局应用和局部应用的规模）</a:t>
            </a:r>
            <a:r>
              <a:rPr lang="zh-CN" altLang="en-US" sz="2400" dirty="0">
                <a:solidFill>
                  <a:srgbClr val="FF0000"/>
                </a:solidFill>
              </a:rPr>
              <a:t>均匀化</a:t>
            </a:r>
            <a:r>
              <a:rPr lang="zh-CN" altLang="en-US" sz="2400" dirty="0"/>
              <a:t>，尽量提高系统的</a:t>
            </a:r>
            <a:r>
              <a:rPr lang="zh-CN" altLang="en-US" sz="2400" dirty="0">
                <a:solidFill>
                  <a:srgbClr val="FF0000"/>
                </a:solidFill>
              </a:rPr>
              <a:t>并行</a:t>
            </a:r>
            <a:r>
              <a:rPr lang="zh-CN" altLang="en-US" sz="2400" dirty="0"/>
              <a:t>处理能力，但这有</a:t>
            </a:r>
            <a:r>
              <a:rPr lang="zh-CN" altLang="en-US" sz="2400" dirty="0">
                <a:solidFill>
                  <a:srgbClr val="FF0000"/>
                </a:solidFill>
              </a:rPr>
              <a:t>可能降低处理的局部性</a:t>
            </a:r>
            <a:r>
              <a:rPr lang="zh-CN" altLang="en-US" sz="2400" dirty="0"/>
              <a:t>，增加系统的</a:t>
            </a:r>
            <a:r>
              <a:rPr lang="zh-CN" altLang="en-US" sz="2400" dirty="0">
                <a:solidFill>
                  <a:srgbClr val="FF0000"/>
                </a:solidFill>
              </a:rPr>
              <a:t>通信开销</a:t>
            </a:r>
            <a:r>
              <a:rPr lang="zh-CN" altLang="en-US" sz="2400" dirty="0"/>
              <a:t>。</a:t>
            </a:r>
            <a:endParaRPr lang="en-US" altLang="zh-CN" sz="2400" dirty="0"/>
          </a:p>
          <a:p>
            <a:r>
              <a:rPr lang="zh-CN" altLang="en-US" sz="2400" dirty="0"/>
              <a:t>       一般情况下，上述的</a:t>
            </a:r>
            <a:r>
              <a:rPr lang="en-US" altLang="zh-CN" sz="2400" dirty="0"/>
              <a:t>3</a:t>
            </a:r>
            <a:r>
              <a:rPr lang="zh-CN" altLang="en-US" sz="2400" dirty="0"/>
              <a:t>个准则不可能同时满足，应该根据具体的客户需求和系统的主要目标，以一个为主要，其他的可以作为约束条件。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067526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pPr>
              <a:lnSpc>
                <a:spcPct val="100000"/>
              </a:lnSpc>
            </a:pPr>
            <a:r>
              <a:rPr lang="zh-CN" altLang="en-US" sz="2400" dirty="0"/>
              <a:t>分布式数据库系统中的映像和数据独立性（分布透明性）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graphicFrame>
        <p:nvGraphicFramePr>
          <p:cNvPr id="97" name="Object 636"/>
          <p:cNvGraphicFramePr>
            <a:graphicFrameLocks noChangeAspect="1"/>
          </p:cNvGraphicFramePr>
          <p:nvPr>
            <p:extLst>
              <p:ext uri="{D42A27DB-BD31-4B8C-83A1-F6EECF244321}">
                <p14:modId xmlns:p14="http://schemas.microsoft.com/office/powerpoint/2010/main" val="3257248710"/>
              </p:ext>
            </p:extLst>
          </p:nvPr>
        </p:nvGraphicFramePr>
        <p:xfrm>
          <a:off x="1675295" y="1604500"/>
          <a:ext cx="8497888" cy="4038600"/>
        </p:xfrm>
        <a:graphic>
          <a:graphicData uri="http://schemas.openxmlformats.org/presentationml/2006/ole">
            <mc:AlternateContent xmlns:mc="http://schemas.openxmlformats.org/markup-compatibility/2006">
              <mc:Choice xmlns:v="urn:schemas-microsoft-com:vml" Requires="v">
                <p:oleObj spid="_x0000_s4746" name="Visio" r:id="rId3" imgW="6438519" imgH="2676525" progId="Visio.Drawing.11">
                  <p:embed/>
                </p:oleObj>
              </mc:Choice>
              <mc:Fallback>
                <p:oleObj name="Visio" r:id="rId3" imgW="6438519" imgH="2676525" progId="Visio.Drawing.11">
                  <p:embed/>
                  <p:pic>
                    <p:nvPicPr>
                      <p:cNvPr id="95" name="Object 6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295" y="1604500"/>
                        <a:ext cx="8497888"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16841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a:t>分布式数据库系统需要了解的技术包括：</a:t>
            </a:r>
            <a:endParaRPr lang="en-US" altLang="zh-CN" sz="2400" dirty="0"/>
          </a:p>
          <a:p>
            <a:pPr marL="342900" indent="-342900">
              <a:lnSpc>
                <a:spcPct val="100000"/>
              </a:lnSpc>
              <a:buFont typeface="Wingdings" panose="05000000000000000000" pitchFamily="2" charset="2"/>
              <a:buChar char="Ø"/>
            </a:pPr>
            <a:r>
              <a:rPr lang="zh-CN" altLang="en-US" sz="2400" dirty="0"/>
              <a:t>分布式</a:t>
            </a:r>
            <a:r>
              <a:rPr lang="zh-CN" altLang="en-US" sz="2400" dirty="0">
                <a:solidFill>
                  <a:srgbClr val="FF0000"/>
                </a:solidFill>
              </a:rPr>
              <a:t>事务系统</a:t>
            </a:r>
            <a:r>
              <a:rPr lang="zh-CN" altLang="en-US" sz="2400" dirty="0"/>
              <a:t>结构</a:t>
            </a:r>
            <a:endParaRPr lang="en-US" altLang="zh-CN" sz="2400" dirty="0"/>
          </a:p>
          <a:p>
            <a:pPr marL="342900" indent="-342900">
              <a:lnSpc>
                <a:spcPct val="100000"/>
              </a:lnSpc>
              <a:buFont typeface="Wingdings" panose="05000000000000000000" pitchFamily="2" charset="2"/>
              <a:buChar char="Ø"/>
            </a:pPr>
            <a:r>
              <a:rPr lang="zh-CN" altLang="en-US" sz="2400" dirty="0">
                <a:solidFill>
                  <a:srgbClr val="FF0000"/>
                </a:solidFill>
              </a:rPr>
              <a:t>并发控制</a:t>
            </a:r>
            <a:r>
              <a:rPr lang="zh-CN" altLang="en-US" sz="2400" dirty="0"/>
              <a:t>机制</a:t>
            </a:r>
            <a:endParaRPr lang="en-US" altLang="zh-CN" sz="2400" dirty="0"/>
          </a:p>
          <a:p>
            <a:pPr>
              <a:lnSpc>
                <a:spcPct val="100000"/>
              </a:lnSpc>
            </a:pPr>
            <a:endParaRPr lang="en-US" altLang="zh-CN" sz="2400" dirty="0"/>
          </a:p>
          <a:p>
            <a:pPr>
              <a:lnSpc>
                <a:spcPct val="100000"/>
              </a:lnSpc>
            </a:pPr>
            <a:r>
              <a:rPr lang="zh-CN" altLang="en-US" sz="2400" dirty="0"/>
              <a:t>在此基础上，进一步了解：</a:t>
            </a:r>
            <a:endParaRPr lang="en-US" altLang="zh-CN" sz="2400" dirty="0"/>
          </a:p>
          <a:p>
            <a:pPr marL="342900" indent="-342900">
              <a:lnSpc>
                <a:spcPct val="100000"/>
              </a:lnSpc>
              <a:buFont typeface="Wingdings" panose="05000000000000000000" pitchFamily="2" charset="2"/>
              <a:buChar char="Ø"/>
            </a:pPr>
            <a:r>
              <a:rPr lang="zh-CN" altLang="en-US" sz="2400" dirty="0"/>
              <a:t>数据库设计方案</a:t>
            </a:r>
            <a:endParaRPr lang="en-US" altLang="zh-CN" sz="2400" dirty="0"/>
          </a:p>
          <a:p>
            <a:pPr marL="342900" indent="-342900">
              <a:lnSpc>
                <a:spcPct val="100000"/>
              </a:lnSpc>
              <a:buFont typeface="Wingdings" panose="05000000000000000000" pitchFamily="2" charset="2"/>
              <a:buChar char="Ø"/>
            </a:pPr>
            <a:r>
              <a:rPr lang="zh-CN" altLang="en-US" sz="2400" dirty="0"/>
              <a:t>异构与基于云的分布式数据库</a:t>
            </a:r>
            <a:endParaRPr lang="en-US" altLang="zh-CN" sz="2400" dirty="0"/>
          </a:p>
          <a:p>
            <a:pPr marL="342900" indent="-342900">
              <a:lnSpc>
                <a:spcPct val="100000"/>
              </a:lnSpc>
              <a:buFont typeface="Wingdings" panose="05000000000000000000" pitchFamily="2" charset="2"/>
              <a:buChar char="Ø"/>
            </a:pPr>
            <a:r>
              <a:rPr lang="zh-CN" altLang="en-US" sz="2400" dirty="0"/>
              <a:t>目录系统</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135492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a:t>
            </a:r>
            <a:endParaRPr lang="zh-CN" altLang="en-US" dirty="0"/>
          </a:p>
        </p:txBody>
      </p:sp>
      <p:sp>
        <p:nvSpPr>
          <p:cNvPr id="3" name="内容占位符 2"/>
          <p:cNvSpPr>
            <a:spLocks noGrp="1"/>
          </p:cNvSpPr>
          <p:nvPr>
            <p:ph idx="1"/>
          </p:nvPr>
        </p:nvSpPr>
        <p:spPr>
          <a:xfrm>
            <a:off x="838200" y="867446"/>
            <a:ext cx="10515600" cy="2672588"/>
          </a:xfrm>
        </p:spPr>
        <p:txBody>
          <a:bodyPr>
            <a:normAutofit/>
          </a:bodyPr>
          <a:lstStyle/>
          <a:p>
            <a:r>
              <a:rPr lang="zh-CN" altLang="en-US" sz="2400" dirty="0"/>
              <a:t>分布式数据库中的事务可分为两类：</a:t>
            </a:r>
            <a:endParaRPr lang="en-US" altLang="zh-CN" sz="2400" dirty="0"/>
          </a:p>
          <a:p>
            <a:r>
              <a:rPr lang="zh-CN" altLang="en-US" sz="2400" dirty="0"/>
              <a:t>局部事务（</a:t>
            </a:r>
            <a:r>
              <a:rPr lang="en-US" altLang="zh-CN" sz="2400" dirty="0"/>
              <a:t>local transaction</a:t>
            </a:r>
            <a:r>
              <a:rPr lang="zh-CN" altLang="en-US" sz="2400" dirty="0"/>
              <a:t>）</a:t>
            </a:r>
            <a:r>
              <a:rPr lang="en-US" altLang="zh-CN" sz="2400" dirty="0"/>
              <a:t>——</a:t>
            </a:r>
            <a:r>
              <a:rPr lang="zh-CN" altLang="en-US" sz="2400" dirty="0"/>
              <a:t>访问、更新局部分布式系统中的某个数据库就能完成的事务。</a:t>
            </a:r>
            <a:endParaRPr lang="en-US" altLang="zh-CN" sz="2400" dirty="0"/>
          </a:p>
          <a:p>
            <a:r>
              <a:rPr lang="zh-CN" altLang="en-US" sz="2400" dirty="0"/>
              <a:t>全局事务（</a:t>
            </a:r>
            <a:r>
              <a:rPr lang="en-US" altLang="zh-CN" sz="2400" dirty="0"/>
              <a:t>global transaction</a:t>
            </a:r>
            <a:r>
              <a:rPr lang="zh-CN" altLang="en-US" sz="2400" dirty="0"/>
              <a:t>）</a:t>
            </a:r>
            <a:r>
              <a:rPr lang="en-US" altLang="zh-CN" sz="2400" dirty="0"/>
              <a:t>——</a:t>
            </a:r>
            <a:r>
              <a:rPr lang="zh-CN" altLang="en-US" sz="2400" dirty="0"/>
              <a:t>需要访问、更新分布式数据库系统中的多个数据库才能完成的事务。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
        <p:nvSpPr>
          <p:cNvPr id="5" name="矩形 4">
            <a:extLst>
              <a:ext uri="{FF2B5EF4-FFF2-40B4-BE49-F238E27FC236}">
                <a16:creationId xmlns:a16="http://schemas.microsoft.com/office/drawing/2014/main" id="{2DAC3329-23E9-2340-B666-BEF209011CA9}"/>
              </a:ext>
            </a:extLst>
          </p:cNvPr>
          <p:cNvSpPr/>
          <p:nvPr/>
        </p:nvSpPr>
        <p:spPr>
          <a:xfrm>
            <a:off x="1610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1</a:t>
            </a:r>
            <a:endParaRPr kumimoji="1" lang="zh-CN" altLang="en-US" dirty="0"/>
          </a:p>
        </p:txBody>
      </p:sp>
      <p:sp>
        <p:nvSpPr>
          <p:cNvPr id="6" name="矩形 5">
            <a:extLst>
              <a:ext uri="{FF2B5EF4-FFF2-40B4-BE49-F238E27FC236}">
                <a16:creationId xmlns:a16="http://schemas.microsoft.com/office/drawing/2014/main" id="{AC64F96C-AAE3-9D4E-8805-0A7A858CDF2C}"/>
              </a:ext>
            </a:extLst>
          </p:cNvPr>
          <p:cNvSpPr/>
          <p:nvPr/>
        </p:nvSpPr>
        <p:spPr>
          <a:xfrm>
            <a:off x="1610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1</a:t>
            </a:r>
            <a:endParaRPr kumimoji="1" lang="zh-CN" altLang="en-US" dirty="0"/>
          </a:p>
        </p:txBody>
      </p:sp>
      <p:sp>
        <p:nvSpPr>
          <p:cNvPr id="7" name="圆角矩形 6">
            <a:extLst>
              <a:ext uri="{FF2B5EF4-FFF2-40B4-BE49-F238E27FC236}">
                <a16:creationId xmlns:a16="http://schemas.microsoft.com/office/drawing/2014/main" id="{95831CF7-00AD-EA42-874F-0A06ADCE54D7}"/>
              </a:ext>
            </a:extLst>
          </p:cNvPr>
          <p:cNvSpPr/>
          <p:nvPr/>
        </p:nvSpPr>
        <p:spPr>
          <a:xfrm>
            <a:off x="1499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5E21F72-C0B1-BD49-BA26-529B772481FD}"/>
              </a:ext>
            </a:extLst>
          </p:cNvPr>
          <p:cNvSpPr/>
          <p:nvPr/>
        </p:nvSpPr>
        <p:spPr>
          <a:xfrm>
            <a:off x="4450437"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2</a:t>
            </a:r>
            <a:endParaRPr kumimoji="1" lang="zh-CN" altLang="en-US" dirty="0"/>
          </a:p>
        </p:txBody>
      </p:sp>
      <p:sp>
        <p:nvSpPr>
          <p:cNvPr id="9" name="矩形 8">
            <a:extLst>
              <a:ext uri="{FF2B5EF4-FFF2-40B4-BE49-F238E27FC236}">
                <a16:creationId xmlns:a16="http://schemas.microsoft.com/office/drawing/2014/main" id="{D82B302F-79B3-9A4D-9FEA-94A6F0E1D6D1}"/>
              </a:ext>
            </a:extLst>
          </p:cNvPr>
          <p:cNvSpPr/>
          <p:nvPr/>
        </p:nvSpPr>
        <p:spPr>
          <a:xfrm>
            <a:off x="4450436"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2</a:t>
            </a:r>
            <a:endParaRPr kumimoji="1" lang="zh-CN" altLang="en-US" dirty="0"/>
          </a:p>
        </p:txBody>
      </p:sp>
      <p:sp>
        <p:nvSpPr>
          <p:cNvPr id="10" name="圆角矩形 9">
            <a:extLst>
              <a:ext uri="{FF2B5EF4-FFF2-40B4-BE49-F238E27FC236}">
                <a16:creationId xmlns:a16="http://schemas.microsoft.com/office/drawing/2014/main" id="{CBC2593A-297C-994D-BA78-DF3061F1A58B}"/>
              </a:ext>
            </a:extLst>
          </p:cNvPr>
          <p:cNvSpPr/>
          <p:nvPr/>
        </p:nvSpPr>
        <p:spPr>
          <a:xfrm>
            <a:off x="4339600"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B985F43-AA34-214D-8ED6-E2FEACEA48FD}"/>
              </a:ext>
            </a:extLst>
          </p:cNvPr>
          <p:cNvSpPr/>
          <p:nvPr/>
        </p:nvSpPr>
        <p:spPr>
          <a:xfrm>
            <a:off x="8468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n</a:t>
            </a:r>
            <a:endParaRPr kumimoji="1" lang="zh-CN" altLang="en-US" dirty="0"/>
          </a:p>
        </p:txBody>
      </p:sp>
      <p:sp>
        <p:nvSpPr>
          <p:cNvPr id="12" name="矩形 11">
            <a:extLst>
              <a:ext uri="{FF2B5EF4-FFF2-40B4-BE49-F238E27FC236}">
                <a16:creationId xmlns:a16="http://schemas.microsoft.com/office/drawing/2014/main" id="{7E093C0C-7DF5-7542-A060-A1D00E7044A3}"/>
              </a:ext>
            </a:extLst>
          </p:cNvPr>
          <p:cNvSpPr/>
          <p:nvPr/>
        </p:nvSpPr>
        <p:spPr>
          <a:xfrm>
            <a:off x="8468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n</a:t>
            </a:r>
            <a:endParaRPr kumimoji="1" lang="zh-CN" altLang="en-US" dirty="0"/>
          </a:p>
        </p:txBody>
      </p:sp>
      <p:sp>
        <p:nvSpPr>
          <p:cNvPr id="13" name="圆角矩形 12">
            <a:extLst>
              <a:ext uri="{FF2B5EF4-FFF2-40B4-BE49-F238E27FC236}">
                <a16:creationId xmlns:a16="http://schemas.microsoft.com/office/drawing/2014/main" id="{2DB485FE-8D9D-FC42-9E64-57B301A81823}"/>
              </a:ext>
            </a:extLst>
          </p:cNvPr>
          <p:cNvSpPr/>
          <p:nvPr/>
        </p:nvSpPr>
        <p:spPr>
          <a:xfrm>
            <a:off x="8357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7B04264A-E9B3-6B45-B0EF-8180C2B0B4A3}"/>
              </a:ext>
            </a:extLst>
          </p:cNvPr>
          <p:cNvCxnSpPr>
            <a:stCxn id="5" idx="2"/>
            <a:endCxn id="9" idx="0"/>
          </p:cNvCxnSpPr>
          <p:nvPr/>
        </p:nvCxnSpPr>
        <p:spPr>
          <a:xfrm>
            <a:off x="2337620" y="4477039"/>
            <a:ext cx="284018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3BD410C-0FAA-1F42-85BA-D3B5AD00E2C1}"/>
              </a:ext>
            </a:extLst>
          </p:cNvPr>
          <p:cNvSpPr txBox="1"/>
          <p:nvPr/>
        </p:nvSpPr>
        <p:spPr>
          <a:xfrm>
            <a:off x="7006605" y="4255366"/>
            <a:ext cx="720437" cy="523220"/>
          </a:xfrm>
          <a:prstGeom prst="rect">
            <a:avLst/>
          </a:prstGeom>
          <a:noFill/>
        </p:spPr>
        <p:txBody>
          <a:bodyPr wrap="square" rtlCol="0">
            <a:spAutoFit/>
          </a:bodyPr>
          <a:lstStyle/>
          <a:p>
            <a:r>
              <a:rPr kumimoji="1" lang="en-US" altLang="zh-CN" sz="2800" dirty="0"/>
              <a:t>…</a:t>
            </a:r>
            <a:endParaRPr kumimoji="1" lang="zh-CN" altLang="en-US" sz="2800" dirty="0"/>
          </a:p>
        </p:txBody>
      </p:sp>
      <p:cxnSp>
        <p:nvCxnSpPr>
          <p:cNvPr id="16" name="直线箭头连接符 15">
            <a:extLst>
              <a:ext uri="{FF2B5EF4-FFF2-40B4-BE49-F238E27FC236}">
                <a16:creationId xmlns:a16="http://schemas.microsoft.com/office/drawing/2014/main" id="{81A75B51-CFB0-1240-BA1B-9594C5FA7585}"/>
              </a:ext>
            </a:extLst>
          </p:cNvPr>
          <p:cNvCxnSpPr>
            <a:stCxn id="5" idx="2"/>
            <a:endCxn id="12" idx="0"/>
          </p:cNvCxnSpPr>
          <p:nvPr/>
        </p:nvCxnSpPr>
        <p:spPr>
          <a:xfrm>
            <a:off x="2337620" y="4477039"/>
            <a:ext cx="6857999"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A874918-4780-F54B-8602-97C3D8748EC5}"/>
              </a:ext>
            </a:extLst>
          </p:cNvPr>
          <p:cNvCxnSpPr>
            <a:stCxn id="8" idx="2"/>
            <a:endCxn id="6" idx="0"/>
          </p:cNvCxnSpPr>
          <p:nvPr/>
        </p:nvCxnSpPr>
        <p:spPr>
          <a:xfrm flipH="1">
            <a:off x="2337619" y="4477039"/>
            <a:ext cx="2840182"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9FAE0EF6-CE45-3549-8FF5-8D7EBDB7BA5B}"/>
              </a:ext>
            </a:extLst>
          </p:cNvPr>
          <p:cNvCxnSpPr>
            <a:stCxn id="8" idx="2"/>
            <a:endCxn id="12" idx="0"/>
          </p:cNvCxnSpPr>
          <p:nvPr/>
        </p:nvCxnSpPr>
        <p:spPr>
          <a:xfrm>
            <a:off x="5177801" y="4477039"/>
            <a:ext cx="4017818"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ECBBADFA-E7D2-6A49-A101-52F2374BC743}"/>
              </a:ext>
            </a:extLst>
          </p:cNvPr>
          <p:cNvCxnSpPr>
            <a:stCxn id="11" idx="2"/>
            <a:endCxn id="6" idx="0"/>
          </p:cNvCxnSpPr>
          <p:nvPr/>
        </p:nvCxnSpPr>
        <p:spPr>
          <a:xfrm flipH="1">
            <a:off x="2337619" y="4477039"/>
            <a:ext cx="6858001"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11D684B3-EEC6-D04D-9647-0F05D002F787}"/>
              </a:ext>
            </a:extLst>
          </p:cNvPr>
          <p:cNvCxnSpPr>
            <a:stCxn id="11" idx="2"/>
            <a:endCxn id="9" idx="0"/>
          </p:cNvCxnSpPr>
          <p:nvPr/>
        </p:nvCxnSpPr>
        <p:spPr>
          <a:xfrm flipH="1">
            <a:off x="5177800" y="4477039"/>
            <a:ext cx="401782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79439C5-2C5C-C648-B7B2-E669BF002C65}"/>
              </a:ext>
            </a:extLst>
          </p:cNvPr>
          <p:cNvSpPr txBox="1"/>
          <p:nvPr/>
        </p:nvSpPr>
        <p:spPr>
          <a:xfrm>
            <a:off x="1956617" y="3571936"/>
            <a:ext cx="817419" cy="369332"/>
          </a:xfrm>
          <a:prstGeom prst="rect">
            <a:avLst/>
          </a:prstGeom>
          <a:noFill/>
        </p:spPr>
        <p:txBody>
          <a:bodyPr wrap="square" rtlCol="0">
            <a:spAutoFit/>
          </a:bodyPr>
          <a:lstStyle/>
          <a:p>
            <a:r>
              <a:rPr kumimoji="1" lang="zh-CN" altLang="en-US" dirty="0"/>
              <a:t>节点</a:t>
            </a:r>
            <a:r>
              <a:rPr kumimoji="1" lang="en-US" altLang="zh-CN" dirty="0"/>
              <a:t>1</a:t>
            </a:r>
            <a:endParaRPr kumimoji="1" lang="zh-CN" altLang="en-US" dirty="0"/>
          </a:p>
        </p:txBody>
      </p:sp>
      <p:sp>
        <p:nvSpPr>
          <p:cNvPr id="22" name="文本框 21">
            <a:extLst>
              <a:ext uri="{FF2B5EF4-FFF2-40B4-BE49-F238E27FC236}">
                <a16:creationId xmlns:a16="http://schemas.microsoft.com/office/drawing/2014/main" id="{1BC85AFB-EBA9-D84C-8944-0F6DAFDCB08B}"/>
              </a:ext>
            </a:extLst>
          </p:cNvPr>
          <p:cNvSpPr txBox="1"/>
          <p:nvPr/>
        </p:nvSpPr>
        <p:spPr>
          <a:xfrm>
            <a:off x="4817587" y="3585791"/>
            <a:ext cx="817419" cy="369332"/>
          </a:xfrm>
          <a:prstGeom prst="rect">
            <a:avLst/>
          </a:prstGeom>
          <a:noFill/>
        </p:spPr>
        <p:txBody>
          <a:bodyPr wrap="square" rtlCol="0">
            <a:spAutoFit/>
          </a:bodyPr>
          <a:lstStyle/>
          <a:p>
            <a:r>
              <a:rPr kumimoji="1" lang="zh-CN" altLang="en-US" dirty="0"/>
              <a:t>节点</a:t>
            </a:r>
            <a:r>
              <a:rPr kumimoji="1" lang="en-US" altLang="zh-CN" dirty="0"/>
              <a:t>2</a:t>
            </a:r>
            <a:endParaRPr kumimoji="1" lang="zh-CN" altLang="en-US" dirty="0"/>
          </a:p>
        </p:txBody>
      </p:sp>
      <p:sp>
        <p:nvSpPr>
          <p:cNvPr id="23" name="文本框 22">
            <a:extLst>
              <a:ext uri="{FF2B5EF4-FFF2-40B4-BE49-F238E27FC236}">
                <a16:creationId xmlns:a16="http://schemas.microsoft.com/office/drawing/2014/main" id="{A883EDC7-95DE-E24A-81CD-01008BE2E170}"/>
              </a:ext>
            </a:extLst>
          </p:cNvPr>
          <p:cNvSpPr txBox="1"/>
          <p:nvPr/>
        </p:nvSpPr>
        <p:spPr>
          <a:xfrm>
            <a:off x="8800763" y="3585791"/>
            <a:ext cx="817419" cy="369332"/>
          </a:xfrm>
          <a:prstGeom prst="rect">
            <a:avLst/>
          </a:prstGeom>
          <a:noFill/>
        </p:spPr>
        <p:txBody>
          <a:bodyPr wrap="square" rtlCol="0">
            <a:spAutoFit/>
          </a:bodyPr>
          <a:lstStyle/>
          <a:p>
            <a:r>
              <a:rPr kumimoji="1" lang="zh-CN" altLang="en-US" dirty="0"/>
              <a:t>节点</a:t>
            </a:r>
            <a:r>
              <a:rPr kumimoji="1" lang="en-US" altLang="zh-CN" dirty="0"/>
              <a:t>n</a:t>
            </a:r>
            <a:endParaRPr kumimoji="1" lang="zh-CN" altLang="en-US" dirty="0"/>
          </a:p>
        </p:txBody>
      </p:sp>
    </p:spTree>
    <p:extLst>
      <p:ext uri="{BB962C8B-B14F-4D97-AF65-F5344CB8AC3E}">
        <p14:creationId xmlns:p14="http://schemas.microsoft.com/office/powerpoint/2010/main" val="2167430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6"/>
            <a:ext cx="10515600" cy="2672588"/>
          </a:xfrm>
        </p:spPr>
        <p:txBody>
          <a:bodyPr>
            <a:normAutofit/>
          </a:bodyPr>
          <a:lstStyle/>
          <a:p>
            <a:r>
              <a:rPr lang="zh-CN" altLang="en-US" sz="2400" dirty="0"/>
              <a:t>每个节点都有各自独立的</a:t>
            </a:r>
            <a:r>
              <a:rPr lang="zh-CN" altLang="en-US" sz="2400" b="1" dirty="0"/>
              <a:t>事务管理器</a:t>
            </a:r>
            <a:r>
              <a:rPr lang="zh-CN" altLang="en-US" sz="2400" dirty="0"/>
              <a:t>（</a:t>
            </a:r>
            <a:r>
              <a:rPr lang="en-US" altLang="zh-CN" sz="2400" dirty="0"/>
              <a:t>transaction manager</a:t>
            </a:r>
            <a:r>
              <a:rPr lang="zh-CN" altLang="en-US" sz="2400" dirty="0"/>
              <a:t>），该事务管理器能保证</a:t>
            </a:r>
            <a:r>
              <a:rPr lang="zh-CN" altLang="en-US" sz="2400" dirty="0">
                <a:solidFill>
                  <a:srgbClr val="FF0000"/>
                </a:solidFill>
              </a:rPr>
              <a:t>节点内的局部事务的</a:t>
            </a:r>
            <a:r>
              <a:rPr lang="en-US" altLang="zh-CN" sz="2400" dirty="0">
                <a:solidFill>
                  <a:srgbClr val="FF0000"/>
                </a:solidFill>
              </a:rPr>
              <a:t>ACID</a:t>
            </a:r>
            <a:r>
              <a:rPr lang="zh-CN" altLang="en-US" sz="2400" dirty="0">
                <a:solidFill>
                  <a:srgbClr val="FF0000"/>
                </a:solidFill>
              </a:rPr>
              <a:t>特性</a:t>
            </a:r>
            <a:r>
              <a:rPr lang="zh-CN" altLang="en-US" sz="2400" dirty="0"/>
              <a:t>。</a:t>
            </a:r>
            <a:endParaRPr lang="en-US" altLang="zh-CN" sz="2400" dirty="0"/>
          </a:p>
          <a:p>
            <a:r>
              <a:rPr lang="zh-CN" altLang="en-US" sz="2400" dirty="0"/>
              <a:t>节点内处理的事务也可以是全局事务的一部分。</a:t>
            </a:r>
            <a:endParaRPr lang="en-US" altLang="zh-CN" sz="2400" dirty="0"/>
          </a:p>
          <a:p>
            <a:r>
              <a:rPr lang="zh-CN" altLang="en-US" sz="2400" b="1" dirty="0"/>
              <a:t>事务协调器</a:t>
            </a:r>
            <a:r>
              <a:rPr lang="zh-CN" altLang="en-US" sz="2400" dirty="0"/>
              <a:t>（</a:t>
            </a:r>
            <a:r>
              <a:rPr lang="en-US" altLang="zh-CN" sz="2400" dirty="0"/>
              <a:t>transaction coordinator</a:t>
            </a:r>
            <a:r>
              <a:rPr lang="zh-CN" altLang="en-US" sz="2400" dirty="0"/>
              <a:t>）负责协调节点间不同事务的处理。</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
        <p:nvSpPr>
          <p:cNvPr id="5" name="矩形 4">
            <a:extLst>
              <a:ext uri="{FF2B5EF4-FFF2-40B4-BE49-F238E27FC236}">
                <a16:creationId xmlns:a16="http://schemas.microsoft.com/office/drawing/2014/main" id="{2DAC3329-23E9-2340-B666-BEF209011CA9}"/>
              </a:ext>
            </a:extLst>
          </p:cNvPr>
          <p:cNvSpPr/>
          <p:nvPr/>
        </p:nvSpPr>
        <p:spPr>
          <a:xfrm>
            <a:off x="1610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1</a:t>
            </a:r>
            <a:endParaRPr kumimoji="1" lang="zh-CN" altLang="en-US" dirty="0"/>
          </a:p>
        </p:txBody>
      </p:sp>
      <p:sp>
        <p:nvSpPr>
          <p:cNvPr id="6" name="矩形 5">
            <a:extLst>
              <a:ext uri="{FF2B5EF4-FFF2-40B4-BE49-F238E27FC236}">
                <a16:creationId xmlns:a16="http://schemas.microsoft.com/office/drawing/2014/main" id="{AC64F96C-AAE3-9D4E-8805-0A7A858CDF2C}"/>
              </a:ext>
            </a:extLst>
          </p:cNvPr>
          <p:cNvSpPr/>
          <p:nvPr/>
        </p:nvSpPr>
        <p:spPr>
          <a:xfrm>
            <a:off x="1610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1</a:t>
            </a:r>
            <a:endParaRPr kumimoji="1" lang="zh-CN" altLang="en-US" dirty="0"/>
          </a:p>
        </p:txBody>
      </p:sp>
      <p:sp>
        <p:nvSpPr>
          <p:cNvPr id="7" name="圆角矩形 6">
            <a:extLst>
              <a:ext uri="{FF2B5EF4-FFF2-40B4-BE49-F238E27FC236}">
                <a16:creationId xmlns:a16="http://schemas.microsoft.com/office/drawing/2014/main" id="{95831CF7-00AD-EA42-874F-0A06ADCE54D7}"/>
              </a:ext>
            </a:extLst>
          </p:cNvPr>
          <p:cNvSpPr/>
          <p:nvPr/>
        </p:nvSpPr>
        <p:spPr>
          <a:xfrm>
            <a:off x="1499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5E21F72-C0B1-BD49-BA26-529B772481FD}"/>
              </a:ext>
            </a:extLst>
          </p:cNvPr>
          <p:cNvSpPr/>
          <p:nvPr/>
        </p:nvSpPr>
        <p:spPr>
          <a:xfrm>
            <a:off x="4450437"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2</a:t>
            </a:r>
            <a:endParaRPr kumimoji="1" lang="zh-CN" altLang="en-US" dirty="0"/>
          </a:p>
        </p:txBody>
      </p:sp>
      <p:sp>
        <p:nvSpPr>
          <p:cNvPr id="9" name="矩形 8">
            <a:extLst>
              <a:ext uri="{FF2B5EF4-FFF2-40B4-BE49-F238E27FC236}">
                <a16:creationId xmlns:a16="http://schemas.microsoft.com/office/drawing/2014/main" id="{D82B302F-79B3-9A4D-9FEA-94A6F0E1D6D1}"/>
              </a:ext>
            </a:extLst>
          </p:cNvPr>
          <p:cNvSpPr/>
          <p:nvPr/>
        </p:nvSpPr>
        <p:spPr>
          <a:xfrm>
            <a:off x="4450436"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2</a:t>
            </a:r>
            <a:endParaRPr kumimoji="1" lang="zh-CN" altLang="en-US" dirty="0"/>
          </a:p>
        </p:txBody>
      </p:sp>
      <p:sp>
        <p:nvSpPr>
          <p:cNvPr id="10" name="圆角矩形 9">
            <a:extLst>
              <a:ext uri="{FF2B5EF4-FFF2-40B4-BE49-F238E27FC236}">
                <a16:creationId xmlns:a16="http://schemas.microsoft.com/office/drawing/2014/main" id="{CBC2593A-297C-994D-BA78-DF3061F1A58B}"/>
              </a:ext>
            </a:extLst>
          </p:cNvPr>
          <p:cNvSpPr/>
          <p:nvPr/>
        </p:nvSpPr>
        <p:spPr>
          <a:xfrm>
            <a:off x="4339600"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B985F43-AA34-214D-8ED6-E2FEACEA48FD}"/>
              </a:ext>
            </a:extLst>
          </p:cNvPr>
          <p:cNvSpPr/>
          <p:nvPr/>
        </p:nvSpPr>
        <p:spPr>
          <a:xfrm>
            <a:off x="8468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n</a:t>
            </a:r>
            <a:endParaRPr kumimoji="1" lang="zh-CN" altLang="en-US" dirty="0"/>
          </a:p>
        </p:txBody>
      </p:sp>
      <p:sp>
        <p:nvSpPr>
          <p:cNvPr id="12" name="矩形 11">
            <a:extLst>
              <a:ext uri="{FF2B5EF4-FFF2-40B4-BE49-F238E27FC236}">
                <a16:creationId xmlns:a16="http://schemas.microsoft.com/office/drawing/2014/main" id="{7E093C0C-7DF5-7542-A060-A1D00E7044A3}"/>
              </a:ext>
            </a:extLst>
          </p:cNvPr>
          <p:cNvSpPr/>
          <p:nvPr/>
        </p:nvSpPr>
        <p:spPr>
          <a:xfrm>
            <a:off x="8468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n</a:t>
            </a:r>
            <a:endParaRPr kumimoji="1" lang="zh-CN" altLang="en-US" dirty="0"/>
          </a:p>
        </p:txBody>
      </p:sp>
      <p:sp>
        <p:nvSpPr>
          <p:cNvPr id="13" name="圆角矩形 12">
            <a:extLst>
              <a:ext uri="{FF2B5EF4-FFF2-40B4-BE49-F238E27FC236}">
                <a16:creationId xmlns:a16="http://schemas.microsoft.com/office/drawing/2014/main" id="{2DB485FE-8D9D-FC42-9E64-57B301A81823}"/>
              </a:ext>
            </a:extLst>
          </p:cNvPr>
          <p:cNvSpPr/>
          <p:nvPr/>
        </p:nvSpPr>
        <p:spPr>
          <a:xfrm>
            <a:off x="8357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7B04264A-E9B3-6B45-B0EF-8180C2B0B4A3}"/>
              </a:ext>
            </a:extLst>
          </p:cNvPr>
          <p:cNvCxnSpPr>
            <a:stCxn id="5" idx="2"/>
            <a:endCxn id="9" idx="0"/>
          </p:cNvCxnSpPr>
          <p:nvPr/>
        </p:nvCxnSpPr>
        <p:spPr>
          <a:xfrm>
            <a:off x="2337620" y="4477039"/>
            <a:ext cx="284018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3BD410C-0FAA-1F42-85BA-D3B5AD00E2C1}"/>
              </a:ext>
            </a:extLst>
          </p:cNvPr>
          <p:cNvSpPr txBox="1"/>
          <p:nvPr/>
        </p:nvSpPr>
        <p:spPr>
          <a:xfrm>
            <a:off x="7006605" y="4255366"/>
            <a:ext cx="720437" cy="523220"/>
          </a:xfrm>
          <a:prstGeom prst="rect">
            <a:avLst/>
          </a:prstGeom>
          <a:noFill/>
        </p:spPr>
        <p:txBody>
          <a:bodyPr wrap="square" rtlCol="0">
            <a:spAutoFit/>
          </a:bodyPr>
          <a:lstStyle/>
          <a:p>
            <a:r>
              <a:rPr kumimoji="1" lang="en-US" altLang="zh-CN" sz="2800" dirty="0"/>
              <a:t>…</a:t>
            </a:r>
            <a:endParaRPr kumimoji="1" lang="zh-CN" altLang="en-US" sz="2800" dirty="0"/>
          </a:p>
        </p:txBody>
      </p:sp>
      <p:cxnSp>
        <p:nvCxnSpPr>
          <p:cNvPr id="16" name="直线箭头连接符 15">
            <a:extLst>
              <a:ext uri="{FF2B5EF4-FFF2-40B4-BE49-F238E27FC236}">
                <a16:creationId xmlns:a16="http://schemas.microsoft.com/office/drawing/2014/main" id="{81A75B51-CFB0-1240-BA1B-9594C5FA7585}"/>
              </a:ext>
            </a:extLst>
          </p:cNvPr>
          <p:cNvCxnSpPr>
            <a:stCxn id="5" idx="2"/>
            <a:endCxn id="12" idx="0"/>
          </p:cNvCxnSpPr>
          <p:nvPr/>
        </p:nvCxnSpPr>
        <p:spPr>
          <a:xfrm>
            <a:off x="2337620" y="4477039"/>
            <a:ext cx="6857999"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A874918-4780-F54B-8602-97C3D8748EC5}"/>
              </a:ext>
            </a:extLst>
          </p:cNvPr>
          <p:cNvCxnSpPr>
            <a:stCxn id="8" idx="2"/>
            <a:endCxn id="6" idx="0"/>
          </p:cNvCxnSpPr>
          <p:nvPr/>
        </p:nvCxnSpPr>
        <p:spPr>
          <a:xfrm flipH="1">
            <a:off x="2337619" y="4477039"/>
            <a:ext cx="2840182"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9FAE0EF6-CE45-3549-8FF5-8D7EBDB7BA5B}"/>
              </a:ext>
            </a:extLst>
          </p:cNvPr>
          <p:cNvCxnSpPr>
            <a:stCxn id="8" idx="2"/>
            <a:endCxn id="12" idx="0"/>
          </p:cNvCxnSpPr>
          <p:nvPr/>
        </p:nvCxnSpPr>
        <p:spPr>
          <a:xfrm>
            <a:off x="5177801" y="4477039"/>
            <a:ext cx="4017818"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ECBBADFA-E7D2-6A49-A101-52F2374BC743}"/>
              </a:ext>
            </a:extLst>
          </p:cNvPr>
          <p:cNvCxnSpPr>
            <a:stCxn id="11" idx="2"/>
            <a:endCxn id="6" idx="0"/>
          </p:cNvCxnSpPr>
          <p:nvPr/>
        </p:nvCxnSpPr>
        <p:spPr>
          <a:xfrm flipH="1">
            <a:off x="2337619" y="4477039"/>
            <a:ext cx="6858001"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11D684B3-EEC6-D04D-9647-0F05D002F787}"/>
              </a:ext>
            </a:extLst>
          </p:cNvPr>
          <p:cNvCxnSpPr>
            <a:stCxn id="11" idx="2"/>
            <a:endCxn id="9" idx="0"/>
          </p:cNvCxnSpPr>
          <p:nvPr/>
        </p:nvCxnSpPr>
        <p:spPr>
          <a:xfrm flipH="1">
            <a:off x="5177800" y="4477039"/>
            <a:ext cx="401782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79439C5-2C5C-C648-B7B2-E669BF002C65}"/>
              </a:ext>
            </a:extLst>
          </p:cNvPr>
          <p:cNvSpPr txBox="1"/>
          <p:nvPr/>
        </p:nvSpPr>
        <p:spPr>
          <a:xfrm>
            <a:off x="1956617" y="3571936"/>
            <a:ext cx="817419" cy="369332"/>
          </a:xfrm>
          <a:prstGeom prst="rect">
            <a:avLst/>
          </a:prstGeom>
          <a:noFill/>
        </p:spPr>
        <p:txBody>
          <a:bodyPr wrap="square" rtlCol="0">
            <a:spAutoFit/>
          </a:bodyPr>
          <a:lstStyle/>
          <a:p>
            <a:r>
              <a:rPr kumimoji="1" lang="zh-CN" altLang="en-US" dirty="0"/>
              <a:t>节点</a:t>
            </a:r>
            <a:r>
              <a:rPr kumimoji="1" lang="en-US" altLang="zh-CN" dirty="0"/>
              <a:t>1</a:t>
            </a:r>
            <a:endParaRPr kumimoji="1" lang="zh-CN" altLang="en-US" dirty="0"/>
          </a:p>
        </p:txBody>
      </p:sp>
      <p:sp>
        <p:nvSpPr>
          <p:cNvPr id="22" name="文本框 21">
            <a:extLst>
              <a:ext uri="{FF2B5EF4-FFF2-40B4-BE49-F238E27FC236}">
                <a16:creationId xmlns:a16="http://schemas.microsoft.com/office/drawing/2014/main" id="{1BC85AFB-EBA9-D84C-8944-0F6DAFDCB08B}"/>
              </a:ext>
            </a:extLst>
          </p:cNvPr>
          <p:cNvSpPr txBox="1"/>
          <p:nvPr/>
        </p:nvSpPr>
        <p:spPr>
          <a:xfrm>
            <a:off x="4817587" y="3585791"/>
            <a:ext cx="817419" cy="369332"/>
          </a:xfrm>
          <a:prstGeom prst="rect">
            <a:avLst/>
          </a:prstGeom>
          <a:noFill/>
        </p:spPr>
        <p:txBody>
          <a:bodyPr wrap="square" rtlCol="0">
            <a:spAutoFit/>
          </a:bodyPr>
          <a:lstStyle/>
          <a:p>
            <a:r>
              <a:rPr kumimoji="1" lang="zh-CN" altLang="en-US" dirty="0"/>
              <a:t>节点</a:t>
            </a:r>
            <a:r>
              <a:rPr kumimoji="1" lang="en-US" altLang="zh-CN" dirty="0"/>
              <a:t>2</a:t>
            </a:r>
            <a:endParaRPr kumimoji="1" lang="zh-CN" altLang="en-US" dirty="0"/>
          </a:p>
        </p:txBody>
      </p:sp>
      <p:sp>
        <p:nvSpPr>
          <p:cNvPr id="23" name="文本框 22">
            <a:extLst>
              <a:ext uri="{FF2B5EF4-FFF2-40B4-BE49-F238E27FC236}">
                <a16:creationId xmlns:a16="http://schemas.microsoft.com/office/drawing/2014/main" id="{A883EDC7-95DE-E24A-81CD-01008BE2E170}"/>
              </a:ext>
            </a:extLst>
          </p:cNvPr>
          <p:cNvSpPr txBox="1"/>
          <p:nvPr/>
        </p:nvSpPr>
        <p:spPr>
          <a:xfrm>
            <a:off x="8800763" y="3585791"/>
            <a:ext cx="817419" cy="369332"/>
          </a:xfrm>
          <a:prstGeom prst="rect">
            <a:avLst/>
          </a:prstGeom>
          <a:noFill/>
        </p:spPr>
        <p:txBody>
          <a:bodyPr wrap="square" rtlCol="0">
            <a:spAutoFit/>
          </a:bodyPr>
          <a:lstStyle/>
          <a:p>
            <a:r>
              <a:rPr kumimoji="1" lang="zh-CN" altLang="en-US" dirty="0"/>
              <a:t>节点</a:t>
            </a:r>
            <a:r>
              <a:rPr kumimoji="1" lang="en-US" altLang="zh-CN" dirty="0"/>
              <a:t>n</a:t>
            </a:r>
            <a:endParaRPr kumimoji="1" lang="zh-CN" altLang="en-US" dirty="0"/>
          </a:p>
        </p:txBody>
      </p:sp>
    </p:spTree>
    <p:extLst>
      <p:ext uri="{BB962C8B-B14F-4D97-AF65-F5344CB8AC3E}">
        <p14:creationId xmlns:p14="http://schemas.microsoft.com/office/powerpoint/2010/main" val="2635723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r>
              <a:rPr lang="zh-CN" altLang="en-US" sz="2400" b="1" dirty="0"/>
              <a:t>事务管理器的功能</a:t>
            </a:r>
            <a:endParaRPr lang="en-US" altLang="zh-CN" sz="2400" b="1" dirty="0"/>
          </a:p>
          <a:p>
            <a:pPr lvl="1">
              <a:buFont typeface="Wingdings" panose="05000000000000000000" pitchFamily="2" charset="2"/>
              <a:buChar char="Ø"/>
            </a:pPr>
            <a:r>
              <a:rPr lang="zh-CN" altLang="en-US" dirty="0"/>
              <a:t>维护用于恢复目的的日志</a:t>
            </a:r>
            <a:endParaRPr lang="en-US" altLang="zh-CN" dirty="0"/>
          </a:p>
          <a:p>
            <a:pPr lvl="1">
              <a:buFont typeface="Wingdings" panose="05000000000000000000" pitchFamily="2" charset="2"/>
              <a:buChar char="Ø"/>
            </a:pPr>
            <a:r>
              <a:rPr lang="zh-CN" altLang="en-US" dirty="0"/>
              <a:t>参与协调在</a:t>
            </a:r>
            <a:r>
              <a:rPr lang="zh-CN" altLang="en-US" dirty="0">
                <a:solidFill>
                  <a:srgbClr val="FF0000"/>
                </a:solidFill>
              </a:rPr>
              <a:t>本地执行的事务的并发</a:t>
            </a:r>
            <a:endParaRPr lang="en-US" altLang="zh-CN" dirty="0">
              <a:solidFill>
                <a:srgbClr val="FF0000"/>
              </a:solidFill>
            </a:endParaRPr>
          </a:p>
          <a:p>
            <a:pPr lvl="1">
              <a:buFont typeface="Wingdings" panose="05000000000000000000" pitchFamily="2" charset="2"/>
              <a:buChar char="Ø"/>
            </a:pPr>
            <a:endParaRPr lang="en-US" altLang="zh-CN" dirty="0"/>
          </a:p>
          <a:p>
            <a:r>
              <a:rPr lang="zh-CN" altLang="en-US" sz="2400" b="1" dirty="0"/>
              <a:t>事务协调器的功能</a:t>
            </a:r>
            <a:endParaRPr lang="en-US" altLang="zh-CN" sz="2400" b="1" dirty="0"/>
          </a:p>
          <a:p>
            <a:pPr lvl="1">
              <a:buFont typeface="Wingdings" panose="05000000000000000000" pitchFamily="2" charset="2"/>
              <a:buChar char="Ø"/>
            </a:pPr>
            <a:r>
              <a:rPr lang="zh-CN" altLang="en-US" dirty="0"/>
              <a:t>启动本地发起的事务</a:t>
            </a:r>
            <a:endParaRPr lang="en-US" altLang="zh-CN" dirty="0"/>
          </a:p>
          <a:p>
            <a:pPr lvl="1">
              <a:buFont typeface="Wingdings" panose="05000000000000000000" pitchFamily="2" charset="2"/>
              <a:buChar char="Ø"/>
            </a:pPr>
            <a:r>
              <a:rPr lang="zh-CN" altLang="en-US" dirty="0"/>
              <a:t>将</a:t>
            </a:r>
            <a:r>
              <a:rPr lang="zh-CN" altLang="en-US" dirty="0">
                <a:solidFill>
                  <a:srgbClr val="FF0000"/>
                </a:solidFill>
              </a:rPr>
              <a:t>子事务</a:t>
            </a:r>
            <a:r>
              <a:rPr lang="zh-CN" altLang="en-US" dirty="0"/>
              <a:t>分配到适当场地执行</a:t>
            </a:r>
            <a:endParaRPr lang="en-US" altLang="zh-CN" dirty="0"/>
          </a:p>
          <a:p>
            <a:pPr lvl="1">
              <a:buFont typeface="Wingdings" panose="05000000000000000000" pitchFamily="2" charset="2"/>
              <a:buChar char="Ø"/>
            </a:pPr>
            <a:r>
              <a:rPr lang="zh-CN" altLang="en-US" dirty="0"/>
              <a:t>协调</a:t>
            </a:r>
            <a:r>
              <a:rPr lang="zh-CN" altLang="en-US" dirty="0">
                <a:solidFill>
                  <a:srgbClr val="FF0000"/>
                </a:solidFill>
              </a:rPr>
              <a:t>本地发起事务</a:t>
            </a:r>
            <a:r>
              <a:rPr lang="zh-CN" altLang="en-US" dirty="0"/>
              <a:t>的终止过程</a:t>
            </a:r>
            <a:r>
              <a:rPr lang="en-US" altLang="zh-CN" dirty="0"/>
              <a:t>, </a:t>
            </a:r>
            <a:r>
              <a:rPr lang="zh-CN" altLang="en-US" dirty="0"/>
              <a:t>使事务在所有场地上提交或夭折</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Tree>
    <p:extLst>
      <p:ext uri="{BB962C8B-B14F-4D97-AF65-F5344CB8AC3E}">
        <p14:creationId xmlns:p14="http://schemas.microsoft.com/office/powerpoint/2010/main" val="3218048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lang="zh-CN" altLang="en-US" b="1" dirty="0"/>
              <a:t>分布式系统的“故障”</a:t>
            </a:r>
            <a:r>
              <a:rPr lang="zh-CN" altLang="en-US" dirty="0"/>
              <a:t>包括：</a:t>
            </a:r>
            <a:endParaRPr lang="en-US" altLang="zh-CN" dirty="0"/>
          </a:p>
          <a:p>
            <a:pPr marL="342900" lvl="1" indent="-342900">
              <a:buFont typeface="Wingdings" panose="05000000000000000000" pitchFamily="2" charset="2"/>
              <a:buChar char="Ø"/>
            </a:pPr>
            <a:r>
              <a:rPr lang="zh-CN" altLang="en-US" dirty="0"/>
              <a:t>传统集中式系统故障（事务、系统和介质故障）</a:t>
            </a:r>
            <a:endParaRPr lang="en-US" altLang="zh-CN" dirty="0"/>
          </a:p>
          <a:p>
            <a:pPr marL="342900" lvl="1" indent="-342900">
              <a:buFont typeface="Wingdings" panose="05000000000000000000" pitchFamily="2" charset="2"/>
              <a:buChar char="Ø"/>
            </a:pPr>
            <a:r>
              <a:rPr lang="zh-CN" altLang="en-US" dirty="0"/>
              <a:t>分布式环境下特有的故障</a:t>
            </a:r>
            <a:endParaRPr lang="en-US" altLang="zh-CN" dirty="0"/>
          </a:p>
          <a:p>
            <a:pPr marL="352425" lvl="1">
              <a:buFont typeface="Wingdings" panose="05000000000000000000" pitchFamily="2" charset="2"/>
              <a:buChar char="Ø"/>
            </a:pPr>
            <a:r>
              <a:rPr lang="zh-CN" altLang="en-US" dirty="0">
                <a:latin typeface="+mn-ea"/>
              </a:rPr>
              <a:t>某个节点的</a:t>
            </a:r>
            <a:r>
              <a:rPr lang="zh-CN" altLang="en-US" dirty="0">
                <a:solidFill>
                  <a:srgbClr val="FF0000"/>
                </a:solidFill>
                <a:latin typeface="+mn-ea"/>
              </a:rPr>
              <a:t>场地故障</a:t>
            </a:r>
            <a:endParaRPr lang="en-US" altLang="zh-CN" dirty="0">
              <a:solidFill>
                <a:srgbClr val="FF0000"/>
              </a:solidFill>
              <a:latin typeface="+mn-ea"/>
            </a:endParaRPr>
          </a:p>
          <a:p>
            <a:pPr marL="352425" lvl="1">
              <a:buFont typeface="Wingdings" panose="05000000000000000000" pitchFamily="2" charset="2"/>
              <a:buChar char="Ø"/>
            </a:pPr>
            <a:r>
              <a:rPr lang="zh-CN" altLang="en-US" dirty="0">
                <a:solidFill>
                  <a:srgbClr val="FF0000"/>
                </a:solidFill>
                <a:latin typeface="+mn-ea"/>
              </a:rPr>
              <a:t>消息传递丢失</a:t>
            </a:r>
            <a:endParaRPr lang="en-US" altLang="zh-CN" dirty="0">
              <a:solidFill>
                <a:srgbClr val="FF0000"/>
              </a:solidFill>
              <a:latin typeface="+mn-ea"/>
            </a:endParaRPr>
          </a:p>
          <a:p>
            <a:pPr marL="352425" lvl="2"/>
            <a:r>
              <a:rPr lang="zh-CN" altLang="en-US" dirty="0">
                <a:latin typeface="+mn-ea"/>
              </a:rPr>
              <a:t>          由网络传输控制协议处理</a:t>
            </a:r>
            <a:r>
              <a:rPr lang="en-US" altLang="zh-CN" dirty="0">
                <a:latin typeface="+mn-ea"/>
              </a:rPr>
              <a:t>, </a:t>
            </a:r>
            <a:r>
              <a:rPr lang="zh-CN" altLang="en-US" dirty="0">
                <a:latin typeface="+mn-ea"/>
              </a:rPr>
              <a:t>如 </a:t>
            </a:r>
            <a:r>
              <a:rPr lang="en-US" altLang="zh-CN" dirty="0">
                <a:latin typeface="+mn-ea"/>
              </a:rPr>
              <a:t>TCP-IP</a:t>
            </a:r>
          </a:p>
          <a:p>
            <a:pPr marL="352425" lvl="1">
              <a:buFont typeface="Wingdings" panose="05000000000000000000" pitchFamily="2" charset="2"/>
              <a:buChar char="Ø"/>
            </a:pPr>
            <a:r>
              <a:rPr lang="zh-CN" altLang="en-US" dirty="0">
                <a:solidFill>
                  <a:srgbClr val="FF0000"/>
                </a:solidFill>
                <a:latin typeface="+mn-ea"/>
              </a:rPr>
              <a:t>通信连接</a:t>
            </a:r>
            <a:r>
              <a:rPr lang="zh-CN" altLang="en-US" dirty="0">
                <a:latin typeface="+mn-ea"/>
              </a:rPr>
              <a:t>故障</a:t>
            </a:r>
            <a:endParaRPr lang="en-US" altLang="zh-CN" dirty="0">
              <a:latin typeface="+mn-ea"/>
            </a:endParaRPr>
          </a:p>
          <a:p>
            <a:pPr marL="352425" lvl="2"/>
            <a:r>
              <a:rPr lang="zh-CN" altLang="en-US" dirty="0">
                <a:latin typeface="+mn-ea"/>
              </a:rPr>
              <a:t>          由网络协议处理</a:t>
            </a:r>
            <a:r>
              <a:rPr lang="en-US" altLang="zh-CN" dirty="0">
                <a:latin typeface="+mn-ea"/>
              </a:rPr>
              <a:t>, </a:t>
            </a:r>
            <a:r>
              <a:rPr lang="zh-CN" altLang="en-US" dirty="0">
                <a:latin typeface="+mn-ea"/>
              </a:rPr>
              <a:t>通过其他路径传送消息</a:t>
            </a:r>
            <a:endParaRPr lang="en-US" altLang="zh-CN" dirty="0">
              <a:latin typeface="+mn-ea"/>
            </a:endParaRPr>
          </a:p>
          <a:p>
            <a:pPr marL="352425" lvl="1">
              <a:buFont typeface="Wingdings" panose="05000000000000000000" pitchFamily="2" charset="2"/>
              <a:buChar char="Ø"/>
            </a:pPr>
            <a:r>
              <a:rPr lang="zh-CN" altLang="en-US" b="1" dirty="0">
                <a:solidFill>
                  <a:srgbClr val="FF0000"/>
                </a:solidFill>
                <a:latin typeface="+mn-ea"/>
              </a:rPr>
              <a:t>网络分割</a:t>
            </a:r>
            <a:endParaRPr lang="en-US" altLang="zh-CN" b="1" dirty="0">
              <a:solidFill>
                <a:srgbClr val="FF0000"/>
              </a:solidFill>
              <a:latin typeface="+mn-ea"/>
            </a:endParaRPr>
          </a:p>
          <a:p>
            <a:pPr marL="352425" lvl="2"/>
            <a:r>
              <a:rPr lang="zh-CN" altLang="en-US" dirty="0">
                <a:latin typeface="+mn-ea"/>
              </a:rPr>
              <a:t>          当网络被分裂成两个或更多</a:t>
            </a:r>
            <a:r>
              <a:rPr lang="zh-CN" altLang="en-US" dirty="0">
                <a:solidFill>
                  <a:srgbClr val="FF0000"/>
                </a:solidFill>
                <a:latin typeface="+mn-ea"/>
              </a:rPr>
              <a:t>相互不连通的子系统</a:t>
            </a:r>
            <a:r>
              <a:rPr lang="zh-CN" altLang="en-US" dirty="0">
                <a:latin typeface="+mn-ea"/>
              </a:rPr>
              <a:t>时称为网络分割。</a:t>
            </a:r>
            <a:endParaRPr lang="en-US" altLang="zh-CN" dirty="0">
              <a:latin typeface="+mn-ea"/>
            </a:endParaRPr>
          </a:p>
          <a:p>
            <a:pPr marL="352425" lvl="3"/>
            <a:r>
              <a:rPr lang="zh-CN" altLang="en-US" dirty="0">
                <a:latin typeface="+mn-ea"/>
              </a:rPr>
              <a:t>          </a:t>
            </a:r>
            <a:r>
              <a:rPr lang="zh-CN" altLang="en-US" dirty="0">
                <a:solidFill>
                  <a:srgbClr val="00B0F0"/>
                </a:solidFill>
                <a:latin typeface="+mn-ea"/>
              </a:rPr>
              <a:t>注</a:t>
            </a:r>
            <a:r>
              <a:rPr lang="en-US" altLang="zh-CN" dirty="0">
                <a:solidFill>
                  <a:srgbClr val="00B0F0"/>
                </a:solidFill>
                <a:latin typeface="+mn-ea"/>
              </a:rPr>
              <a:t>: </a:t>
            </a:r>
            <a:r>
              <a:rPr lang="zh-CN" altLang="en-US" dirty="0">
                <a:solidFill>
                  <a:srgbClr val="00B0F0"/>
                </a:solidFill>
                <a:latin typeface="+mn-ea"/>
              </a:rPr>
              <a:t>子系统可能由单个节点组成</a:t>
            </a:r>
            <a:endParaRPr lang="en-US" altLang="zh-CN" dirty="0">
              <a:solidFill>
                <a:srgbClr val="00B0F0"/>
              </a:solidFill>
              <a:latin typeface="+mn-ea"/>
            </a:endParaRPr>
          </a:p>
          <a:p>
            <a:pPr lvl="3">
              <a:lnSpc>
                <a:spcPct val="110000"/>
              </a:lnSpc>
            </a:pPr>
            <a:r>
              <a:rPr lang="zh-CN" altLang="en-US" dirty="0"/>
              <a:t>       </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4026595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lnSpc>
                <a:spcPct val="150000"/>
              </a:lnSpc>
            </a:pPr>
            <a:r>
              <a:rPr lang="zh-CN" altLang="en-US" dirty="0"/>
              <a:t>跨场地事务的原子性要求：在多个场地上执行的事务必须要么在所有场地上都提交</a:t>
            </a:r>
            <a:r>
              <a:rPr lang="en-US" altLang="zh-CN" dirty="0"/>
              <a:t>, </a:t>
            </a:r>
            <a:r>
              <a:rPr lang="zh-CN" altLang="en-US" dirty="0"/>
              <a:t>要么在所有场地上都夭折，事务</a:t>
            </a:r>
            <a:r>
              <a:rPr lang="zh-CN" altLang="en-US" dirty="0">
                <a:solidFill>
                  <a:srgbClr val="FF0000"/>
                </a:solidFill>
              </a:rPr>
              <a:t>在一个场地上提交而在另一个场地上夭折是不可接受的</a:t>
            </a:r>
            <a:r>
              <a:rPr lang="zh-CN" altLang="en-US" dirty="0"/>
              <a:t>。</a:t>
            </a:r>
            <a:endParaRPr lang="en-US" altLang="zh-CN" dirty="0"/>
          </a:p>
          <a:p>
            <a:pPr lvl="1">
              <a:lnSpc>
                <a:spcPct val="150000"/>
              </a:lnSpc>
            </a:pPr>
            <a:endParaRPr lang="en-US" altLang="zh-CN" dirty="0"/>
          </a:p>
          <a:p>
            <a:pPr lvl="1">
              <a:lnSpc>
                <a:spcPct val="150000"/>
              </a:lnSpc>
            </a:pPr>
            <a:r>
              <a:rPr lang="zh-CN" altLang="en-US" dirty="0"/>
              <a:t>      为保障事务的原子性，分布式数据库采用</a:t>
            </a:r>
            <a:r>
              <a:rPr lang="zh-CN" altLang="en-US" dirty="0">
                <a:solidFill>
                  <a:srgbClr val="FF0000"/>
                </a:solidFill>
              </a:rPr>
              <a:t>不同于传统的提交协议</a:t>
            </a:r>
            <a:r>
              <a:rPr lang="zh-CN" altLang="en-US" dirty="0"/>
              <a:t>，如两阶段提交协议、三阶段提交协议等（相关内容将在第</a:t>
            </a:r>
            <a:r>
              <a:rPr lang="en-US" altLang="zh-CN" dirty="0"/>
              <a:t>9</a:t>
            </a:r>
            <a:r>
              <a:rPr lang="zh-CN" altLang="en-US" dirty="0"/>
              <a:t>章详细介绍）。</a:t>
            </a:r>
            <a:endParaRPr lang="en-US" altLang="zh-CN" dirty="0"/>
          </a:p>
          <a:p>
            <a:pPr marL="342900" lvl="1" indent="-342900">
              <a:lnSpc>
                <a:spcPct val="150000"/>
              </a:lnSpc>
              <a:buFont typeface="Wingdings" panose="05000000000000000000" pitchFamily="2" charset="2"/>
              <a:buChar char="Ø"/>
            </a:pPr>
            <a:r>
              <a:rPr lang="zh-CN" altLang="en-US" dirty="0"/>
              <a:t>两阶段提交</a:t>
            </a:r>
            <a:r>
              <a:rPr lang="en-US" altLang="zh-CN" dirty="0"/>
              <a:t> (2PC)</a:t>
            </a:r>
            <a:r>
              <a:rPr lang="zh-CN" altLang="en-US" dirty="0"/>
              <a:t>协议被广泛使用</a:t>
            </a:r>
            <a:endParaRPr lang="en-US" altLang="zh-CN" dirty="0"/>
          </a:p>
          <a:p>
            <a:pPr marL="342900" lvl="1" indent="-342900">
              <a:lnSpc>
                <a:spcPct val="150000"/>
              </a:lnSpc>
              <a:buFont typeface="Wingdings" panose="05000000000000000000" pitchFamily="2" charset="2"/>
              <a:buChar char="Ø"/>
            </a:pPr>
            <a:r>
              <a:rPr lang="zh-CN" altLang="en-US" dirty="0"/>
              <a:t>三阶段提交</a:t>
            </a:r>
            <a:r>
              <a:rPr lang="en-US" altLang="zh-CN" dirty="0"/>
              <a:t> (3PC)</a:t>
            </a:r>
            <a:r>
              <a:rPr lang="zh-CN" altLang="en-US" dirty="0"/>
              <a:t>协议更复杂，更加细致的考虑了</a:t>
            </a:r>
            <a:r>
              <a:rPr lang="zh-CN" altLang="en-US" dirty="0">
                <a:solidFill>
                  <a:srgbClr val="FF0000"/>
                </a:solidFill>
              </a:rPr>
              <a:t>阻塞、容错</a:t>
            </a:r>
            <a:r>
              <a:rPr lang="zh-CN" altLang="en-US" dirty="0"/>
              <a:t>的问题，可以避免两阶段提交协议的某些缺陷</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spTree>
    <p:extLst>
      <p:ext uri="{BB962C8B-B14F-4D97-AF65-F5344CB8AC3E}">
        <p14:creationId xmlns:p14="http://schemas.microsoft.com/office/powerpoint/2010/main" val="706283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2800" dirty="0"/>
              <a:t>6.1.1</a:t>
            </a:r>
            <a:r>
              <a:rPr kumimoji="1" lang="zh-CN" altLang="en-US" sz="2800" dirty="0"/>
              <a:t> 集中式体系架构</a:t>
            </a:r>
            <a:endParaRPr lang="zh-CN" altLang="en-US" sz="2800" dirty="0"/>
          </a:p>
        </p:txBody>
      </p:sp>
      <p:sp>
        <p:nvSpPr>
          <p:cNvPr id="3" name="内容占位符 2"/>
          <p:cNvSpPr>
            <a:spLocks noGrp="1"/>
          </p:cNvSpPr>
          <p:nvPr>
            <p:ph idx="1"/>
          </p:nvPr>
        </p:nvSpPr>
        <p:spPr>
          <a:xfrm>
            <a:off x="838200" y="1285461"/>
            <a:ext cx="10515600" cy="5266063"/>
          </a:xfrm>
        </p:spPr>
        <p:txBody>
          <a:bodyPr>
            <a:noAutofit/>
          </a:bodyPr>
          <a:lstStyle/>
          <a:p>
            <a:pPr lvl="1"/>
            <a:r>
              <a:rPr lang="zh-CN" altLang="zh-CN" dirty="0"/>
              <a:t>集中式数据库系统体系架构</a:t>
            </a:r>
            <a:r>
              <a:rPr lang="zh-CN" altLang="en-US" dirty="0"/>
              <a:t>：</a:t>
            </a:r>
            <a:r>
              <a:rPr lang="zh-CN" altLang="zh-CN" dirty="0"/>
              <a:t>运行在独立的计算机系统、不和其他计算机系统</a:t>
            </a:r>
            <a:r>
              <a:rPr lang="zh-CN" altLang="en-US" dirty="0"/>
              <a:t>进行（数据处理任务）</a:t>
            </a:r>
            <a:r>
              <a:rPr lang="zh-CN" altLang="zh-CN" dirty="0"/>
              <a:t>交互的的数据库体系架构。</a:t>
            </a:r>
            <a:endParaRPr lang="en-US" altLang="zh-CN" dirty="0"/>
          </a:p>
          <a:p>
            <a:pPr algn="just"/>
            <a:r>
              <a:rPr lang="zh-CN" altLang="en-US" sz="2400" b="1" dirty="0"/>
              <a:t>优点</a:t>
            </a:r>
          </a:p>
          <a:p>
            <a:pPr algn="just">
              <a:buFont typeface="Wingdings" panose="05000000000000000000" pitchFamily="2" charset="2"/>
              <a:buChar char="Ø"/>
            </a:pPr>
            <a:r>
              <a:rPr lang="zh-CN" altLang="en-US" sz="2400" dirty="0"/>
              <a:t>结构简单</a:t>
            </a:r>
          </a:p>
          <a:p>
            <a:pPr algn="just">
              <a:buFont typeface="Wingdings" panose="05000000000000000000" pitchFamily="2" charset="2"/>
              <a:buChar char="Ø"/>
            </a:pPr>
            <a:r>
              <a:rPr lang="zh-CN" altLang="en-US" sz="2400" dirty="0"/>
              <a:t>资源共享性高（外理及数据均由主机完成）</a:t>
            </a:r>
          </a:p>
          <a:p>
            <a:pPr algn="just">
              <a:buFont typeface="Wingdings" panose="05000000000000000000" pitchFamily="2" charset="2"/>
              <a:buChar char="Ø"/>
            </a:pPr>
            <a:r>
              <a:rPr lang="zh-CN" altLang="en-US" sz="2400" dirty="0"/>
              <a:t>数据易于管理与维护</a:t>
            </a:r>
          </a:p>
          <a:p>
            <a:pPr algn="just"/>
            <a:r>
              <a:rPr lang="zh-CN" altLang="en-US" sz="2400" b="1" dirty="0"/>
              <a:t>缺点</a:t>
            </a:r>
          </a:p>
          <a:p>
            <a:pPr algn="just">
              <a:buFont typeface="Wingdings" panose="05000000000000000000" pitchFamily="2" charset="2"/>
              <a:buChar char="Ø"/>
            </a:pPr>
            <a:r>
              <a:rPr lang="zh-CN" altLang="en-US" sz="2400" dirty="0"/>
              <a:t>主机负担重：用户数增多导致</a:t>
            </a:r>
            <a:r>
              <a:rPr lang="en-US" altLang="zh-CN" sz="2400" dirty="0"/>
              <a:t>I/0</a:t>
            </a:r>
            <a:r>
              <a:rPr lang="zh-CN" altLang="en-US" sz="2400" dirty="0"/>
              <a:t>瓶领</a:t>
            </a:r>
          </a:p>
          <a:p>
            <a:pPr algn="just">
              <a:buFont typeface="Wingdings" panose="05000000000000000000" pitchFamily="2" charset="2"/>
              <a:buChar char="Ø"/>
            </a:pPr>
            <a:r>
              <a:rPr lang="zh-CN" altLang="en-US" sz="2400" dirty="0"/>
              <a:t>可靠性弱（主机故障）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Tree>
    <p:extLst>
      <p:ext uri="{BB962C8B-B14F-4D97-AF65-F5344CB8AC3E}">
        <p14:creationId xmlns:p14="http://schemas.microsoft.com/office/powerpoint/2010/main" val="3457641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r>
              <a:rPr lang="zh-CN" altLang="en-US" sz="2400" dirty="0">
                <a:latin typeface="+mn-ea"/>
              </a:rPr>
              <a:t>将关系存储到分布式节点有两种动作：</a:t>
            </a:r>
            <a:endParaRPr lang="en-US" altLang="zh-CN" sz="2400" dirty="0">
              <a:latin typeface="+mn-ea"/>
            </a:endParaRPr>
          </a:p>
          <a:p>
            <a:r>
              <a:rPr lang="zh-CN" altLang="en-US" sz="2400" dirty="0">
                <a:latin typeface="+mn-ea"/>
              </a:rPr>
              <a:t>（</a:t>
            </a:r>
            <a:r>
              <a:rPr lang="en-US" altLang="zh-CN" sz="2400" dirty="0">
                <a:latin typeface="+mn-ea"/>
              </a:rPr>
              <a:t>1</a:t>
            </a:r>
            <a:r>
              <a:rPr lang="zh-CN" altLang="en-US" sz="2400" dirty="0">
                <a:latin typeface="+mn-ea"/>
              </a:rPr>
              <a:t>）复制，不同节点存储相同的副本；</a:t>
            </a:r>
            <a:endParaRPr lang="en-US" altLang="zh-CN" sz="2400" dirty="0">
              <a:latin typeface="+mn-ea"/>
            </a:endParaRPr>
          </a:p>
          <a:p>
            <a:r>
              <a:rPr lang="zh-CN" altLang="en-US" sz="2400" dirty="0">
                <a:latin typeface="+mn-ea"/>
              </a:rPr>
              <a:t>（</a:t>
            </a:r>
            <a:r>
              <a:rPr lang="en-US" altLang="zh-CN" sz="2400" dirty="0">
                <a:latin typeface="+mn-ea"/>
              </a:rPr>
              <a:t>2</a:t>
            </a:r>
            <a:r>
              <a:rPr lang="zh-CN" altLang="en-US" sz="2400" dirty="0">
                <a:latin typeface="+mn-ea"/>
              </a:rPr>
              <a:t>）分片，逻辑划分后物理上分布存储。</a:t>
            </a:r>
            <a:endParaRPr lang="en-US" altLang="zh-CN" sz="2400" dirty="0">
              <a:latin typeface="+mn-ea"/>
            </a:endParaRPr>
          </a:p>
          <a:p>
            <a:r>
              <a:rPr lang="zh-CN" altLang="en-US" sz="2400" dirty="0">
                <a:latin typeface="+mn-ea"/>
              </a:rPr>
              <a:t>实际存储过程往往两种结合。</a:t>
            </a:r>
            <a:endParaRPr lang="en-US" altLang="zh-CN" sz="2400" dirty="0">
              <a:latin typeface="+mn-ea"/>
            </a:endParaRPr>
          </a:p>
          <a:p>
            <a:endParaRPr lang="en-US" altLang="zh-CN" sz="2400" dirty="0">
              <a:latin typeface="+mn-ea"/>
            </a:endParaRPr>
          </a:p>
          <a:p>
            <a:r>
              <a:rPr lang="zh-CN" altLang="en-US" sz="2400" b="1" dirty="0">
                <a:latin typeface="+mn-ea"/>
              </a:rPr>
              <a:t>分布式数据库并发控制的特点：</a:t>
            </a:r>
            <a:endParaRPr lang="en-US" altLang="zh-CN" sz="2400" b="1" dirty="0">
              <a:latin typeface="+mn-ea"/>
            </a:endParaRPr>
          </a:p>
          <a:p>
            <a:pPr>
              <a:buFont typeface="Wingdings" panose="05000000000000000000" pitchFamily="2" charset="2"/>
              <a:buChar char="Ø"/>
            </a:pPr>
            <a:r>
              <a:rPr lang="zh-CN" altLang="en-US" sz="2400" dirty="0">
                <a:latin typeface="+mn-ea"/>
              </a:rPr>
              <a:t>传统数据库并发控制技术依然存在；</a:t>
            </a:r>
            <a:endParaRPr lang="en-US" altLang="zh-CN" sz="2400" dirty="0">
              <a:latin typeface="+mn-ea"/>
            </a:endParaRPr>
          </a:p>
          <a:p>
            <a:pPr>
              <a:buFont typeface="Wingdings" panose="05000000000000000000" pitchFamily="2" charset="2"/>
              <a:buChar char="Ø"/>
            </a:pPr>
            <a:r>
              <a:rPr lang="zh-CN" altLang="en-US" sz="2400" dirty="0">
                <a:latin typeface="+mn-ea"/>
              </a:rPr>
              <a:t>分布式环境的</a:t>
            </a:r>
            <a:r>
              <a:rPr lang="zh-CN" altLang="en-US" sz="2400" dirty="0">
                <a:solidFill>
                  <a:srgbClr val="FF0000"/>
                </a:solidFill>
                <a:latin typeface="+mn-ea"/>
              </a:rPr>
              <a:t>时间一致性、容错性、死锁</a:t>
            </a:r>
            <a:r>
              <a:rPr lang="zh-CN" altLang="en-US" sz="2400" dirty="0">
                <a:latin typeface="+mn-ea"/>
              </a:rPr>
              <a:t>导致并发控制难度增加；</a:t>
            </a:r>
            <a:endParaRPr lang="en-US" altLang="zh-CN" sz="2400" dirty="0">
              <a:latin typeface="+mn-ea"/>
            </a:endParaRPr>
          </a:p>
          <a:p>
            <a:pPr>
              <a:buFont typeface="Wingdings" panose="05000000000000000000" pitchFamily="2" charset="2"/>
              <a:buChar char="Ø"/>
            </a:pPr>
            <a:r>
              <a:rPr lang="zh-CN" altLang="en-US" sz="2400" dirty="0">
                <a:latin typeface="+mn-ea"/>
              </a:rPr>
              <a:t>每个场地都参与提交协议的执行以确保</a:t>
            </a:r>
            <a:r>
              <a:rPr lang="zh-CN" altLang="en-US" sz="2400" dirty="0">
                <a:solidFill>
                  <a:srgbClr val="FF0000"/>
                </a:solidFill>
                <a:latin typeface="+mn-ea"/>
              </a:rPr>
              <a:t>全局事务的原子性；</a:t>
            </a:r>
            <a:endParaRPr lang="en-US" altLang="zh-CN" sz="2400" dirty="0">
              <a:solidFill>
                <a:srgbClr val="FF0000"/>
              </a:solidFill>
              <a:latin typeface="+mn-ea"/>
            </a:endParaRPr>
          </a:p>
          <a:p>
            <a:pPr>
              <a:buFont typeface="Wingdings" panose="05000000000000000000" pitchFamily="2" charset="2"/>
              <a:buChar char="Ø"/>
            </a:pPr>
            <a:r>
              <a:rPr lang="zh-CN" altLang="en-US" sz="2400" dirty="0">
                <a:latin typeface="+mn-ea"/>
              </a:rPr>
              <a:t>数据的副本之间要保持同步。</a:t>
            </a:r>
            <a:endParaRPr kumimoji="1" lang="en-US" altLang="zh-CN" dirty="0"/>
          </a:p>
          <a:p>
            <a:pPr lvl="1"/>
            <a:endParaRPr lang="en-US" altLang="zh-CN"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1434704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kumimoji="1" lang="zh-CN" altLang="en-US" dirty="0"/>
              <a:t>基于“锁”机制的分布式数据库并发控制，分布式锁协议：</a:t>
            </a:r>
            <a:endParaRPr kumimoji="1" lang="en-US" altLang="zh-CN" dirty="0"/>
          </a:p>
          <a:p>
            <a:pPr marL="114300" lvl="1" indent="-342900">
              <a:buFont typeface="Wingdings" panose="05000000000000000000" pitchFamily="2" charset="2"/>
              <a:buChar char="Ø"/>
            </a:pPr>
            <a:r>
              <a:rPr lang="zh-CN" altLang="zh-CN" b="1" dirty="0"/>
              <a:t>单一锁管理器</a:t>
            </a:r>
            <a:r>
              <a:rPr lang="zh-CN" altLang="zh-CN" dirty="0"/>
              <a:t>（</a:t>
            </a:r>
            <a:r>
              <a:rPr lang="en-US" altLang="zh-CN" dirty="0"/>
              <a:t>single lock-manager</a:t>
            </a:r>
            <a:r>
              <a:rPr lang="zh-CN" altLang="zh-CN" dirty="0"/>
              <a:t>）</a:t>
            </a:r>
            <a:r>
              <a:rPr lang="zh-CN" altLang="en-US" dirty="0"/>
              <a:t>。全局一个锁服务器节点，所有加锁解锁操作都通过该所服务器完成。</a:t>
            </a:r>
            <a:endParaRPr lang="en-US" altLang="zh-CN" dirty="0"/>
          </a:p>
          <a:p>
            <a:pPr marL="719138">
              <a:buFont typeface="Wingdings" panose="05000000000000000000" pitchFamily="2" charset="2"/>
              <a:buChar char="Ø"/>
            </a:pPr>
            <a:r>
              <a:rPr lang="zh-CN" altLang="en-US" sz="2400" dirty="0">
                <a:latin typeface="+mn-ea"/>
              </a:rPr>
              <a:t>事务可从</a:t>
            </a:r>
            <a:r>
              <a:rPr lang="zh-CN" altLang="en-US" sz="2400" dirty="0">
                <a:solidFill>
                  <a:srgbClr val="FF0000"/>
                </a:solidFill>
                <a:latin typeface="+mn-ea"/>
              </a:rPr>
              <a:t>任意</a:t>
            </a:r>
            <a:r>
              <a:rPr lang="zh-CN" altLang="en-US" sz="2400" dirty="0">
                <a:latin typeface="+mn-ea"/>
              </a:rPr>
              <a:t>存有副本的场地</a:t>
            </a:r>
            <a:r>
              <a:rPr lang="zh-CN" altLang="en-US" sz="2400" dirty="0">
                <a:solidFill>
                  <a:srgbClr val="FF0000"/>
                </a:solidFill>
                <a:latin typeface="+mn-ea"/>
              </a:rPr>
              <a:t>读</a:t>
            </a:r>
            <a:r>
              <a:rPr lang="zh-CN" altLang="en-US" sz="2400" dirty="0">
                <a:latin typeface="+mn-ea"/>
              </a:rPr>
              <a:t>数据项</a:t>
            </a:r>
            <a:endParaRPr lang="en-US" altLang="zh-CN" sz="2400" dirty="0">
              <a:latin typeface="+mn-ea"/>
            </a:endParaRPr>
          </a:p>
          <a:p>
            <a:pPr marL="719138">
              <a:buFont typeface="Wingdings" panose="05000000000000000000" pitchFamily="2" charset="2"/>
              <a:buChar char="Ø"/>
            </a:pPr>
            <a:r>
              <a:rPr lang="zh-CN" altLang="en-US" sz="2400" dirty="0">
                <a:solidFill>
                  <a:srgbClr val="FF0000"/>
                </a:solidFill>
                <a:latin typeface="+mn-ea"/>
              </a:rPr>
              <a:t>写</a:t>
            </a:r>
            <a:r>
              <a:rPr lang="zh-CN" altLang="en-US" sz="2400" dirty="0">
                <a:latin typeface="+mn-ea"/>
              </a:rPr>
              <a:t>必须对数据项的</a:t>
            </a:r>
            <a:r>
              <a:rPr lang="zh-CN" altLang="en-US" sz="2400" dirty="0">
                <a:solidFill>
                  <a:srgbClr val="FF0000"/>
                </a:solidFill>
                <a:latin typeface="+mn-ea"/>
              </a:rPr>
              <a:t>所有</a:t>
            </a:r>
            <a:r>
              <a:rPr lang="zh-CN" altLang="en-US" sz="2400" dirty="0">
                <a:latin typeface="+mn-ea"/>
              </a:rPr>
              <a:t>副本执行</a:t>
            </a:r>
            <a:endParaRPr lang="en-US" altLang="zh-CN" sz="2400" dirty="0">
              <a:latin typeface="+mn-ea"/>
            </a:endParaRPr>
          </a:p>
          <a:p>
            <a:pPr lvl="1"/>
            <a:r>
              <a:rPr lang="zh-CN" altLang="en-US" dirty="0"/>
              <a:t>优点：（</a:t>
            </a:r>
            <a:r>
              <a:rPr lang="en-US" altLang="zh-CN" dirty="0"/>
              <a:t>1</a:t>
            </a:r>
            <a:r>
              <a:rPr lang="zh-CN" altLang="en-US" dirty="0"/>
              <a:t>）类似集中式系统，实现相对简单；（</a:t>
            </a:r>
            <a:r>
              <a:rPr lang="en-US" altLang="zh-CN" dirty="0"/>
              <a:t>2</a:t>
            </a:r>
            <a:r>
              <a:rPr lang="zh-CN" altLang="en-US" dirty="0"/>
              <a:t>）死锁处理也相对简单。</a:t>
            </a:r>
            <a:endParaRPr lang="en-US" altLang="zh-CN" dirty="0"/>
          </a:p>
          <a:p>
            <a:pPr lvl="1"/>
            <a:r>
              <a:rPr lang="zh-CN" altLang="en-US" dirty="0"/>
              <a:t>缺点：（</a:t>
            </a:r>
            <a:r>
              <a:rPr lang="en-US" altLang="zh-CN" dirty="0"/>
              <a:t>1</a:t>
            </a:r>
            <a:r>
              <a:rPr lang="zh-CN" altLang="en-US" dirty="0"/>
              <a:t>）是锁管理器会形成</a:t>
            </a:r>
            <a:r>
              <a:rPr lang="zh-CN" altLang="en-US" dirty="0">
                <a:solidFill>
                  <a:srgbClr val="FF0000"/>
                </a:solidFill>
              </a:rPr>
              <a:t>性能“瓶颈”</a:t>
            </a:r>
            <a:r>
              <a:rPr lang="zh-CN" altLang="en-US" dirty="0"/>
              <a:t>；</a:t>
            </a:r>
            <a:endParaRPr lang="en-US" altLang="zh-CN" dirty="0"/>
          </a:p>
          <a:p>
            <a:pPr lvl="1"/>
            <a:r>
              <a:rPr lang="zh-CN" altLang="en-US" dirty="0"/>
              <a:t>（</a:t>
            </a:r>
            <a:r>
              <a:rPr lang="en-US" altLang="zh-CN" dirty="0"/>
              <a:t>2</a:t>
            </a:r>
            <a:r>
              <a:rPr lang="zh-CN" altLang="en-US" dirty="0"/>
              <a:t>）系统较为脆弱，若锁服务器出现问题，整个系统的并发控制会受到牵连。</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spTree>
    <p:extLst>
      <p:ext uri="{BB962C8B-B14F-4D97-AF65-F5344CB8AC3E}">
        <p14:creationId xmlns:p14="http://schemas.microsoft.com/office/powerpoint/2010/main" val="1702417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kumimoji="1" lang="zh-CN" altLang="en-US" dirty="0"/>
              <a:t>基于“锁”机制的分布式数据库并发控制，分布式锁协议（续）：</a:t>
            </a:r>
            <a:endParaRPr kumimoji="1" lang="en-US" altLang="zh-CN" dirty="0"/>
          </a:p>
          <a:p>
            <a:pPr marL="114300" lvl="1" indent="-342900">
              <a:buFont typeface="Wingdings" panose="05000000000000000000" pitchFamily="2" charset="2"/>
              <a:buChar char="Ø"/>
            </a:pPr>
            <a:r>
              <a:rPr lang="zh-CN" altLang="zh-CN" b="1" dirty="0"/>
              <a:t>分布式锁管理器</a:t>
            </a:r>
            <a:r>
              <a:rPr lang="zh-CN" altLang="zh-CN" dirty="0"/>
              <a:t>（</a:t>
            </a:r>
            <a:r>
              <a:rPr lang="en-US" altLang="zh-CN" dirty="0"/>
              <a:t>distributed lock-manager</a:t>
            </a:r>
            <a:r>
              <a:rPr lang="zh-CN" altLang="zh-CN" dirty="0"/>
              <a:t>）</a:t>
            </a:r>
            <a:r>
              <a:rPr lang="zh-CN" altLang="en-US" dirty="0"/>
              <a:t>。每个</a:t>
            </a:r>
            <a:r>
              <a:rPr lang="zh-CN" altLang="en-US" dirty="0">
                <a:solidFill>
                  <a:srgbClr val="FF0000"/>
                </a:solidFill>
              </a:rPr>
              <a:t>节点维护一个</a:t>
            </a:r>
            <a:r>
              <a:rPr lang="zh-CN" altLang="en-US" dirty="0"/>
              <a:t>锁管理器，负责该节点的数据项的加锁、解锁操作。</a:t>
            </a:r>
            <a:endParaRPr lang="en-US" altLang="zh-CN" dirty="0"/>
          </a:p>
          <a:p>
            <a:pPr lvl="1"/>
            <a:r>
              <a:rPr lang="zh-CN" altLang="en-US" dirty="0"/>
              <a:t>优点：（</a:t>
            </a:r>
            <a:r>
              <a:rPr lang="en-US" altLang="zh-CN" dirty="0"/>
              <a:t>1</a:t>
            </a:r>
            <a:r>
              <a:rPr lang="zh-CN" altLang="en-US" dirty="0"/>
              <a:t>）实现难度不高；（</a:t>
            </a:r>
            <a:r>
              <a:rPr lang="en-US" altLang="zh-CN" dirty="0"/>
              <a:t>2</a:t>
            </a:r>
            <a:r>
              <a:rPr lang="zh-CN" altLang="en-US" dirty="0"/>
              <a:t>）降低了单一锁管理器的性能瓶颈。</a:t>
            </a:r>
            <a:endParaRPr lang="en-US" altLang="zh-CN" dirty="0"/>
          </a:p>
          <a:p>
            <a:pPr lvl="1"/>
            <a:r>
              <a:rPr lang="zh-CN" altLang="en-US" dirty="0"/>
              <a:t>缺点：事务的加锁解锁操作可能正在异地节点执行，</a:t>
            </a:r>
            <a:r>
              <a:rPr lang="zh-CN" altLang="en-US" dirty="0">
                <a:solidFill>
                  <a:srgbClr val="FF0000"/>
                </a:solidFill>
              </a:rPr>
              <a:t>死锁的处理较为复杂</a:t>
            </a:r>
            <a:r>
              <a:rPr lang="zh-CN" altLang="en-US" dirty="0"/>
              <a:t>。</a:t>
            </a:r>
            <a:endParaRPr lang="en-US" altLang="zh-CN" dirty="0"/>
          </a:p>
          <a:p>
            <a:pPr lvl="1"/>
            <a:endParaRPr kumimoji="1" lang="en-US" altLang="zh-CN" dirty="0"/>
          </a:p>
          <a:p>
            <a:pPr lvl="2">
              <a:lnSpc>
                <a:spcPct val="120000"/>
              </a:lnSpc>
              <a:buFont typeface="Wingdings" panose="05000000000000000000" pitchFamily="2" charset="2"/>
              <a:buChar char="Ø"/>
            </a:pPr>
            <a:r>
              <a:rPr lang="zh-CN" altLang="en-US" b="1" dirty="0"/>
              <a:t>多数协议</a:t>
            </a:r>
            <a:r>
              <a:rPr lang="zh-CN" altLang="en-US" dirty="0"/>
              <a:t>（</a:t>
            </a:r>
            <a:r>
              <a:rPr lang="en-US" altLang="zh-CN" dirty="0"/>
              <a:t>Majority Protocol</a:t>
            </a:r>
            <a:r>
              <a:rPr lang="zh-CN" altLang="en-US" dirty="0"/>
              <a:t>）。当对某数据加锁时，若该数据在</a:t>
            </a:r>
            <a:r>
              <a:rPr lang="en-US" altLang="zh-CN" dirty="0"/>
              <a:t>n</a:t>
            </a:r>
            <a:r>
              <a:rPr lang="zh-CN" altLang="en-US" dirty="0"/>
              <a:t>个节点上存在副本，需要向所有副本节点发送消息，</a:t>
            </a:r>
            <a:r>
              <a:rPr lang="zh-CN" altLang="en-US" dirty="0">
                <a:solidFill>
                  <a:srgbClr val="FF0000"/>
                </a:solidFill>
              </a:rPr>
              <a:t>超过一半的节点</a:t>
            </a:r>
            <a:r>
              <a:rPr lang="zh-CN" altLang="en-US" dirty="0"/>
              <a:t>同意加锁才能响应加锁请求。</a:t>
            </a:r>
            <a:endParaRPr lang="en-US" altLang="zh-CN" dirty="0"/>
          </a:p>
          <a:p>
            <a:pPr lvl="2">
              <a:lnSpc>
                <a:spcPct val="120000"/>
              </a:lnSpc>
            </a:pPr>
            <a:r>
              <a:rPr lang="zh-CN" altLang="en-US" dirty="0"/>
              <a:t>优点：增加可用性。</a:t>
            </a:r>
            <a:endParaRPr lang="en-US" altLang="zh-CN" dirty="0"/>
          </a:p>
          <a:p>
            <a:pPr lvl="2">
              <a:lnSpc>
                <a:spcPct val="120000"/>
              </a:lnSpc>
            </a:pPr>
            <a:r>
              <a:rPr lang="zh-CN" altLang="en-US" dirty="0"/>
              <a:t>缺点：</a:t>
            </a:r>
            <a:r>
              <a:rPr lang="zh-CN" altLang="en-US" dirty="0">
                <a:solidFill>
                  <a:srgbClr val="FF0000"/>
                </a:solidFill>
              </a:rPr>
              <a:t>实现较为复杂</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spTree>
    <p:extLst>
      <p:ext uri="{BB962C8B-B14F-4D97-AF65-F5344CB8AC3E}">
        <p14:creationId xmlns:p14="http://schemas.microsoft.com/office/powerpoint/2010/main" val="3131931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723752"/>
            <a:ext cx="10515600" cy="4462201"/>
          </a:xfrm>
        </p:spPr>
        <p:txBody>
          <a:bodyPr>
            <a:normAutofit/>
          </a:bodyPr>
          <a:lstStyle/>
          <a:p>
            <a:pPr lvl="1"/>
            <a:r>
              <a:rPr lang="zh-CN" altLang="en-US" sz="2800" b="1" dirty="0"/>
              <a:t>分布式环境下的死锁描述与检测</a:t>
            </a:r>
            <a:endParaRPr lang="en-US" altLang="zh-CN" sz="2800" b="1" dirty="0"/>
          </a:p>
          <a:p>
            <a:pPr lvl="1"/>
            <a:r>
              <a:rPr lang="zh-CN" altLang="en-US" b="1" dirty="0"/>
              <a:t>局部等待图</a:t>
            </a:r>
            <a:r>
              <a:rPr lang="zh-CN" altLang="en-US" dirty="0"/>
              <a:t>：每个节点维护一个局部等待图，用代表事务的结点间的有向图描述该节点相关事务的资源依赖关系；</a:t>
            </a:r>
            <a:endParaRPr lang="en-US" altLang="zh-CN" dirty="0"/>
          </a:p>
          <a:p>
            <a:pPr lvl="1"/>
            <a:r>
              <a:rPr lang="zh-CN" altLang="en-US" b="1" dirty="0"/>
              <a:t>全局等待图</a:t>
            </a:r>
            <a:r>
              <a:rPr lang="zh-CN" altLang="en-US" dirty="0"/>
              <a:t>：死锁检测时，</a:t>
            </a:r>
            <a:r>
              <a:rPr lang="zh-CN" altLang="en-US" dirty="0">
                <a:solidFill>
                  <a:srgbClr val="FF0000"/>
                </a:solidFill>
              </a:rPr>
              <a:t>协调器</a:t>
            </a:r>
            <a:r>
              <a:rPr lang="zh-CN" altLang="en-US" dirty="0"/>
              <a:t>维护一个全局等待图，该图是</a:t>
            </a:r>
            <a:r>
              <a:rPr lang="zh-CN" altLang="en-US" dirty="0">
                <a:solidFill>
                  <a:srgbClr val="FF0000"/>
                </a:solidFill>
              </a:rPr>
              <a:t>所有局部等待图的并集</a:t>
            </a:r>
            <a:r>
              <a:rPr lang="zh-CN" altLang="en-US" dirty="0"/>
              <a:t>。</a:t>
            </a:r>
            <a:endParaRPr lang="en-US" altLang="zh-CN" dirty="0"/>
          </a:p>
          <a:p>
            <a:pPr lvl="1"/>
            <a:r>
              <a:rPr lang="zh-CN" altLang="en-US" b="1" dirty="0"/>
              <a:t>跨节点事务</a:t>
            </a:r>
            <a:r>
              <a:rPr lang="zh-CN" altLang="en-US" dirty="0"/>
              <a:t>：当节点</a:t>
            </a:r>
            <a:r>
              <a:rPr lang="en-US" altLang="zh-CN" dirty="0"/>
              <a:t>A</a:t>
            </a:r>
            <a:r>
              <a:rPr lang="zh-CN" altLang="en-US" dirty="0"/>
              <a:t>的事务</a:t>
            </a:r>
            <a:r>
              <a:rPr lang="en-US" altLang="zh-CN" dirty="0"/>
              <a:t>T1</a:t>
            </a:r>
            <a:r>
              <a:rPr lang="zh-CN" altLang="en-US" dirty="0"/>
              <a:t>需要节点</a:t>
            </a:r>
            <a:r>
              <a:rPr lang="en-US" altLang="zh-CN" dirty="0"/>
              <a:t>B</a:t>
            </a:r>
            <a:r>
              <a:rPr lang="zh-CN" altLang="en-US" dirty="0"/>
              <a:t>中的某资源，而此时节点</a:t>
            </a:r>
            <a:r>
              <a:rPr lang="en-US" altLang="zh-CN" dirty="0"/>
              <a:t>B</a:t>
            </a:r>
            <a:r>
              <a:rPr lang="zh-CN" altLang="en-US" dirty="0"/>
              <a:t>上事务</a:t>
            </a:r>
            <a:r>
              <a:rPr lang="en-US" altLang="zh-CN" dirty="0"/>
              <a:t>T2</a:t>
            </a:r>
            <a:r>
              <a:rPr lang="zh-CN" altLang="en-US" dirty="0"/>
              <a:t>占用了该资源，则有向边</a:t>
            </a:r>
            <a:r>
              <a:rPr lang="en-US" altLang="zh-CN" dirty="0"/>
              <a:t>T1→T2</a:t>
            </a:r>
            <a:r>
              <a:rPr lang="zh-CN" altLang="en-US" dirty="0">
                <a:solidFill>
                  <a:srgbClr val="FF0000"/>
                </a:solidFill>
              </a:rPr>
              <a:t>插入节点</a:t>
            </a:r>
            <a:r>
              <a:rPr lang="en-US" altLang="zh-CN" dirty="0">
                <a:solidFill>
                  <a:srgbClr val="FF0000"/>
                </a:solidFill>
              </a:rPr>
              <a:t>B</a:t>
            </a:r>
            <a:r>
              <a:rPr lang="zh-CN" altLang="en-US" dirty="0">
                <a:solidFill>
                  <a:srgbClr val="FF0000"/>
                </a:solidFill>
              </a:rPr>
              <a:t>的局部等待图</a:t>
            </a:r>
            <a:r>
              <a:rPr lang="zh-CN" altLang="en-US" dirty="0"/>
              <a:t>。</a:t>
            </a:r>
            <a:endParaRPr lang="en-US" altLang="zh-CN" dirty="0"/>
          </a:p>
          <a:p>
            <a:pPr lvl="1"/>
            <a:r>
              <a:rPr lang="zh-CN" altLang="en-US" b="1" dirty="0"/>
              <a:t>死锁的判断</a:t>
            </a:r>
            <a:r>
              <a:rPr lang="zh-CN" altLang="en-US" dirty="0"/>
              <a:t>：无论是局部等待图还是全局等待图，图中出现环路，则表示出现死锁。</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pic>
        <p:nvPicPr>
          <p:cNvPr id="7" name="图片 6">
            <a:extLst>
              <a:ext uri="{FF2B5EF4-FFF2-40B4-BE49-F238E27FC236}">
                <a16:creationId xmlns:a16="http://schemas.microsoft.com/office/drawing/2014/main" id="{EC3BD5CF-31BE-4296-BCDE-22D58CFE3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824" y="4556512"/>
            <a:ext cx="6665879" cy="1982400"/>
          </a:xfrm>
          <a:prstGeom prst="rect">
            <a:avLst/>
          </a:prstGeom>
        </p:spPr>
      </p:pic>
    </p:spTree>
    <p:extLst>
      <p:ext uri="{BB962C8B-B14F-4D97-AF65-F5344CB8AC3E}">
        <p14:creationId xmlns:p14="http://schemas.microsoft.com/office/powerpoint/2010/main" val="2020070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1285462"/>
            <a:ext cx="10515600" cy="5436013"/>
          </a:xfrm>
        </p:spPr>
        <p:txBody>
          <a:bodyPr>
            <a:normAutofit/>
          </a:bodyPr>
          <a:lstStyle/>
          <a:p>
            <a:pPr lvl="2">
              <a:lnSpc>
                <a:spcPct val="100000"/>
              </a:lnSpc>
            </a:pPr>
            <a:r>
              <a:rPr kumimoji="1" lang="zh-CN" altLang="en-US" dirty="0">
                <a:solidFill>
                  <a:prstClr val="black"/>
                </a:solidFill>
              </a:rPr>
              <a:t>       时间戳是并发控制的重要概念，事务可以依据自己被赋予的时间戳来</a:t>
            </a:r>
            <a:r>
              <a:rPr kumimoji="1" lang="zh-CN" altLang="en-US" dirty="0">
                <a:solidFill>
                  <a:srgbClr val="FF0000"/>
                </a:solidFill>
              </a:rPr>
              <a:t>决定和其他事务间的先后次序</a:t>
            </a:r>
            <a:r>
              <a:rPr kumimoji="1" lang="zh-CN" altLang="en-US" dirty="0">
                <a:solidFill>
                  <a:prstClr val="black"/>
                </a:solidFill>
              </a:rPr>
              <a:t>。</a:t>
            </a:r>
            <a:endParaRPr kumimoji="1" lang="en-US" altLang="zh-CN" dirty="0">
              <a:solidFill>
                <a:prstClr val="black"/>
              </a:solidFill>
            </a:endParaRPr>
          </a:p>
          <a:p>
            <a:pPr lvl="2">
              <a:lnSpc>
                <a:spcPct val="100000"/>
              </a:lnSpc>
            </a:pPr>
            <a:r>
              <a:rPr kumimoji="1" lang="zh-CN" altLang="en-US" b="1" dirty="0">
                <a:solidFill>
                  <a:prstClr val="black"/>
                </a:solidFill>
              </a:rPr>
              <a:t>直观设计：</a:t>
            </a:r>
            <a:r>
              <a:rPr kumimoji="1" lang="zh-CN" altLang="en-US" dirty="0">
                <a:solidFill>
                  <a:prstClr val="black"/>
                </a:solidFill>
              </a:rPr>
              <a:t>全局唯一时间戳</a:t>
            </a:r>
            <a:r>
              <a:rPr kumimoji="1" lang="en-US" altLang="zh-CN" dirty="0">
                <a:solidFill>
                  <a:prstClr val="black"/>
                </a:solidFill>
              </a:rPr>
              <a:t>=</a:t>
            </a:r>
            <a:r>
              <a:rPr kumimoji="1" lang="zh-CN" altLang="en-US" dirty="0">
                <a:solidFill>
                  <a:prstClr val="black"/>
                </a:solidFill>
              </a:rPr>
              <a:t>节点标识符</a:t>
            </a:r>
            <a:r>
              <a:rPr kumimoji="1" lang="en-US" altLang="zh-CN" dirty="0">
                <a:solidFill>
                  <a:prstClr val="black"/>
                </a:solidFill>
              </a:rPr>
              <a:t>+</a:t>
            </a:r>
            <a:r>
              <a:rPr kumimoji="1" lang="zh-CN" altLang="en-US" dirty="0">
                <a:solidFill>
                  <a:prstClr val="black"/>
                </a:solidFill>
              </a:rPr>
              <a:t>局部唯一时间戳</a:t>
            </a:r>
            <a:endParaRPr kumimoji="1" lang="en-US" altLang="zh-CN" dirty="0">
              <a:solidFill>
                <a:prstClr val="black"/>
              </a:solidFill>
            </a:endParaRPr>
          </a:p>
          <a:p>
            <a:pPr lvl="2">
              <a:lnSpc>
                <a:spcPct val="100000"/>
              </a:lnSpc>
            </a:pPr>
            <a:endParaRPr kumimoji="1" lang="en-US" altLang="zh-CN" dirty="0">
              <a:solidFill>
                <a:prstClr val="black"/>
              </a:solidFill>
            </a:endParaRPr>
          </a:p>
          <a:p>
            <a:pPr lvl="2">
              <a:lnSpc>
                <a:spcPct val="100000"/>
              </a:lnSpc>
            </a:pPr>
            <a:r>
              <a:rPr kumimoji="1" lang="zh-CN" altLang="en-US" dirty="0">
                <a:solidFill>
                  <a:prstClr val="black"/>
                </a:solidFill>
              </a:rPr>
              <a:t>产生时间戳的方式：</a:t>
            </a:r>
            <a:endParaRPr kumimoji="1" lang="en-US" altLang="zh-CN" dirty="0">
              <a:solidFill>
                <a:prstClr val="black"/>
              </a:solidFill>
            </a:endParaRPr>
          </a:p>
          <a:p>
            <a:pPr lvl="2">
              <a:lnSpc>
                <a:spcPct val="100000"/>
              </a:lnSpc>
            </a:pPr>
            <a:r>
              <a:rPr kumimoji="1" lang="zh-CN" altLang="en-US" dirty="0">
                <a:solidFill>
                  <a:prstClr val="black"/>
                </a:solidFill>
              </a:rPr>
              <a:t>（</a:t>
            </a:r>
            <a:r>
              <a:rPr kumimoji="1" lang="en-US" altLang="zh-CN" dirty="0">
                <a:solidFill>
                  <a:prstClr val="black"/>
                </a:solidFill>
              </a:rPr>
              <a:t>1</a:t>
            </a:r>
            <a:r>
              <a:rPr kumimoji="1" lang="zh-CN" altLang="en-US" dirty="0">
                <a:solidFill>
                  <a:prstClr val="black"/>
                </a:solidFill>
              </a:rPr>
              <a:t>）集中式，由特定单一节点负责发布，形式可为逻辑计数器，或者本地时钟；</a:t>
            </a:r>
            <a:endParaRPr kumimoji="1" lang="en-US" altLang="zh-CN" dirty="0">
              <a:solidFill>
                <a:prstClr val="black"/>
              </a:solidFill>
            </a:endParaRPr>
          </a:p>
          <a:p>
            <a:pPr lvl="2">
              <a:lnSpc>
                <a:spcPct val="100000"/>
              </a:lnSpc>
            </a:pPr>
            <a:r>
              <a:rPr kumimoji="1" lang="zh-CN" altLang="en-US" dirty="0">
                <a:solidFill>
                  <a:prstClr val="black"/>
                </a:solidFill>
              </a:rPr>
              <a:t>（</a:t>
            </a:r>
            <a:r>
              <a:rPr kumimoji="1" lang="en-US" altLang="zh-CN" dirty="0">
                <a:solidFill>
                  <a:prstClr val="black"/>
                </a:solidFill>
              </a:rPr>
              <a:t>2</a:t>
            </a:r>
            <a:r>
              <a:rPr kumimoji="1" lang="zh-CN" altLang="en-US" dirty="0">
                <a:solidFill>
                  <a:prstClr val="black"/>
                </a:solidFill>
              </a:rPr>
              <a:t>）分布式，每个节点产生局部时间戳，并和其他时间信息项组合成全局时间戳。简单做法可以是依据节点的唯一标识符，</a:t>
            </a:r>
            <a:r>
              <a:rPr kumimoji="1" lang="zh-CN" altLang="en-US" dirty="0">
                <a:solidFill>
                  <a:srgbClr val="FF0000"/>
                </a:solidFill>
              </a:rPr>
              <a:t>将所有的局部时间戳按照节点标识符顺序连接起来，形成全局时间戳</a:t>
            </a:r>
            <a:r>
              <a:rPr kumimoji="1" lang="zh-CN" altLang="en-US" dirty="0">
                <a:solidFill>
                  <a:prstClr val="black"/>
                </a:solidFill>
              </a:rPr>
              <a:t>。</a:t>
            </a:r>
            <a:endParaRPr kumimoji="1" lang="en-US" altLang="zh-CN" dirty="0">
              <a:solidFill>
                <a:prstClr val="black"/>
              </a:solidFill>
            </a:endParaRPr>
          </a:p>
          <a:p>
            <a:pPr lvl="2">
              <a:lnSpc>
                <a:spcPct val="100000"/>
              </a:lnSpc>
            </a:pPr>
            <a:endParaRPr kumimoji="1" lang="en-US" altLang="zh-CN" dirty="0">
              <a:solidFill>
                <a:prstClr val="black"/>
              </a:solidFill>
            </a:endParaRPr>
          </a:p>
          <a:p>
            <a:pPr lvl="2">
              <a:lnSpc>
                <a:spcPct val="100000"/>
              </a:lnSpc>
            </a:pPr>
            <a:r>
              <a:rPr kumimoji="1" lang="zh-CN" altLang="en-US" dirty="0">
                <a:solidFill>
                  <a:prstClr val="black"/>
                </a:solidFill>
              </a:rPr>
              <a:t>例：节点</a:t>
            </a:r>
            <a:r>
              <a:rPr kumimoji="1" lang="en-US" altLang="zh-CN" dirty="0">
                <a:solidFill>
                  <a:prstClr val="black"/>
                </a:solidFill>
              </a:rPr>
              <a:t>1</a:t>
            </a:r>
            <a:r>
              <a:rPr kumimoji="1" lang="zh-CN" altLang="en-US" dirty="0">
                <a:solidFill>
                  <a:prstClr val="black"/>
                </a:solidFill>
              </a:rPr>
              <a:t>和节点</a:t>
            </a:r>
            <a:r>
              <a:rPr kumimoji="1" lang="en-US" altLang="zh-CN" dirty="0">
                <a:solidFill>
                  <a:prstClr val="black"/>
                </a:solidFill>
              </a:rPr>
              <a:t>2</a:t>
            </a:r>
            <a:r>
              <a:rPr kumimoji="1" lang="zh-CN" altLang="en-US" dirty="0">
                <a:solidFill>
                  <a:prstClr val="black"/>
                </a:solidFill>
              </a:rPr>
              <a:t>，分布式时间戳可以是</a:t>
            </a:r>
            <a:r>
              <a:rPr kumimoji="1" lang="en-US" altLang="zh-CN" dirty="0">
                <a:solidFill>
                  <a:prstClr val="black"/>
                </a:solidFill>
              </a:rPr>
              <a:t>&lt;x, y&gt;</a:t>
            </a:r>
            <a:r>
              <a:rPr kumimoji="1" lang="zh-CN" altLang="en-US" dirty="0">
                <a:solidFill>
                  <a:prstClr val="black"/>
                </a:solidFill>
              </a:rPr>
              <a:t>，表示该时间戳对应节点</a:t>
            </a:r>
            <a:r>
              <a:rPr kumimoji="1" lang="en-US" altLang="zh-CN" dirty="0">
                <a:solidFill>
                  <a:prstClr val="black"/>
                </a:solidFill>
              </a:rPr>
              <a:t>1</a:t>
            </a:r>
            <a:r>
              <a:rPr kumimoji="1" lang="zh-CN" altLang="en-US" dirty="0">
                <a:solidFill>
                  <a:prstClr val="black"/>
                </a:solidFill>
              </a:rPr>
              <a:t>的局部时间</a:t>
            </a:r>
            <a:r>
              <a:rPr kumimoji="1" lang="en-US" altLang="zh-CN" dirty="0">
                <a:solidFill>
                  <a:prstClr val="black"/>
                </a:solidFill>
              </a:rPr>
              <a:t>x</a:t>
            </a:r>
            <a:r>
              <a:rPr kumimoji="1" lang="zh-CN" altLang="en-US" dirty="0">
                <a:solidFill>
                  <a:prstClr val="black"/>
                </a:solidFill>
              </a:rPr>
              <a:t>和节点</a:t>
            </a:r>
            <a:r>
              <a:rPr kumimoji="1" lang="en-US" altLang="zh-CN" dirty="0">
                <a:solidFill>
                  <a:prstClr val="black"/>
                </a:solidFill>
              </a:rPr>
              <a:t>2</a:t>
            </a:r>
            <a:r>
              <a:rPr kumimoji="1" lang="zh-CN" altLang="en-US" dirty="0">
                <a:solidFill>
                  <a:prstClr val="black"/>
                </a:solidFill>
              </a:rPr>
              <a:t>的局部时间</a:t>
            </a:r>
            <a:r>
              <a:rPr kumimoji="1" lang="en-US" altLang="zh-CN" dirty="0">
                <a:solidFill>
                  <a:prstClr val="black"/>
                </a:solidFill>
              </a:rPr>
              <a:t>y</a:t>
            </a:r>
            <a:r>
              <a:rPr kumimoji="1" lang="zh-CN" altLang="en-US" dirty="0">
                <a:solidFill>
                  <a:prstClr val="black"/>
                </a:solidFill>
              </a:rPr>
              <a:t>。</a:t>
            </a:r>
            <a:endParaRPr kumimoji="1" lang="en-US" altLang="zh-CN"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spTree>
    <p:extLst>
      <p:ext uri="{BB962C8B-B14F-4D97-AF65-F5344CB8AC3E}">
        <p14:creationId xmlns:p14="http://schemas.microsoft.com/office/powerpoint/2010/main" val="1462668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642257" y="2651755"/>
            <a:ext cx="10711543" cy="3651703"/>
          </a:xfrm>
        </p:spPr>
        <p:txBody>
          <a:bodyPr>
            <a:noAutofit/>
          </a:bodyPr>
          <a:lstStyle/>
          <a:p>
            <a:pPr lvl="2">
              <a:lnSpc>
                <a:spcPct val="120000"/>
              </a:lnSpc>
            </a:pPr>
            <a:r>
              <a:rPr lang="zh-CN" altLang="en-US" dirty="0">
                <a:solidFill>
                  <a:prstClr val="black"/>
                </a:solidFill>
              </a:rPr>
              <a:t>基于时间戳的并发控制协议可用于分布式系统，难点在于</a:t>
            </a:r>
            <a:r>
              <a:rPr lang="zh-CN" altLang="en-US" dirty="0">
                <a:solidFill>
                  <a:srgbClr val="FF0000"/>
                </a:solidFill>
              </a:rPr>
              <a:t>分布式环境下如何保证全局时间的同步。</a:t>
            </a:r>
            <a:endParaRPr lang="en-US" altLang="zh-CN" dirty="0">
              <a:solidFill>
                <a:srgbClr val="FF0000"/>
              </a:solidFill>
            </a:endParaRPr>
          </a:p>
          <a:p>
            <a:pPr lvl="2">
              <a:lnSpc>
                <a:spcPct val="120000"/>
              </a:lnSpc>
            </a:pPr>
            <a:r>
              <a:rPr lang="zh-CN" altLang="en-US" b="1" dirty="0">
                <a:solidFill>
                  <a:prstClr val="black"/>
                </a:solidFill>
              </a:rPr>
              <a:t>问题现象：</a:t>
            </a:r>
            <a:r>
              <a:rPr lang="zh-CN" altLang="en-US" dirty="0">
                <a:solidFill>
                  <a:prstClr val="black"/>
                </a:solidFill>
              </a:rPr>
              <a:t>假如节点</a:t>
            </a:r>
            <a:r>
              <a:rPr lang="en-US" altLang="zh-CN" dirty="0">
                <a:solidFill>
                  <a:prstClr val="black"/>
                </a:solidFill>
              </a:rPr>
              <a:t>1</a:t>
            </a:r>
            <a:r>
              <a:rPr lang="zh-CN" altLang="en-US" dirty="0">
                <a:solidFill>
                  <a:prstClr val="black"/>
                </a:solidFill>
              </a:rPr>
              <a:t>和节点</a:t>
            </a:r>
            <a:r>
              <a:rPr lang="en-US" altLang="zh-CN" dirty="0">
                <a:solidFill>
                  <a:prstClr val="black"/>
                </a:solidFill>
              </a:rPr>
              <a:t>2</a:t>
            </a:r>
            <a:r>
              <a:rPr lang="zh-CN" altLang="en-US" dirty="0">
                <a:solidFill>
                  <a:prstClr val="black"/>
                </a:solidFill>
              </a:rPr>
              <a:t>各自用自己本地的系统时钟刷新全局时间戳的各个时间项，若节点之间的</a:t>
            </a:r>
            <a:r>
              <a:rPr lang="zh-CN" altLang="en-US" dirty="0">
                <a:solidFill>
                  <a:srgbClr val="FF0000"/>
                </a:solidFill>
              </a:rPr>
              <a:t>系统时钟不同步</a:t>
            </a:r>
            <a:r>
              <a:rPr lang="zh-CN" altLang="en-US" dirty="0">
                <a:solidFill>
                  <a:prstClr val="black"/>
                </a:solidFill>
              </a:rPr>
              <a:t>，则可能导致相同时间不同节点产生的全局时间戳不同，或者不同时间的全局时间戳相同，从而无法反映事务操作的先后关系或者冲突发生时的先后等待关系。</a:t>
            </a:r>
            <a:endParaRPr lang="en-US" altLang="zh-CN"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790" y="867446"/>
            <a:ext cx="7464740" cy="1784310"/>
          </a:xfrm>
          <a:prstGeom prst="rect">
            <a:avLst/>
          </a:prstGeom>
        </p:spPr>
      </p:pic>
    </p:spTree>
    <p:extLst>
      <p:ext uri="{BB962C8B-B14F-4D97-AF65-F5344CB8AC3E}">
        <p14:creationId xmlns:p14="http://schemas.microsoft.com/office/powerpoint/2010/main" val="3319265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pPr lvl="2">
              <a:lnSpc>
                <a:spcPct val="120000"/>
              </a:lnSpc>
            </a:pPr>
            <a:r>
              <a:rPr lang="zh-CN" altLang="en-US" dirty="0">
                <a:solidFill>
                  <a:prstClr val="black"/>
                </a:solidFill>
              </a:rPr>
              <a:t>解决思路：</a:t>
            </a:r>
            <a:r>
              <a:rPr lang="zh-CN" altLang="en-US" dirty="0">
                <a:solidFill>
                  <a:srgbClr val="FF0000"/>
                </a:solidFill>
              </a:rPr>
              <a:t>局部时间戳采用逻辑时钟</a:t>
            </a:r>
            <a:r>
              <a:rPr lang="zh-CN" altLang="en-US" dirty="0">
                <a:solidFill>
                  <a:prstClr val="black"/>
                </a:solidFill>
              </a:rPr>
              <a:t>，用局部唯一的逻辑时钟值表示时间先后顺序。</a:t>
            </a:r>
            <a:endParaRPr lang="en-US" altLang="zh-CN" dirty="0">
              <a:solidFill>
                <a:prstClr val="black"/>
              </a:solidFill>
            </a:endParaRPr>
          </a:p>
          <a:p>
            <a:pPr lvl="2">
              <a:lnSpc>
                <a:spcPct val="120000"/>
              </a:lnSpc>
            </a:pPr>
            <a:r>
              <a:rPr lang="zh-CN" altLang="en-US" dirty="0">
                <a:solidFill>
                  <a:prstClr val="black"/>
                </a:solidFill>
              </a:rPr>
              <a:t>要解决的问题：逻辑时钟如何增长？</a:t>
            </a:r>
            <a:endParaRPr lang="en-US" altLang="zh-CN" dirty="0"/>
          </a:p>
          <a:p>
            <a:pPr lvl="2">
              <a:lnSpc>
                <a:spcPct val="120000"/>
              </a:lnSpc>
            </a:pPr>
            <a:endParaRPr lang="en-US" altLang="zh-CN" dirty="0">
              <a:solidFill>
                <a:prstClr val="black"/>
              </a:solidFill>
            </a:endParaRPr>
          </a:p>
          <a:p>
            <a:pPr lvl="2">
              <a:lnSpc>
                <a:spcPct val="120000"/>
              </a:lnSpc>
            </a:pPr>
            <a:r>
              <a:rPr lang="zh-CN" altLang="en-US" dirty="0">
                <a:solidFill>
                  <a:prstClr val="black"/>
                </a:solidFill>
              </a:rPr>
              <a:t>逻辑局部时钟的增长来自两个方面：</a:t>
            </a:r>
            <a:endParaRPr lang="en-US" altLang="zh-CN" dirty="0">
              <a:solidFill>
                <a:prstClr val="black"/>
              </a:solidFill>
            </a:endParaRPr>
          </a:p>
          <a:p>
            <a:pPr lvl="2">
              <a:lnSpc>
                <a:spcPct val="120000"/>
              </a:lnSpc>
            </a:pPr>
            <a:r>
              <a:rPr lang="zh-CN" altLang="en-US" dirty="0">
                <a:solidFill>
                  <a:prstClr val="black"/>
                </a:solidFill>
              </a:rPr>
              <a:t>（</a:t>
            </a:r>
            <a:r>
              <a:rPr lang="en-US" altLang="zh-CN" dirty="0">
                <a:solidFill>
                  <a:prstClr val="black"/>
                </a:solidFill>
              </a:rPr>
              <a:t>1</a:t>
            </a:r>
            <a:r>
              <a:rPr lang="zh-CN" altLang="en-US" dirty="0">
                <a:solidFill>
                  <a:prstClr val="black"/>
                </a:solidFill>
              </a:rPr>
              <a:t>）</a:t>
            </a:r>
            <a:r>
              <a:rPr lang="zh-CN" altLang="en-US" dirty="0">
                <a:solidFill>
                  <a:srgbClr val="FF0000"/>
                </a:solidFill>
              </a:rPr>
              <a:t>本地操作</a:t>
            </a:r>
            <a:r>
              <a:rPr lang="zh-CN" altLang="en-US" dirty="0">
                <a:solidFill>
                  <a:prstClr val="black"/>
                </a:solidFill>
              </a:rPr>
              <a:t>触发逻辑时钟自增</a:t>
            </a:r>
            <a:r>
              <a:rPr lang="en-US" altLang="zh-CN" dirty="0">
                <a:solidFill>
                  <a:prstClr val="black"/>
                </a:solidFill>
              </a:rPr>
              <a:t>1</a:t>
            </a:r>
            <a:r>
              <a:rPr lang="zh-CN" altLang="en-US" dirty="0">
                <a:solidFill>
                  <a:prstClr val="black"/>
                </a:solidFill>
              </a:rPr>
              <a:t>；</a:t>
            </a:r>
            <a:endParaRPr lang="en-US" altLang="zh-CN" dirty="0">
              <a:solidFill>
                <a:prstClr val="black"/>
              </a:solidFill>
            </a:endParaRPr>
          </a:p>
          <a:p>
            <a:pPr lvl="2">
              <a:lnSpc>
                <a:spcPct val="120000"/>
              </a:lnSpc>
            </a:pPr>
            <a:r>
              <a:rPr lang="zh-CN" altLang="en-US" dirty="0">
                <a:solidFill>
                  <a:prstClr val="black"/>
                </a:solidFill>
              </a:rPr>
              <a:t>（</a:t>
            </a:r>
            <a:r>
              <a:rPr lang="en-US" altLang="zh-CN" dirty="0">
                <a:solidFill>
                  <a:prstClr val="black"/>
                </a:solidFill>
              </a:rPr>
              <a:t>2</a:t>
            </a:r>
            <a:r>
              <a:rPr lang="zh-CN" altLang="en-US" dirty="0">
                <a:solidFill>
                  <a:prstClr val="black"/>
                </a:solidFill>
              </a:rPr>
              <a:t>）</a:t>
            </a:r>
            <a:r>
              <a:rPr lang="zh-CN" altLang="en-US" dirty="0">
                <a:solidFill>
                  <a:srgbClr val="FF0000"/>
                </a:solidFill>
              </a:rPr>
              <a:t>收到其他节点的某个逻辑时钟项信息</a:t>
            </a:r>
            <a:r>
              <a:rPr lang="zh-CN" altLang="en-US" dirty="0">
                <a:solidFill>
                  <a:prstClr val="black"/>
                </a:solidFill>
              </a:rPr>
              <a:t>，满足匹配条件后，将本地相应的逻辑时钟项加</a:t>
            </a:r>
            <a:r>
              <a:rPr lang="en-US" altLang="zh-CN" dirty="0">
                <a:solidFill>
                  <a:prstClr val="black"/>
                </a:solidFill>
              </a:rPr>
              <a:t>1</a:t>
            </a:r>
            <a:r>
              <a:rPr lang="zh-CN" altLang="en-US" dirty="0">
                <a:solidFill>
                  <a:prstClr val="black"/>
                </a:solidFill>
              </a:rPr>
              <a:t>。</a:t>
            </a:r>
            <a:endParaRPr lang="en-US" altLang="zh-CN" dirty="0">
              <a:solidFill>
                <a:prstClr val="black"/>
              </a:solidFill>
            </a:endParaRPr>
          </a:p>
          <a:p>
            <a:pPr lvl="2">
              <a:lnSpc>
                <a:spcPct val="120000"/>
              </a:lnSpc>
            </a:pPr>
            <a:r>
              <a:rPr lang="zh-CN" altLang="en-US" dirty="0">
                <a:solidFill>
                  <a:prstClr val="black"/>
                </a:solidFill>
              </a:rPr>
              <a:t>匹配条件：当带有时间戳</a:t>
            </a:r>
            <a:r>
              <a:rPr lang="en-US" altLang="zh-CN" dirty="0">
                <a:solidFill>
                  <a:prstClr val="black"/>
                </a:solidFill>
              </a:rPr>
              <a:t>&lt;x, y&gt;</a:t>
            </a:r>
            <a:r>
              <a:rPr lang="zh-CN" altLang="en-US" dirty="0">
                <a:solidFill>
                  <a:prstClr val="black"/>
                </a:solidFill>
              </a:rPr>
              <a:t>的事务访问本节点，</a:t>
            </a:r>
            <a:r>
              <a:rPr lang="zh-CN" altLang="en-US" dirty="0">
                <a:solidFill>
                  <a:srgbClr val="FF0000"/>
                </a:solidFill>
              </a:rPr>
              <a:t>且</a:t>
            </a:r>
            <a:r>
              <a:rPr lang="en-US" altLang="zh-CN" dirty="0">
                <a:solidFill>
                  <a:srgbClr val="FF0000"/>
                </a:solidFill>
              </a:rPr>
              <a:t>x</a:t>
            </a:r>
            <a:r>
              <a:rPr lang="zh-CN" altLang="en-US" dirty="0">
                <a:solidFill>
                  <a:srgbClr val="FF0000"/>
                </a:solidFill>
              </a:rPr>
              <a:t>的值大于本节点的对应局部逻辑时钟值时，才允许本节点相应时钟项增加，增加为</a:t>
            </a:r>
            <a:r>
              <a:rPr lang="en-US" altLang="zh-CN" dirty="0">
                <a:solidFill>
                  <a:srgbClr val="FF0000"/>
                </a:solidFill>
              </a:rPr>
              <a:t>x+1</a:t>
            </a:r>
            <a:r>
              <a:rPr lang="zh-CN" altLang="en-US" dirty="0">
                <a:solidFill>
                  <a:srgbClr val="FF0000"/>
                </a:solidFill>
              </a:rPr>
              <a:t>。</a:t>
            </a:r>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spTree>
    <p:extLst>
      <p:ext uri="{BB962C8B-B14F-4D97-AF65-F5344CB8AC3E}">
        <p14:creationId xmlns:p14="http://schemas.microsoft.com/office/powerpoint/2010/main" val="3445288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1285462"/>
            <a:ext cx="10515600" cy="4645075"/>
          </a:xfrm>
        </p:spPr>
        <p:txBody>
          <a:bodyPr>
            <a:normAutofit/>
          </a:bodyPr>
          <a:lstStyle/>
          <a:p>
            <a:r>
              <a:rPr lang="zh-CN" altLang="en-US" sz="2400" dirty="0"/>
              <a:t>逻辑时钟的特点：</a:t>
            </a:r>
            <a:endParaRPr lang="en-US" altLang="zh-CN" sz="2400" dirty="0"/>
          </a:p>
          <a:p>
            <a:pPr>
              <a:buFont typeface="Wingdings" panose="05000000000000000000" pitchFamily="2" charset="2"/>
              <a:buChar char="Ø"/>
            </a:pPr>
            <a:r>
              <a:rPr lang="zh-CN" altLang="en-US" sz="2400" dirty="0"/>
              <a:t>不同的站点各自的</a:t>
            </a:r>
            <a:r>
              <a:rPr lang="zh-CN" altLang="en-US" sz="2400" dirty="0">
                <a:solidFill>
                  <a:srgbClr val="FF0000"/>
                </a:solidFill>
              </a:rPr>
              <a:t>逻辑时钟快慢可能不一致</a:t>
            </a:r>
            <a:endParaRPr lang="en-US" altLang="zh-CN" sz="2400" dirty="0">
              <a:solidFill>
                <a:srgbClr val="FF0000"/>
              </a:solidFill>
            </a:endParaRPr>
          </a:p>
          <a:p>
            <a:pPr>
              <a:buFont typeface="Wingdings" panose="05000000000000000000" pitchFamily="2" charset="2"/>
              <a:buChar char="Ø"/>
            </a:pPr>
            <a:r>
              <a:rPr lang="zh-CN" altLang="en-US" sz="2400" dirty="0"/>
              <a:t>匹配条件维护了事件发生的先后</a:t>
            </a:r>
            <a:r>
              <a:rPr lang="zh-CN" altLang="en-US" sz="2400" dirty="0">
                <a:solidFill>
                  <a:srgbClr val="FF0000"/>
                </a:solidFill>
              </a:rPr>
              <a:t>因果关系</a:t>
            </a:r>
            <a:endParaRPr lang="en-US" altLang="zh-CN" sz="2400" dirty="0">
              <a:solidFill>
                <a:srgbClr val="FF0000"/>
              </a:solidFill>
            </a:endParaRPr>
          </a:p>
          <a:p>
            <a:pPr>
              <a:buFont typeface="Wingdings" panose="05000000000000000000" pitchFamily="2" charset="2"/>
              <a:buChar char="Ø"/>
            </a:pPr>
            <a:r>
              <a:rPr lang="zh-CN" altLang="en-US" sz="2400" dirty="0"/>
              <a:t>时间戳体现了分布式系统中事件间逻辑上的先后顺序，从而有助于冲突判断</a:t>
            </a:r>
            <a:endParaRPr lang="en-US" altLang="zh-CN" sz="2400" dirty="0"/>
          </a:p>
          <a:p>
            <a:endParaRPr kumimoji="1" lang="en-US" altLang="zh-CN" sz="2400" dirty="0"/>
          </a:p>
          <a:p>
            <a:r>
              <a:rPr kumimoji="1" lang="zh-CN" altLang="en-US" sz="2400" dirty="0">
                <a:solidFill>
                  <a:srgbClr val="00B0F0"/>
                </a:solidFill>
              </a:rPr>
              <a:t>第</a:t>
            </a:r>
            <a:r>
              <a:rPr kumimoji="1" lang="en-US" altLang="zh-CN" sz="2400" dirty="0">
                <a:solidFill>
                  <a:srgbClr val="00B0F0"/>
                </a:solidFill>
              </a:rPr>
              <a:t>3</a:t>
            </a:r>
            <a:r>
              <a:rPr kumimoji="1" lang="zh-CN" altLang="en-US" sz="2400" dirty="0">
                <a:solidFill>
                  <a:srgbClr val="00B0F0"/>
                </a:solidFill>
              </a:rPr>
              <a:t>章知识回顾：若事务</a:t>
            </a:r>
            <a:r>
              <a:rPr kumimoji="1" lang="en-US" altLang="zh-CN" sz="2400" dirty="0">
                <a:solidFill>
                  <a:srgbClr val="00B0F0"/>
                </a:solidFill>
              </a:rPr>
              <a:t>A</a:t>
            </a:r>
            <a:r>
              <a:rPr kumimoji="1" lang="zh-CN" altLang="en-US" sz="2400" dirty="0">
                <a:solidFill>
                  <a:srgbClr val="00B0F0"/>
                </a:solidFill>
              </a:rPr>
              <a:t>逻辑上在事务</a:t>
            </a:r>
            <a:r>
              <a:rPr kumimoji="1" lang="en-US" altLang="zh-CN" sz="2400" dirty="0">
                <a:solidFill>
                  <a:srgbClr val="00B0F0"/>
                </a:solidFill>
              </a:rPr>
              <a:t>B</a:t>
            </a:r>
            <a:r>
              <a:rPr kumimoji="1" lang="zh-CN" altLang="en-US" sz="2400" dirty="0">
                <a:solidFill>
                  <a:srgbClr val="00B0F0"/>
                </a:solidFill>
              </a:rPr>
              <a:t>之前，则事务</a:t>
            </a:r>
            <a:r>
              <a:rPr kumimoji="1" lang="en-US" altLang="zh-CN" sz="2400" dirty="0">
                <a:solidFill>
                  <a:srgbClr val="00B0F0"/>
                </a:solidFill>
              </a:rPr>
              <a:t>A</a:t>
            </a:r>
            <a:r>
              <a:rPr kumimoji="1" lang="zh-CN" altLang="en-US" sz="2400" dirty="0">
                <a:solidFill>
                  <a:srgbClr val="00B0F0"/>
                </a:solidFill>
              </a:rPr>
              <a:t>的逻辑时间戳小于事务</a:t>
            </a:r>
            <a:r>
              <a:rPr kumimoji="1" lang="en-US" altLang="zh-CN" sz="2400" dirty="0">
                <a:solidFill>
                  <a:srgbClr val="00B0F0"/>
                </a:solidFill>
              </a:rPr>
              <a:t>B</a:t>
            </a:r>
            <a:r>
              <a:rPr kumimoji="1" lang="zh-CN" altLang="en-US" sz="2400" dirty="0">
                <a:solidFill>
                  <a:srgbClr val="00B0F0"/>
                </a:solidFill>
              </a:rPr>
              <a:t>的逻辑时间戳；反之则未必成立。</a:t>
            </a:r>
            <a:endParaRPr kumimoji="1" lang="en-US" altLang="zh-CN"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spTree>
    <p:extLst>
      <p:ext uri="{BB962C8B-B14F-4D97-AF65-F5344CB8AC3E}">
        <p14:creationId xmlns:p14="http://schemas.microsoft.com/office/powerpoint/2010/main" val="922214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055"/>
            <a:ext cx="10515600" cy="920336"/>
          </a:xfrm>
        </p:spPr>
        <p:txBody>
          <a:bodyPr/>
          <a:lstStyle/>
          <a:p>
            <a:r>
              <a:rPr lang="en-US" altLang="zh-CN" dirty="0"/>
              <a:t>6.3.4 </a:t>
            </a:r>
            <a:r>
              <a:rPr lang="zh-CN" altLang="en-US" dirty="0"/>
              <a:t>分布式数据库设计中的折中方案</a:t>
            </a:r>
          </a:p>
        </p:txBody>
      </p:sp>
      <p:sp>
        <p:nvSpPr>
          <p:cNvPr id="3" name="内容占位符 2"/>
          <p:cNvSpPr>
            <a:spLocks noGrp="1"/>
          </p:cNvSpPr>
          <p:nvPr>
            <p:ph idx="1"/>
          </p:nvPr>
        </p:nvSpPr>
        <p:spPr>
          <a:xfrm>
            <a:off x="838200" y="1063391"/>
            <a:ext cx="10515600" cy="5658084"/>
          </a:xfrm>
        </p:spPr>
        <p:txBody>
          <a:bodyPr>
            <a:noAutofit/>
          </a:bodyPr>
          <a:lstStyle/>
          <a:p>
            <a:pPr lvl="1"/>
            <a:r>
              <a:rPr kumimoji="1" lang="zh-CN" altLang="en-US" dirty="0"/>
              <a:t>分布式系统注重</a:t>
            </a:r>
            <a:r>
              <a:rPr lang="zh-CN" altLang="zh-CN" dirty="0">
                <a:solidFill>
                  <a:srgbClr val="FF0000"/>
                </a:solidFill>
              </a:rPr>
              <a:t>高可用性</a:t>
            </a:r>
            <a:r>
              <a:rPr lang="zh-CN" altLang="en-US" dirty="0"/>
              <a:t>（</a:t>
            </a:r>
            <a:r>
              <a:rPr lang="en-US" altLang="zh-CN" dirty="0"/>
              <a:t>high availability</a:t>
            </a:r>
            <a:r>
              <a:rPr lang="zh-CN" altLang="en-US" dirty="0"/>
              <a:t>），</a:t>
            </a:r>
            <a:r>
              <a:rPr kumimoji="1" lang="zh-CN" altLang="en-US" dirty="0"/>
              <a:t>在有些系统中，高可用性比一致性更加重要。</a:t>
            </a:r>
            <a:endParaRPr lang="en-US" altLang="zh-CN" dirty="0"/>
          </a:p>
          <a:p>
            <a:pPr lvl="1"/>
            <a:r>
              <a:rPr lang="zh-CN" altLang="en-US" dirty="0"/>
              <a:t>存在的问题：由于包含多个可能是不同类型的节点，相比集中式系统更容易发生错误。故障可能发生的位置包括节点内部、网络通讯。</a:t>
            </a:r>
            <a:endParaRPr lang="en-US" altLang="zh-CN" dirty="0"/>
          </a:p>
          <a:p>
            <a:pPr marL="342900" lvl="1" indent="-342900">
              <a:buFont typeface="Wingdings" panose="05000000000000000000" pitchFamily="2" charset="2"/>
              <a:buChar char="Ø"/>
            </a:pPr>
            <a:r>
              <a:rPr kumimoji="1" lang="zh-CN" altLang="en-US" dirty="0">
                <a:solidFill>
                  <a:srgbClr val="FF0000"/>
                </a:solidFill>
              </a:rPr>
              <a:t>鲁棒性</a:t>
            </a:r>
            <a:r>
              <a:rPr kumimoji="1" lang="en-US" altLang="zh-CN" dirty="0"/>
              <a:t>: </a:t>
            </a:r>
            <a:r>
              <a:rPr kumimoji="1" lang="zh-CN" altLang="en-US" dirty="0"/>
              <a:t>有部件故障时，系统及时检测、恢复并可继续工作的能力</a:t>
            </a:r>
            <a:endParaRPr kumimoji="1" lang="en-US" altLang="zh-CN" dirty="0"/>
          </a:p>
          <a:p>
            <a:pPr marL="342900" lvl="1" indent="-342900">
              <a:buFont typeface="Wingdings" panose="05000000000000000000" pitchFamily="2" charset="2"/>
              <a:buChar char="Ø"/>
            </a:pPr>
            <a:r>
              <a:rPr kumimoji="1" lang="zh-CN" altLang="en-US" dirty="0">
                <a:solidFill>
                  <a:srgbClr val="FF0000"/>
                </a:solidFill>
              </a:rPr>
              <a:t>高可用性</a:t>
            </a:r>
            <a:r>
              <a:rPr kumimoji="1" lang="en-US" altLang="zh-CN" dirty="0"/>
              <a:t>: </a:t>
            </a:r>
            <a:r>
              <a:rPr kumimoji="1" lang="zh-CN" altLang="en-US" dirty="0"/>
              <a:t>系统完全不可用的机会极低</a:t>
            </a:r>
            <a:r>
              <a:rPr kumimoji="1" lang="en-US" altLang="zh-CN" dirty="0"/>
              <a:t> (</a:t>
            </a:r>
            <a:r>
              <a:rPr kumimoji="1" lang="zh-CN" altLang="en-US" dirty="0"/>
              <a:t>例如</a:t>
            </a:r>
            <a:r>
              <a:rPr kumimoji="1" lang="en-US" altLang="zh-CN" dirty="0"/>
              <a:t>99.99% </a:t>
            </a:r>
            <a:r>
              <a:rPr kumimoji="1" lang="zh-CN" altLang="en-US" dirty="0"/>
              <a:t>的可用性</a:t>
            </a:r>
            <a:r>
              <a:rPr kumimoji="1" lang="en-US" altLang="zh-CN" dirty="0"/>
              <a:t>) </a:t>
            </a:r>
          </a:p>
          <a:p>
            <a:pPr lvl="1"/>
            <a:r>
              <a:rPr kumimoji="1" lang="zh-CN" altLang="en-US" dirty="0"/>
              <a:t>           </a:t>
            </a:r>
            <a:endParaRPr kumimoji="1" lang="en-US" altLang="zh-CN" dirty="0"/>
          </a:p>
          <a:p>
            <a:pPr lvl="1"/>
            <a:r>
              <a:rPr kumimoji="1" lang="zh-CN" altLang="en-US" dirty="0"/>
              <a:t>为达到鲁棒性</a:t>
            </a:r>
            <a:r>
              <a:rPr kumimoji="1" lang="en-US" altLang="zh-CN" dirty="0"/>
              <a:t>, </a:t>
            </a:r>
            <a:r>
              <a:rPr kumimoji="1" lang="zh-CN" altLang="en-US" dirty="0"/>
              <a:t>分布式系统的设计要求：</a:t>
            </a:r>
            <a:endParaRPr kumimoji="1" lang="en-US" altLang="zh-CN" dirty="0"/>
          </a:p>
          <a:p>
            <a:pPr lvl="1"/>
            <a:r>
              <a:rPr kumimoji="1" lang="zh-CN" altLang="en-US" dirty="0"/>
              <a:t>（</a:t>
            </a:r>
            <a:r>
              <a:rPr kumimoji="1" lang="en-US" altLang="zh-CN" dirty="0"/>
              <a:t>1</a:t>
            </a:r>
            <a:r>
              <a:rPr kumimoji="1" lang="zh-CN" altLang="en-US" dirty="0"/>
              <a:t>）能够</a:t>
            </a:r>
            <a:r>
              <a:rPr kumimoji="1" lang="zh-CN" altLang="en-US" dirty="0">
                <a:solidFill>
                  <a:srgbClr val="FF0000"/>
                </a:solidFill>
              </a:rPr>
              <a:t>及时检测</a:t>
            </a:r>
            <a:r>
              <a:rPr kumimoji="1" lang="zh-CN" altLang="en-US" dirty="0"/>
              <a:t>故障；</a:t>
            </a:r>
            <a:endParaRPr kumimoji="1" lang="en-US" altLang="zh-CN" dirty="0"/>
          </a:p>
          <a:p>
            <a:pPr lvl="1"/>
            <a:r>
              <a:rPr kumimoji="1" lang="zh-CN" altLang="en-US" dirty="0"/>
              <a:t>（</a:t>
            </a:r>
            <a:r>
              <a:rPr kumimoji="1" lang="en-US" altLang="zh-CN" dirty="0"/>
              <a:t>2</a:t>
            </a:r>
            <a:r>
              <a:rPr kumimoji="1" lang="zh-CN" altLang="en-US" dirty="0"/>
              <a:t>）能够</a:t>
            </a:r>
            <a:r>
              <a:rPr kumimoji="1" lang="zh-CN" altLang="en-US" dirty="0">
                <a:solidFill>
                  <a:srgbClr val="FF0000"/>
                </a:solidFill>
              </a:rPr>
              <a:t>较好的重新配置</a:t>
            </a:r>
            <a:r>
              <a:rPr kumimoji="1" lang="zh-CN" altLang="en-US" dirty="0"/>
              <a:t>系统以使计算能继续；</a:t>
            </a:r>
            <a:endParaRPr kumimoji="1" lang="en-US" altLang="zh-CN" dirty="0"/>
          </a:p>
          <a:p>
            <a:pPr lvl="1"/>
            <a:r>
              <a:rPr kumimoji="1" lang="zh-CN" altLang="en-US" dirty="0"/>
              <a:t>（</a:t>
            </a:r>
            <a:r>
              <a:rPr kumimoji="1" lang="en-US" altLang="zh-CN" dirty="0"/>
              <a:t>3</a:t>
            </a:r>
            <a:r>
              <a:rPr kumimoji="1" lang="zh-CN" altLang="en-US" dirty="0"/>
              <a:t>）当场地或连接修复时能</a:t>
            </a:r>
            <a:r>
              <a:rPr kumimoji="1" lang="zh-CN" altLang="en-US" dirty="0">
                <a:solidFill>
                  <a:srgbClr val="FF0000"/>
                </a:solidFill>
              </a:rPr>
              <a:t>恢复</a:t>
            </a:r>
            <a:r>
              <a:rPr kumimoji="1" lang="en-US" altLang="zh-CN" dirty="0">
                <a:solidFill>
                  <a:srgbClr val="FF0000"/>
                </a:solidFill>
              </a:rPr>
              <a:t>/</a:t>
            </a:r>
            <a:r>
              <a:rPr kumimoji="1" lang="zh-CN" altLang="en-US" dirty="0">
                <a:solidFill>
                  <a:srgbClr val="FF0000"/>
                </a:solidFill>
              </a:rPr>
              <a:t>重整合</a:t>
            </a:r>
            <a:r>
              <a:rPr kumimoji="1" lang="zh-CN" altLang="en-US" dirty="0"/>
              <a:t>。</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spTree>
    <p:extLst>
      <p:ext uri="{BB962C8B-B14F-4D97-AF65-F5344CB8AC3E}">
        <p14:creationId xmlns:p14="http://schemas.microsoft.com/office/powerpoint/2010/main" val="2058516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5070888"/>
          </a:xfrm>
        </p:spPr>
        <p:txBody>
          <a:bodyPr>
            <a:noAutofit/>
          </a:bodyPr>
          <a:lstStyle/>
          <a:p>
            <a:pPr lvl="1"/>
            <a:r>
              <a:rPr kumimoji="1" lang="zh-CN" altLang="en-US" b="1" dirty="0"/>
              <a:t>故障检测</a:t>
            </a:r>
            <a:r>
              <a:rPr kumimoji="1" lang="en-US" altLang="zh-CN" dirty="0"/>
              <a:t>: </a:t>
            </a:r>
            <a:r>
              <a:rPr kumimoji="1" lang="zh-CN" altLang="en-US" dirty="0"/>
              <a:t>直接分辨场地故障和连接故障比较困难</a:t>
            </a:r>
            <a:endParaRPr kumimoji="1" lang="en-US" altLang="zh-CN" dirty="0"/>
          </a:p>
          <a:p>
            <a:pPr lvl="1"/>
            <a:r>
              <a:rPr kumimoji="1" lang="en-US" altLang="zh-CN" dirty="0"/>
              <a:t>(</a:t>
            </a:r>
            <a:r>
              <a:rPr kumimoji="1" lang="zh-CN" altLang="en-US" dirty="0"/>
              <a:t>部分</a:t>
            </a:r>
            <a:r>
              <a:rPr kumimoji="1" lang="en-US" altLang="zh-CN" dirty="0"/>
              <a:t>) </a:t>
            </a:r>
            <a:r>
              <a:rPr kumimoji="1" lang="zh-CN" altLang="en-US" dirty="0"/>
              <a:t>解决方法</a:t>
            </a:r>
            <a:r>
              <a:rPr kumimoji="1" lang="en-US" altLang="zh-CN" dirty="0"/>
              <a:t>: </a:t>
            </a:r>
            <a:r>
              <a:rPr kumimoji="1" lang="zh-CN" altLang="en-US" dirty="0"/>
              <a:t>使用</a:t>
            </a:r>
            <a:r>
              <a:rPr kumimoji="1" lang="zh-CN" altLang="en-US" dirty="0">
                <a:solidFill>
                  <a:srgbClr val="FF0000"/>
                </a:solidFill>
              </a:rPr>
              <a:t>多重连接</a:t>
            </a:r>
            <a:r>
              <a:rPr kumimoji="1" lang="zh-CN" altLang="en-US" dirty="0"/>
              <a:t>，</a:t>
            </a:r>
            <a:r>
              <a:rPr kumimoji="1" lang="en-US" altLang="zh-CN" dirty="0"/>
              <a:t> </a:t>
            </a:r>
            <a:r>
              <a:rPr kumimoji="1" lang="zh-CN" altLang="en-US" dirty="0">
                <a:solidFill>
                  <a:srgbClr val="FF0000"/>
                </a:solidFill>
              </a:rPr>
              <a:t>多个连接故障</a:t>
            </a:r>
            <a:r>
              <a:rPr kumimoji="1" lang="zh-CN" altLang="en-US" dirty="0"/>
              <a:t>意味着</a:t>
            </a:r>
            <a:r>
              <a:rPr kumimoji="1" lang="zh-CN" altLang="en-US" dirty="0">
                <a:solidFill>
                  <a:srgbClr val="FF0000"/>
                </a:solidFill>
              </a:rPr>
              <a:t>场地故障</a:t>
            </a:r>
            <a:endParaRPr kumimoji="1" lang="en-US" altLang="zh-CN" dirty="0">
              <a:solidFill>
                <a:srgbClr val="FF0000"/>
              </a:solidFill>
            </a:endParaRPr>
          </a:p>
          <a:p>
            <a:pPr lvl="1"/>
            <a:endParaRPr kumimoji="1" lang="en-US" altLang="zh-CN" dirty="0"/>
          </a:p>
          <a:p>
            <a:pPr lvl="1"/>
            <a:r>
              <a:rPr kumimoji="1" lang="zh-CN" altLang="en-US" dirty="0"/>
              <a:t>分布式系统注重</a:t>
            </a:r>
            <a:r>
              <a:rPr lang="zh-CN" altLang="zh-CN" dirty="0"/>
              <a:t>高可用性</a:t>
            </a:r>
            <a:r>
              <a:rPr lang="zh-CN" altLang="en-US" dirty="0"/>
              <a:t>，有几种发生故障时还能保障系统正常工作的方法：</a:t>
            </a:r>
            <a:r>
              <a:rPr lang="zh-CN" altLang="en-US" dirty="0">
                <a:solidFill>
                  <a:srgbClr val="FF0000"/>
                </a:solidFill>
              </a:rPr>
              <a:t>基于多数</a:t>
            </a:r>
            <a:r>
              <a:rPr lang="zh-CN" altLang="en-US" dirty="0"/>
              <a:t>的方法、“</a:t>
            </a:r>
            <a:r>
              <a:rPr lang="zh-CN" altLang="en-US" dirty="0">
                <a:solidFill>
                  <a:srgbClr val="FF0000"/>
                </a:solidFill>
              </a:rPr>
              <a:t>读一个写所有</a:t>
            </a:r>
            <a:r>
              <a:rPr lang="zh-CN" altLang="en-US" dirty="0"/>
              <a:t>”策略。</a:t>
            </a:r>
            <a:endParaRPr lang="en-US" altLang="zh-CN" dirty="0"/>
          </a:p>
          <a:p>
            <a:pPr lvl="1"/>
            <a:endParaRPr lang="en-US" altLang="zh-CN" dirty="0"/>
          </a:p>
          <a:p>
            <a:pPr lvl="1"/>
            <a:r>
              <a:rPr lang="zh-CN" altLang="en-US" b="1" dirty="0"/>
              <a:t>基于多数的方法</a:t>
            </a:r>
            <a:r>
              <a:rPr lang="zh-CN" altLang="en-US" dirty="0"/>
              <a:t>（</a:t>
            </a:r>
            <a:r>
              <a:rPr lang="en-US" altLang="zh-CN" dirty="0"/>
              <a:t>majority-based approach</a:t>
            </a:r>
            <a:r>
              <a:rPr lang="zh-CN" altLang="en-US" dirty="0"/>
              <a:t>）：要求每个数据对象更新后都保存一个</a:t>
            </a:r>
            <a:r>
              <a:rPr lang="zh-CN" altLang="en-US" dirty="0">
                <a:solidFill>
                  <a:srgbClr val="FF0000"/>
                </a:solidFill>
              </a:rPr>
              <a:t>版本号</a:t>
            </a:r>
            <a:r>
              <a:rPr lang="zh-CN" altLang="en-US" dirty="0"/>
              <a:t>，以便</a:t>
            </a:r>
            <a:r>
              <a:rPr lang="zh-CN" altLang="en-US" dirty="0">
                <a:solidFill>
                  <a:srgbClr val="FF0000"/>
                </a:solidFill>
              </a:rPr>
              <a:t>确定不同数据副本的关系</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spTree>
    <p:extLst>
      <p:ext uri="{BB962C8B-B14F-4D97-AF65-F5344CB8AC3E}">
        <p14:creationId xmlns:p14="http://schemas.microsoft.com/office/powerpoint/2010/main" val="4202859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6.1.1</a:t>
            </a:r>
            <a:r>
              <a:rPr kumimoji="1" lang="zh-CN" altLang="en-US" dirty="0"/>
              <a:t> 集中式体系架构（续）</a:t>
            </a:r>
            <a:endParaRPr lang="zh-CN" altLang="en-US" dirty="0"/>
          </a:p>
        </p:txBody>
      </p:sp>
      <p:sp>
        <p:nvSpPr>
          <p:cNvPr id="3" name="内容占位符 2"/>
          <p:cNvSpPr>
            <a:spLocks noGrp="1"/>
          </p:cNvSpPr>
          <p:nvPr>
            <p:ph idx="1"/>
          </p:nvPr>
        </p:nvSpPr>
        <p:spPr/>
        <p:txBody>
          <a:bodyPr>
            <a:normAutofit/>
          </a:bodyPr>
          <a:lstStyle/>
          <a:p>
            <a:pPr marL="457200" indent="-457200">
              <a:buFont typeface="Arial" panose="020B0604020202020204" pitchFamily="34" charset="0"/>
              <a:buChar char="•"/>
            </a:pPr>
            <a:r>
              <a:rPr lang="zh-CN" altLang="en-US" sz="2400" dirty="0"/>
              <a:t>可分为单用户系统和多用户系统，但</a:t>
            </a:r>
            <a:r>
              <a:rPr lang="zh-CN" altLang="en-US" sz="2400" dirty="0">
                <a:solidFill>
                  <a:srgbClr val="FF0000"/>
                </a:solidFill>
              </a:rPr>
              <a:t>客户端缺乏数据处理能力</a:t>
            </a:r>
            <a:r>
              <a:rPr lang="zh-CN" altLang="en-US" sz="2400" dirty="0"/>
              <a:t>。</a:t>
            </a:r>
            <a:endParaRPr lang="en-US" altLang="zh-CN" sz="2400" dirty="0"/>
          </a:p>
          <a:p>
            <a:pPr marL="457200" indent="-457200">
              <a:buFont typeface="Arial" panose="020B0604020202020204" pitchFamily="34" charset="0"/>
              <a:buChar char="•"/>
            </a:pPr>
            <a:r>
              <a:rPr lang="zh-CN" altLang="en-US" sz="2400" dirty="0"/>
              <a:t>多用户系统需考虑的问题：并发控制、一致性控制。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a:t>
            </a:fld>
            <a:endParaRPr lang="zh-CN" altLang="en-US" dirty="0"/>
          </a:p>
        </p:txBody>
      </p:sp>
      <p:pic>
        <p:nvPicPr>
          <p:cNvPr id="5" name="图片 4">
            <a:extLst>
              <a:ext uri="{FF2B5EF4-FFF2-40B4-BE49-F238E27FC236}">
                <a16:creationId xmlns:a16="http://schemas.microsoft.com/office/drawing/2014/main" id="{1DB63921-DACC-AC49-B099-D8627F464151}"/>
              </a:ext>
            </a:extLst>
          </p:cNvPr>
          <p:cNvPicPr>
            <a:picLocks noChangeAspect="1"/>
          </p:cNvPicPr>
          <p:nvPr/>
        </p:nvPicPr>
        <p:blipFill>
          <a:blip r:embed="rId3"/>
          <a:stretch>
            <a:fillRect/>
          </a:stretch>
        </p:blipFill>
        <p:spPr>
          <a:xfrm>
            <a:off x="5502605" y="2609280"/>
            <a:ext cx="6498034" cy="3040282"/>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2802374380"/>
              </p:ext>
            </p:extLst>
          </p:nvPr>
        </p:nvGraphicFramePr>
        <p:xfrm>
          <a:off x="984197" y="2932770"/>
          <a:ext cx="4121202" cy="2393303"/>
        </p:xfrm>
        <a:graphic>
          <a:graphicData uri="http://schemas.openxmlformats.org/presentationml/2006/ole">
            <mc:AlternateContent xmlns:mc="http://schemas.openxmlformats.org/markup-compatibility/2006">
              <mc:Choice xmlns:v="urn:schemas-microsoft-com:vml" Requires="v">
                <p:oleObj spid="_x0000_s1813" name="图片" r:id="rId4" imgW="2314575" imgH="1343025" progId="Word.Picture.8">
                  <p:embed/>
                </p:oleObj>
              </mc:Choice>
              <mc:Fallback>
                <p:oleObj name="图片" r:id="rId4" imgW="2314575" imgH="1343025" progId="Word.Picture.8">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197" y="2932770"/>
                        <a:ext cx="4121202" cy="239330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32479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5070888"/>
          </a:xfrm>
        </p:spPr>
        <p:txBody>
          <a:bodyPr>
            <a:noAutofit/>
          </a:bodyPr>
          <a:lstStyle/>
          <a:p>
            <a:pPr lvl="1"/>
            <a:r>
              <a:rPr lang="zh-CN" altLang="en-US" dirty="0"/>
              <a:t>基于多数的方法的事务读、写操作时，系统按照如下方式更新版本号：</a:t>
            </a:r>
            <a:endParaRPr lang="en-US" altLang="zh-CN" dirty="0"/>
          </a:p>
          <a:p>
            <a:pPr marL="342900" lvl="1" indent="-342900">
              <a:buFont typeface="Wingdings" panose="05000000000000000000" pitchFamily="2" charset="2"/>
              <a:buChar char="Ø"/>
            </a:pPr>
            <a:r>
              <a:rPr lang="zh-CN" altLang="en-US" dirty="0"/>
              <a:t>若数据有</a:t>
            </a:r>
            <a:r>
              <a:rPr lang="en-US" altLang="zh-CN" dirty="0"/>
              <a:t>n</a:t>
            </a:r>
            <a:r>
              <a:rPr lang="zh-CN" altLang="en-US" dirty="0"/>
              <a:t>个副本，</a:t>
            </a:r>
            <a:r>
              <a:rPr lang="zh-CN" altLang="en-US" dirty="0">
                <a:solidFill>
                  <a:srgbClr val="FF0000"/>
                </a:solidFill>
              </a:rPr>
              <a:t>申请加锁时</a:t>
            </a:r>
            <a:r>
              <a:rPr lang="zh-CN" altLang="en-US" dirty="0"/>
              <a:t>这</a:t>
            </a:r>
            <a:r>
              <a:rPr lang="en-US" altLang="zh-CN" dirty="0"/>
              <a:t>n</a:t>
            </a:r>
            <a:r>
              <a:rPr lang="zh-CN" altLang="en-US" dirty="0"/>
              <a:t>个节点中</a:t>
            </a:r>
            <a:r>
              <a:rPr lang="zh-CN" altLang="en-US" b="1" dirty="0"/>
              <a:t>需有超过半数的节点</a:t>
            </a:r>
            <a:r>
              <a:rPr lang="zh-CN" altLang="en-US" dirty="0"/>
              <a:t>回应，才能进行加锁操作；</a:t>
            </a:r>
            <a:endParaRPr lang="en-US" altLang="zh-CN" dirty="0"/>
          </a:p>
          <a:p>
            <a:pPr marL="342900" lvl="1" indent="-342900">
              <a:buFont typeface="Wingdings" panose="05000000000000000000" pitchFamily="2" charset="2"/>
              <a:buChar char="Ø"/>
            </a:pPr>
            <a:r>
              <a:rPr lang="zh-CN" altLang="en-US" dirty="0">
                <a:solidFill>
                  <a:srgbClr val="FF0000"/>
                </a:solidFill>
              </a:rPr>
              <a:t>读操作时</a:t>
            </a:r>
            <a:r>
              <a:rPr lang="zh-CN" altLang="en-US" dirty="0"/>
              <a:t>，需要检查所有加锁副本的版本号，从</a:t>
            </a:r>
            <a:r>
              <a:rPr lang="zh-CN" altLang="en-US" b="1" dirty="0"/>
              <a:t>版本号最高</a:t>
            </a:r>
            <a:r>
              <a:rPr lang="zh-CN" altLang="en-US" dirty="0"/>
              <a:t>的副本读取数据，同时将值</a:t>
            </a:r>
            <a:r>
              <a:rPr lang="zh-CN" altLang="en-US" dirty="0">
                <a:solidFill>
                  <a:srgbClr val="FF0000"/>
                </a:solidFill>
              </a:rPr>
              <a:t>写入</a:t>
            </a:r>
            <a:r>
              <a:rPr lang="zh-CN" altLang="en-US" b="1" dirty="0">
                <a:solidFill>
                  <a:srgbClr val="FF0000"/>
                </a:solidFill>
              </a:rPr>
              <a:t>版本号较低</a:t>
            </a:r>
            <a:r>
              <a:rPr lang="zh-CN" altLang="en-US" dirty="0">
                <a:solidFill>
                  <a:srgbClr val="FF0000"/>
                </a:solidFill>
              </a:rPr>
              <a:t>的副本</a:t>
            </a:r>
            <a:r>
              <a:rPr lang="zh-CN" altLang="en-US" dirty="0"/>
              <a:t>中并</a:t>
            </a:r>
            <a:r>
              <a:rPr lang="zh-CN" altLang="en-US" b="1" dirty="0">
                <a:solidFill>
                  <a:srgbClr val="FF0000"/>
                </a:solidFill>
              </a:rPr>
              <a:t>更新其版本号</a:t>
            </a:r>
            <a:r>
              <a:rPr lang="zh-CN" altLang="en-US" dirty="0"/>
              <a:t>；</a:t>
            </a:r>
            <a:endParaRPr lang="en-US" altLang="zh-CN" dirty="0"/>
          </a:p>
          <a:p>
            <a:pPr marL="342900" lvl="1" indent="-342900">
              <a:buFont typeface="Wingdings" panose="05000000000000000000" pitchFamily="2" charset="2"/>
              <a:buChar char="Ø"/>
            </a:pPr>
            <a:r>
              <a:rPr lang="zh-CN" altLang="en-US" dirty="0"/>
              <a:t>写操作时，先找到</a:t>
            </a:r>
            <a:r>
              <a:rPr lang="zh-CN" altLang="en-US" b="1" dirty="0">
                <a:solidFill>
                  <a:srgbClr val="FF0000"/>
                </a:solidFill>
              </a:rPr>
              <a:t>最高版本号</a:t>
            </a:r>
            <a:r>
              <a:rPr lang="zh-CN" altLang="en-US" dirty="0">
                <a:solidFill>
                  <a:srgbClr val="FF0000"/>
                </a:solidFill>
              </a:rPr>
              <a:t>的副本更新</a:t>
            </a:r>
            <a:r>
              <a:rPr lang="zh-CN" altLang="en-US" dirty="0"/>
              <a:t>，并将写入的值</a:t>
            </a:r>
            <a:r>
              <a:rPr lang="zh-CN" altLang="en-US" dirty="0">
                <a:solidFill>
                  <a:srgbClr val="FF0000"/>
                </a:solidFill>
              </a:rPr>
              <a:t>复制到</a:t>
            </a:r>
            <a:r>
              <a:rPr lang="zh-CN" altLang="en-US" b="1" dirty="0">
                <a:solidFill>
                  <a:srgbClr val="FF0000"/>
                </a:solidFill>
              </a:rPr>
              <a:t>所有其他加锁的</a:t>
            </a:r>
            <a:r>
              <a:rPr lang="zh-CN" altLang="en-US" dirty="0">
                <a:solidFill>
                  <a:srgbClr val="FF0000"/>
                </a:solidFill>
              </a:rPr>
              <a:t>副本</a:t>
            </a:r>
            <a:r>
              <a:rPr lang="zh-CN" altLang="en-US" dirty="0"/>
              <a:t>中，同时对这些</a:t>
            </a:r>
            <a:r>
              <a:rPr lang="zh-CN" altLang="en-US" dirty="0">
                <a:solidFill>
                  <a:srgbClr val="FF0000"/>
                </a:solidFill>
              </a:rPr>
              <a:t>副本标记一个更新的版本号</a:t>
            </a:r>
            <a:r>
              <a:rPr lang="zh-CN" altLang="en-US" dirty="0"/>
              <a:t>。</a:t>
            </a:r>
            <a:endParaRPr lang="en-US" altLang="zh-CN" dirty="0"/>
          </a:p>
          <a:p>
            <a:pPr lvl="1"/>
            <a:endParaRPr kumimoji="1" lang="en-US" altLang="zh-CN" dirty="0"/>
          </a:p>
          <a:p>
            <a:pPr lvl="1"/>
            <a:r>
              <a:rPr kumimoji="1" lang="zh-CN" altLang="en-US" dirty="0"/>
              <a:t>前提条件：（</a:t>
            </a:r>
            <a:r>
              <a:rPr kumimoji="1" lang="en-US" altLang="zh-CN" dirty="0"/>
              <a:t>1</a:t>
            </a:r>
            <a:r>
              <a:rPr kumimoji="1" lang="zh-CN" altLang="en-US" dirty="0"/>
              <a:t>）大部分节点能正常运行；</a:t>
            </a:r>
            <a:endParaRPr kumimoji="1" lang="en-US" altLang="zh-CN" dirty="0"/>
          </a:p>
          <a:p>
            <a:pPr lvl="1"/>
            <a:r>
              <a:rPr kumimoji="1" lang="zh-CN" altLang="en-US" dirty="0"/>
              <a:t>                 （</a:t>
            </a:r>
            <a:r>
              <a:rPr kumimoji="1" lang="en-US" altLang="zh-CN" dirty="0"/>
              <a:t>2</a:t>
            </a:r>
            <a:r>
              <a:rPr kumimoji="1" lang="zh-CN" altLang="en-US" dirty="0"/>
              <a:t>）副本能保存版本号。</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spTree>
    <p:extLst>
      <p:ext uri="{BB962C8B-B14F-4D97-AF65-F5344CB8AC3E}">
        <p14:creationId xmlns:p14="http://schemas.microsoft.com/office/powerpoint/2010/main" val="4293893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5070888"/>
          </a:xfrm>
        </p:spPr>
        <p:txBody>
          <a:bodyPr>
            <a:noAutofit/>
          </a:bodyPr>
          <a:lstStyle/>
          <a:p>
            <a:pPr lvl="1"/>
            <a:r>
              <a:rPr kumimoji="1" lang="zh-CN" altLang="en-US" dirty="0"/>
              <a:t>基于多数方法的一个特例：“读一个、写所有”策略（</a:t>
            </a:r>
            <a:r>
              <a:rPr kumimoji="1" lang="en-US" altLang="zh-CN" dirty="0"/>
              <a:t>read one</a:t>
            </a:r>
            <a:r>
              <a:rPr kumimoji="1" lang="zh-CN" altLang="en-US" dirty="0"/>
              <a:t>，</a:t>
            </a:r>
            <a:r>
              <a:rPr kumimoji="1" lang="en-US" altLang="zh-CN" dirty="0"/>
              <a:t>write all</a:t>
            </a:r>
            <a:r>
              <a:rPr kumimoji="1" lang="zh-CN" altLang="en-US" dirty="0"/>
              <a:t>）</a:t>
            </a:r>
            <a:endParaRPr kumimoji="1" lang="en-US" altLang="zh-CN" dirty="0"/>
          </a:p>
          <a:p>
            <a:pPr lvl="1"/>
            <a:r>
              <a:rPr kumimoji="1" lang="zh-CN" altLang="en-US" dirty="0"/>
              <a:t>       读操作可读取任一个副本，而写操作需要对所有副本执行完成。</a:t>
            </a:r>
            <a:endParaRPr kumimoji="1" lang="en-US" altLang="zh-CN" dirty="0"/>
          </a:p>
          <a:p>
            <a:pPr lvl="1"/>
            <a:r>
              <a:rPr kumimoji="1" lang="en-US" altLang="zh-CN" dirty="0"/>
              <a:t>       </a:t>
            </a:r>
            <a:r>
              <a:rPr kumimoji="1" lang="zh-CN" altLang="zh-CN" dirty="0"/>
              <a:t>↓</a:t>
            </a:r>
            <a:endParaRPr kumimoji="1" lang="en-US" altLang="zh-CN" dirty="0"/>
          </a:p>
          <a:p>
            <a:pPr lvl="1"/>
            <a:r>
              <a:rPr kumimoji="1" lang="zh-CN" altLang="en-US" dirty="0"/>
              <a:t>不需要版本号。</a:t>
            </a:r>
            <a:endParaRPr kumimoji="1" lang="en-US" altLang="zh-CN" dirty="0"/>
          </a:p>
          <a:p>
            <a:pPr lvl="1"/>
            <a:endParaRPr kumimoji="1" lang="en-US" altLang="zh-CN" dirty="0"/>
          </a:p>
          <a:p>
            <a:pPr lvl="1"/>
            <a:r>
              <a:rPr kumimoji="1" lang="zh-CN" altLang="en-US" dirty="0"/>
              <a:t>“读一个、写所有”策略存在的问题：任一节点宕机时都无法执行写操作。</a:t>
            </a:r>
            <a:endParaRPr kumimoji="1" lang="en-US" altLang="zh-CN" dirty="0"/>
          </a:p>
          <a:p>
            <a:pPr lvl="1"/>
            <a:r>
              <a:rPr kumimoji="1" lang="en-US" altLang="zh-CN" dirty="0"/>
              <a:t>       </a:t>
            </a:r>
            <a:r>
              <a:rPr kumimoji="1" lang="zh-CN" altLang="zh-CN" dirty="0"/>
              <a:t>↓</a:t>
            </a:r>
            <a:r>
              <a:rPr kumimoji="1" lang="zh-CN" altLang="en-US" dirty="0"/>
              <a:t>（变种）</a:t>
            </a:r>
            <a:endParaRPr kumimoji="1" lang="en-US" altLang="zh-CN" dirty="0"/>
          </a:p>
          <a:p>
            <a:pPr lvl="1"/>
            <a:r>
              <a:rPr kumimoji="1" lang="zh-CN" altLang="en-US" dirty="0"/>
              <a:t>“读一个、写所有</a:t>
            </a:r>
            <a:r>
              <a:rPr kumimoji="1" lang="zh-CN" altLang="en-US" b="1" dirty="0">
                <a:solidFill>
                  <a:srgbClr val="FF0000"/>
                </a:solidFill>
              </a:rPr>
              <a:t>可写</a:t>
            </a:r>
            <a:r>
              <a:rPr kumimoji="1" lang="zh-CN" altLang="en-US" dirty="0"/>
              <a:t>”策略（</a:t>
            </a:r>
            <a:r>
              <a:rPr kumimoji="1" lang="en-US" altLang="zh-CN" dirty="0"/>
              <a:t>read one</a:t>
            </a:r>
            <a:r>
              <a:rPr kumimoji="1" lang="zh-CN" altLang="en-US" dirty="0"/>
              <a:t>，</a:t>
            </a:r>
            <a:r>
              <a:rPr kumimoji="1" lang="en-US" altLang="zh-CN" dirty="0"/>
              <a:t>write all </a:t>
            </a:r>
            <a:r>
              <a:rPr kumimoji="1" lang="en-US" altLang="zh-CN" dirty="0">
                <a:solidFill>
                  <a:srgbClr val="FF0000"/>
                </a:solidFill>
              </a:rPr>
              <a:t>available</a:t>
            </a:r>
            <a:r>
              <a:rPr kumimoji="1" lang="zh-CN" altLang="en-US" dirty="0"/>
              <a:t>）</a:t>
            </a:r>
            <a:endParaRPr kumimoji="1" lang="en-US" altLang="zh-CN" dirty="0"/>
          </a:p>
          <a:p>
            <a:pPr lvl="1"/>
            <a:r>
              <a:rPr kumimoji="1" lang="zh-CN" altLang="en-US" dirty="0"/>
              <a:t>       读策略从任一副本读取，写策略要求对所有节点加锁，</a:t>
            </a:r>
            <a:r>
              <a:rPr kumimoji="1" lang="zh-CN" altLang="en-US" dirty="0">
                <a:solidFill>
                  <a:srgbClr val="FF0000"/>
                </a:solidFill>
              </a:rPr>
              <a:t>对不能加锁的节点判定为故障</a:t>
            </a:r>
            <a:r>
              <a:rPr kumimoji="1" lang="zh-CN" altLang="en-US" dirty="0"/>
              <a:t>，对能够成功加锁的节点进行写操作。</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spTree>
    <p:extLst>
      <p:ext uri="{BB962C8B-B14F-4D97-AF65-F5344CB8AC3E}">
        <p14:creationId xmlns:p14="http://schemas.microsoft.com/office/powerpoint/2010/main" val="23635944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p:txBody>
          <a:bodyPr>
            <a:noAutofit/>
          </a:bodyPr>
          <a:lstStyle/>
          <a:p>
            <a:pPr lvl="1"/>
            <a:r>
              <a:rPr kumimoji="1" lang="zh-CN" altLang="en-US" dirty="0"/>
              <a:t>“读一个、写所有</a:t>
            </a:r>
            <a:r>
              <a:rPr kumimoji="1" lang="zh-CN" altLang="en-US" b="1" dirty="0"/>
              <a:t>可写</a:t>
            </a:r>
            <a:r>
              <a:rPr kumimoji="1" lang="zh-CN" altLang="en-US" dirty="0"/>
              <a:t>”策略存在的问题：</a:t>
            </a:r>
            <a:endParaRPr kumimoji="1" lang="en-US" altLang="zh-CN" dirty="0"/>
          </a:p>
          <a:p>
            <a:pPr lvl="1">
              <a:buFont typeface="Wingdings" panose="05000000000000000000" pitchFamily="2" charset="2"/>
              <a:buChar char="Ø"/>
            </a:pPr>
            <a:r>
              <a:rPr kumimoji="1" lang="zh-CN" altLang="en-US" dirty="0"/>
              <a:t>如果故障连接恢复后断开节点</a:t>
            </a:r>
            <a:r>
              <a:rPr kumimoji="1" lang="zh-CN" altLang="en-US" dirty="0">
                <a:solidFill>
                  <a:srgbClr val="FF0000"/>
                </a:solidFill>
              </a:rPr>
              <a:t>不知道自己曾断开过</a:t>
            </a:r>
            <a:r>
              <a:rPr kumimoji="1" lang="zh-CN" altLang="en-US" dirty="0"/>
              <a:t>，该节点就具有旧值</a:t>
            </a:r>
            <a:r>
              <a:rPr kumimoji="1" lang="en-US" altLang="zh-CN" dirty="0"/>
              <a:t>, </a:t>
            </a:r>
            <a:r>
              <a:rPr kumimoji="1" lang="zh-CN" altLang="en-US" dirty="0"/>
              <a:t>对该节点的读将返回不正确的值；</a:t>
            </a:r>
            <a:endParaRPr kumimoji="1" lang="en-US" altLang="zh-CN" dirty="0"/>
          </a:p>
          <a:p>
            <a:pPr lvl="1">
              <a:buFont typeface="Wingdings" panose="05000000000000000000" pitchFamily="2" charset="2"/>
              <a:buChar char="Ø"/>
            </a:pPr>
            <a:endParaRPr kumimoji="1" lang="en-US" altLang="zh-CN" dirty="0"/>
          </a:p>
          <a:p>
            <a:pPr lvl="1">
              <a:buFont typeface="Wingdings" panose="05000000000000000000" pitchFamily="2" charset="2"/>
              <a:buChar char="Ø"/>
            </a:pPr>
            <a:r>
              <a:rPr kumimoji="1" lang="zh-CN" altLang="en-US" dirty="0"/>
              <a:t>如果节点知道故障发生, 可以执行重整合(</a:t>
            </a:r>
            <a:r>
              <a:rPr kumimoji="1" lang="en-US" altLang="zh-CN" dirty="0"/>
              <a:t>reintegration), </a:t>
            </a:r>
            <a:r>
              <a:rPr kumimoji="1" lang="zh-CN" altLang="en-US" dirty="0"/>
              <a:t>但这一点无法保证；</a:t>
            </a:r>
            <a:endParaRPr kumimoji="1" lang="en-US" altLang="zh-CN" dirty="0"/>
          </a:p>
          <a:p>
            <a:pPr lvl="1">
              <a:buFont typeface="Wingdings" panose="05000000000000000000" pitchFamily="2" charset="2"/>
              <a:buChar char="Ø"/>
            </a:pPr>
            <a:endParaRPr kumimoji="1" lang="en-US" altLang="zh-CN" dirty="0"/>
          </a:p>
          <a:p>
            <a:pPr lvl="1">
              <a:buFont typeface="Wingdings" panose="05000000000000000000" pitchFamily="2" charset="2"/>
              <a:buChar char="Ø"/>
            </a:pPr>
            <a:r>
              <a:rPr kumimoji="1" lang="zh-CN" altLang="en-US" dirty="0"/>
              <a:t>只适用于网络不会出现划分的情况。</a:t>
            </a:r>
            <a:endParaRPr kumimoji="1" lang="en-US" altLang="zh-CN" dirty="0"/>
          </a:p>
          <a:p>
            <a:pPr lvl="1"/>
            <a:r>
              <a:rPr kumimoji="1" lang="en-US" altLang="zh-CN" dirty="0"/>
              <a:t>         </a:t>
            </a:r>
            <a:r>
              <a:rPr kumimoji="1" lang="zh-CN" altLang="en-US" dirty="0"/>
              <a:t>若出现网络划分，则</a:t>
            </a:r>
            <a:r>
              <a:rPr kumimoji="1" lang="zh-CN" altLang="en-US" dirty="0">
                <a:solidFill>
                  <a:srgbClr val="FF0000"/>
                </a:solidFill>
              </a:rPr>
              <a:t>每个划分节点都会认为其他划分的节点出现了故障，</a:t>
            </a:r>
            <a:r>
              <a:rPr kumimoji="1" lang="en-US" altLang="zh-CN" dirty="0">
                <a:solidFill>
                  <a:srgbClr val="FF0000"/>
                </a:solidFill>
              </a:rPr>
              <a:t> </a:t>
            </a:r>
            <a:r>
              <a:rPr kumimoji="1" lang="zh-CN" altLang="en-US" dirty="0"/>
              <a:t>各分割区的节点可能各自更新同一数据项。</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spTree>
    <p:extLst>
      <p:ext uri="{BB962C8B-B14F-4D97-AF65-F5344CB8AC3E}">
        <p14:creationId xmlns:p14="http://schemas.microsoft.com/office/powerpoint/2010/main" val="3480570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4801302"/>
          </a:xfrm>
        </p:spPr>
        <p:txBody>
          <a:bodyPr>
            <a:noAutofit/>
          </a:bodyPr>
          <a:lstStyle/>
          <a:p>
            <a:pPr lvl="1"/>
            <a:r>
              <a:rPr kumimoji="1" lang="zh-CN" altLang="en-US" dirty="0"/>
              <a:t>节点的故障恢复后如何接回系统？</a:t>
            </a:r>
            <a:endParaRPr kumimoji="1" lang="en-US" altLang="zh-CN" dirty="0"/>
          </a:p>
          <a:p>
            <a:pPr marL="342900" lvl="1" indent="-342900">
              <a:buFont typeface="Wingdings" panose="05000000000000000000" pitchFamily="2" charset="2"/>
              <a:buChar char="Ø"/>
            </a:pPr>
            <a:r>
              <a:rPr kumimoji="1" lang="zh-CN" altLang="en-US" dirty="0"/>
              <a:t>需要</a:t>
            </a:r>
            <a:r>
              <a:rPr kumimoji="1" lang="zh-CN" altLang="en-US" dirty="0">
                <a:solidFill>
                  <a:srgbClr val="FF0000"/>
                </a:solidFill>
              </a:rPr>
              <a:t>更新其系统表</a:t>
            </a:r>
            <a:r>
              <a:rPr kumimoji="1" lang="zh-CN" altLang="en-US" dirty="0"/>
              <a:t>，使之存储最新信息；</a:t>
            </a:r>
            <a:endParaRPr kumimoji="1" lang="en-US" altLang="zh-CN" dirty="0"/>
          </a:p>
          <a:p>
            <a:pPr marL="342900" lvl="1" indent="-342900">
              <a:buFont typeface="Wingdings" panose="05000000000000000000" pitchFamily="2" charset="2"/>
              <a:buChar char="Ø"/>
            </a:pPr>
            <a:r>
              <a:rPr kumimoji="1" lang="zh-CN" altLang="en-US" dirty="0"/>
              <a:t>更新存储</a:t>
            </a:r>
            <a:r>
              <a:rPr kumimoji="1" lang="zh-CN" altLang="en-US" dirty="0">
                <a:solidFill>
                  <a:srgbClr val="FF0000"/>
                </a:solidFill>
              </a:rPr>
              <a:t>数据项的内容 </a:t>
            </a:r>
            <a:r>
              <a:rPr kumimoji="1" lang="zh-CN" altLang="en-US" dirty="0"/>
              <a:t>。</a:t>
            </a:r>
            <a:endParaRPr kumimoji="1" lang="en-US" altLang="zh-CN" dirty="0"/>
          </a:p>
          <a:p>
            <a:pPr lvl="1"/>
            <a:endParaRPr kumimoji="1" lang="en-US" altLang="zh-CN" dirty="0"/>
          </a:p>
          <a:p>
            <a:pPr lvl="1"/>
            <a:r>
              <a:rPr kumimoji="1" lang="zh-CN" altLang="en-US" b="1" dirty="0"/>
              <a:t>问题</a:t>
            </a:r>
            <a:r>
              <a:rPr kumimoji="1" lang="zh-CN" altLang="en-US" dirty="0"/>
              <a:t>：节点重新接入系统并恢复系统表和数据项内容时，如果</a:t>
            </a:r>
            <a:r>
              <a:rPr kumimoji="1" lang="zh-CN" altLang="en-US" dirty="0">
                <a:solidFill>
                  <a:srgbClr val="FF0000"/>
                </a:solidFill>
              </a:rPr>
              <a:t>数据项同时也在更新，</a:t>
            </a:r>
            <a:r>
              <a:rPr kumimoji="1" lang="zh-CN" altLang="en-US" dirty="0"/>
              <a:t>则会带来数据不一致的问题。</a:t>
            </a:r>
            <a:endParaRPr kumimoji="1" lang="en-US" altLang="zh-CN" dirty="0"/>
          </a:p>
          <a:p>
            <a:pPr lvl="1"/>
            <a:r>
              <a:rPr kumimoji="1" lang="zh-CN" altLang="en-US" b="1" dirty="0"/>
              <a:t>解决途径</a:t>
            </a:r>
            <a:r>
              <a:rPr kumimoji="1" lang="zh-CN" altLang="en-US" dirty="0"/>
              <a:t>：</a:t>
            </a:r>
            <a:endParaRPr kumimoji="1" lang="en-US" altLang="zh-CN" dirty="0"/>
          </a:p>
          <a:p>
            <a:pPr marL="342900" lvl="1" indent="-342900">
              <a:buFont typeface="Wingdings" panose="05000000000000000000" pitchFamily="2" charset="2"/>
              <a:buChar char="Ø"/>
            </a:pPr>
            <a:r>
              <a:rPr kumimoji="1" lang="zh-CN" altLang="en-US" dirty="0"/>
              <a:t>简单的</a:t>
            </a:r>
            <a:r>
              <a:rPr kumimoji="1" lang="zh-CN" altLang="en-US" dirty="0">
                <a:solidFill>
                  <a:srgbClr val="FF0000"/>
                </a:solidFill>
              </a:rPr>
              <a:t>暂停系统</a:t>
            </a:r>
            <a:r>
              <a:rPr kumimoji="1" lang="zh-CN" altLang="en-US" dirty="0"/>
              <a:t>；</a:t>
            </a:r>
            <a:endParaRPr kumimoji="1" lang="en-US" altLang="zh-CN" dirty="0"/>
          </a:p>
          <a:p>
            <a:pPr marL="342900" lvl="1" indent="-342900">
              <a:buFont typeface="Wingdings" panose="05000000000000000000" pitchFamily="2" charset="2"/>
              <a:buChar char="Ø"/>
            </a:pPr>
            <a:r>
              <a:rPr kumimoji="1" lang="zh-CN" altLang="en-US" dirty="0"/>
              <a:t>在</a:t>
            </a:r>
            <a:r>
              <a:rPr kumimoji="1" lang="zh-CN" altLang="en-US" dirty="0">
                <a:solidFill>
                  <a:srgbClr val="FF0000"/>
                </a:solidFill>
              </a:rPr>
              <a:t>申请加锁操作前保证</a:t>
            </a:r>
            <a:r>
              <a:rPr kumimoji="1" lang="zh-CN" altLang="en-US" dirty="0"/>
              <a:t>数据项本身到达</a:t>
            </a:r>
            <a:r>
              <a:rPr kumimoji="1" lang="zh-CN" altLang="en-US" dirty="0">
                <a:solidFill>
                  <a:srgbClr val="FF0000"/>
                </a:solidFill>
              </a:rPr>
              <a:t>最新状态</a:t>
            </a:r>
            <a:r>
              <a:rPr kumimoji="1" lang="zh-CN" altLang="en-US" dirty="0"/>
              <a:t>。</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spTree>
    <p:extLst>
      <p:ext uri="{BB962C8B-B14F-4D97-AF65-F5344CB8AC3E}">
        <p14:creationId xmlns:p14="http://schemas.microsoft.com/office/powerpoint/2010/main" val="1077481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a:t>
            </a:r>
          </a:p>
        </p:txBody>
      </p:sp>
      <p:sp>
        <p:nvSpPr>
          <p:cNvPr id="3" name="内容占位符 2"/>
          <p:cNvSpPr>
            <a:spLocks noGrp="1"/>
          </p:cNvSpPr>
          <p:nvPr>
            <p:ph idx="1"/>
          </p:nvPr>
        </p:nvSpPr>
        <p:spPr>
          <a:xfrm>
            <a:off x="838200" y="880508"/>
            <a:ext cx="10515600" cy="5436013"/>
          </a:xfrm>
        </p:spPr>
        <p:txBody>
          <a:bodyPr>
            <a:normAutofit/>
          </a:bodyPr>
          <a:lstStyle/>
          <a:p>
            <a:pPr lvl="1"/>
            <a:r>
              <a:rPr kumimoji="1" lang="zh-CN" altLang="en-US" b="1" dirty="0"/>
              <a:t>异构（</a:t>
            </a:r>
            <a:r>
              <a:rPr kumimoji="1" lang="en-US" altLang="zh-CN" b="1" dirty="0"/>
              <a:t>heterogeneous</a:t>
            </a:r>
            <a:r>
              <a:rPr kumimoji="1" lang="zh-CN" altLang="en-US" b="1" dirty="0"/>
              <a:t>）分布式数据库</a:t>
            </a:r>
            <a:endParaRPr kumimoji="1" lang="en-US" altLang="zh-CN" b="1" dirty="0"/>
          </a:p>
          <a:p>
            <a:pPr lvl="1"/>
            <a:r>
              <a:rPr lang="zh-CN" altLang="en-US" dirty="0"/>
              <a:t>       不同节点可使用不同的数据库管理系统软件，采取不同的管理模式，站点间只需有限的配合以完成全局事务处理。</a:t>
            </a:r>
            <a:endParaRPr lang="en-US" altLang="zh-CN" dirty="0"/>
          </a:p>
          <a:p>
            <a:pPr lvl="1"/>
            <a:endParaRPr lang="en-US" altLang="zh-CN" dirty="0"/>
          </a:p>
          <a:p>
            <a:pPr lvl="1"/>
            <a:r>
              <a:rPr lang="zh-CN" altLang="en-US" dirty="0"/>
              <a:t>面临的挑战：</a:t>
            </a:r>
            <a:endParaRPr lang="en-US" altLang="zh-CN" dirty="0"/>
          </a:p>
          <a:p>
            <a:pPr marL="352425" lvl="2" indent="-352425">
              <a:lnSpc>
                <a:spcPct val="120000"/>
              </a:lnSpc>
              <a:buFont typeface="Wingdings" panose="05000000000000000000" pitchFamily="2" charset="2"/>
              <a:buChar char="Ø"/>
            </a:pPr>
            <a:r>
              <a:rPr lang="zh-CN" altLang="en-US" dirty="0">
                <a:solidFill>
                  <a:srgbClr val="FF0000"/>
                </a:solidFill>
              </a:rPr>
              <a:t>模式差异</a:t>
            </a:r>
            <a:r>
              <a:rPr lang="zh-CN" altLang="en-US" dirty="0"/>
              <a:t>是</a:t>
            </a:r>
            <a:r>
              <a:rPr lang="zh-CN" altLang="en-US" dirty="0">
                <a:solidFill>
                  <a:srgbClr val="FF0000"/>
                </a:solidFill>
              </a:rPr>
              <a:t>查询</a:t>
            </a:r>
            <a:r>
              <a:rPr lang="zh-CN" altLang="en-US" dirty="0"/>
              <a:t>处理中的主要问题；</a:t>
            </a:r>
            <a:endParaRPr lang="en-US" altLang="zh-CN" dirty="0"/>
          </a:p>
          <a:p>
            <a:pPr marL="352425" lvl="2" indent="-352425">
              <a:lnSpc>
                <a:spcPct val="120000"/>
              </a:lnSpc>
              <a:buFont typeface="Wingdings" panose="05000000000000000000" pitchFamily="2" charset="2"/>
              <a:buChar char="Ø"/>
            </a:pPr>
            <a:r>
              <a:rPr lang="zh-CN" altLang="en-US" dirty="0">
                <a:solidFill>
                  <a:srgbClr val="FF0000"/>
                </a:solidFill>
              </a:rPr>
              <a:t>软件差异</a:t>
            </a:r>
            <a:r>
              <a:rPr lang="zh-CN" altLang="en-US" dirty="0"/>
              <a:t>是</a:t>
            </a:r>
            <a:r>
              <a:rPr lang="zh-CN" altLang="en-US" dirty="0">
                <a:solidFill>
                  <a:srgbClr val="FF0000"/>
                </a:solidFill>
              </a:rPr>
              <a:t>事务</a:t>
            </a:r>
            <a:r>
              <a:rPr lang="zh-CN" altLang="en-US" dirty="0"/>
              <a:t>处理中的主要问题；</a:t>
            </a:r>
            <a:endParaRPr lang="en-US" altLang="zh-CN" dirty="0"/>
          </a:p>
          <a:p>
            <a:pPr lvl="2">
              <a:lnSpc>
                <a:spcPct val="120000"/>
              </a:lnSpc>
            </a:pPr>
            <a:r>
              <a:rPr lang="zh-CN" altLang="en-US" dirty="0"/>
              <a:t>    数据</a:t>
            </a:r>
            <a:r>
              <a:rPr lang="zh-CN" altLang="en-US" dirty="0">
                <a:solidFill>
                  <a:srgbClr val="FF0000"/>
                </a:solidFill>
              </a:rPr>
              <a:t>模型</a:t>
            </a:r>
            <a:r>
              <a:rPr lang="zh-CN" altLang="en-US" dirty="0"/>
              <a:t>可不同</a:t>
            </a:r>
            <a:r>
              <a:rPr lang="en-US" altLang="zh-CN" dirty="0"/>
              <a:t> (</a:t>
            </a:r>
            <a:r>
              <a:rPr lang="zh-CN" altLang="en-US" dirty="0"/>
              <a:t>层次式、</a:t>
            </a:r>
            <a:r>
              <a:rPr lang="en-US" altLang="zh-CN" dirty="0"/>
              <a:t> </a:t>
            </a:r>
            <a:r>
              <a:rPr lang="zh-CN" altLang="en-US" dirty="0"/>
              <a:t>关系式等</a:t>
            </a:r>
            <a:r>
              <a:rPr lang="en-US" altLang="zh-CN" dirty="0"/>
              <a:t>)</a:t>
            </a:r>
            <a:r>
              <a:rPr lang="zh-CN" altLang="en-US" dirty="0"/>
              <a:t>，事务</a:t>
            </a:r>
            <a:r>
              <a:rPr lang="zh-CN" altLang="en-US" dirty="0">
                <a:solidFill>
                  <a:srgbClr val="FF0000"/>
                </a:solidFill>
              </a:rPr>
              <a:t>提交协议</a:t>
            </a:r>
            <a:r>
              <a:rPr lang="zh-CN" altLang="en-US" dirty="0"/>
              <a:t>可能不兼容，</a:t>
            </a:r>
            <a:r>
              <a:rPr lang="zh-CN" altLang="en-US" dirty="0">
                <a:solidFill>
                  <a:srgbClr val="FF0000"/>
                </a:solidFill>
              </a:rPr>
              <a:t>并发控制</a:t>
            </a:r>
            <a:r>
              <a:rPr lang="zh-CN" altLang="en-US" dirty="0"/>
              <a:t>可能基于不同技术</a:t>
            </a:r>
            <a:r>
              <a:rPr lang="en-US" altLang="zh-CN" dirty="0"/>
              <a:t> (</a:t>
            </a:r>
            <a:r>
              <a:rPr lang="zh-CN" altLang="en-US" dirty="0"/>
              <a:t>锁、时间戳等</a:t>
            </a:r>
            <a:r>
              <a:rPr lang="en-US" altLang="zh-CN" dirty="0"/>
              <a:t>)</a:t>
            </a:r>
            <a:r>
              <a:rPr lang="zh-CN" altLang="en-US" dirty="0"/>
              <a:t>，</a:t>
            </a:r>
            <a:r>
              <a:rPr lang="zh-CN" altLang="en-US" dirty="0">
                <a:solidFill>
                  <a:srgbClr val="FF0000"/>
                </a:solidFill>
              </a:rPr>
              <a:t>系统级细节</a:t>
            </a:r>
            <a:r>
              <a:rPr lang="zh-CN" altLang="en-US" dirty="0"/>
              <a:t>甚至完全不兼容；</a:t>
            </a:r>
            <a:endParaRPr lang="en-US" altLang="zh-CN" dirty="0"/>
          </a:p>
          <a:p>
            <a:pPr marL="352425" lvl="2" indent="-352425">
              <a:lnSpc>
                <a:spcPct val="120000"/>
              </a:lnSpc>
              <a:buFont typeface="Wingdings" panose="05000000000000000000" pitchFamily="2" charset="2"/>
              <a:buChar char="Ø"/>
            </a:pPr>
            <a:r>
              <a:rPr lang="zh-CN" altLang="en-US" dirty="0"/>
              <a:t>节点可能</a:t>
            </a:r>
            <a:r>
              <a:rPr lang="zh-CN" altLang="en-US" dirty="0">
                <a:solidFill>
                  <a:srgbClr val="FF0000"/>
                </a:solidFill>
              </a:rPr>
              <a:t>相互不知晓</a:t>
            </a:r>
            <a:r>
              <a:rPr lang="zh-CN" altLang="en-US" dirty="0"/>
              <a:t>，并且在事务处理中只能提供有限的合作手段。</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spTree>
    <p:extLst>
      <p:ext uri="{BB962C8B-B14F-4D97-AF65-F5344CB8AC3E}">
        <p14:creationId xmlns:p14="http://schemas.microsoft.com/office/powerpoint/2010/main" val="8121313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异构与基于云的分布式数据库（续）</a:t>
            </a:r>
          </a:p>
        </p:txBody>
      </p:sp>
      <p:sp>
        <p:nvSpPr>
          <p:cNvPr id="3" name="内容占位符 2"/>
          <p:cNvSpPr>
            <a:spLocks noGrp="1"/>
          </p:cNvSpPr>
          <p:nvPr>
            <p:ph idx="1"/>
          </p:nvPr>
        </p:nvSpPr>
        <p:spPr>
          <a:xfrm>
            <a:off x="838200" y="880508"/>
            <a:ext cx="10515600" cy="5436013"/>
          </a:xfrm>
        </p:spPr>
        <p:txBody>
          <a:bodyPr>
            <a:normAutofit/>
          </a:bodyPr>
          <a:lstStyle/>
          <a:p>
            <a:pPr lvl="1">
              <a:lnSpc>
                <a:spcPct val="110000"/>
              </a:lnSpc>
            </a:pPr>
            <a:r>
              <a:rPr lang="zh-CN" altLang="en-US" b="1" dirty="0"/>
              <a:t>多数据库系统</a:t>
            </a:r>
            <a:endParaRPr lang="en-US" altLang="zh-CN" b="1" dirty="0"/>
          </a:p>
          <a:p>
            <a:pPr lvl="1">
              <a:lnSpc>
                <a:spcPct val="110000"/>
              </a:lnSpc>
            </a:pPr>
            <a:r>
              <a:rPr lang="en-US" altLang="zh-CN" dirty="0"/>
              <a:t>       </a:t>
            </a:r>
            <a:r>
              <a:rPr lang="zh-CN" altLang="en-US" dirty="0"/>
              <a:t>操作来自多节点的异构分布式数据库系统，需要在</a:t>
            </a:r>
            <a:r>
              <a:rPr lang="zh-CN" altLang="en-US" dirty="0">
                <a:solidFill>
                  <a:srgbClr val="FF0000"/>
                </a:solidFill>
              </a:rPr>
              <a:t>已有数据库系统之上搭建一个新的软件层以实现控制协调</a:t>
            </a:r>
            <a:r>
              <a:rPr lang="zh-CN" altLang="en-US" dirty="0"/>
              <a:t>，称之为“多数据库系统”（</a:t>
            </a:r>
            <a:r>
              <a:rPr lang="en-US" altLang="zh-CN" dirty="0"/>
              <a:t>multidatabase system</a:t>
            </a:r>
            <a:r>
              <a:rPr lang="zh-CN" altLang="en-US" dirty="0"/>
              <a:t>）。</a:t>
            </a:r>
            <a:endParaRPr lang="en-US" altLang="zh-CN" dirty="0"/>
          </a:p>
          <a:p>
            <a:pPr lvl="1">
              <a:lnSpc>
                <a:spcPct val="110000"/>
              </a:lnSpc>
            </a:pPr>
            <a:endParaRPr lang="en-US" altLang="zh-CN" dirty="0"/>
          </a:p>
          <a:p>
            <a:pPr lvl="1">
              <a:lnSpc>
                <a:spcPct val="110000"/>
              </a:lnSpc>
            </a:pPr>
            <a:r>
              <a:rPr lang="zh-CN" altLang="en-US" dirty="0"/>
              <a:t>特点：只是</a:t>
            </a:r>
            <a:r>
              <a:rPr lang="zh-CN" altLang="en-US" dirty="0">
                <a:solidFill>
                  <a:srgbClr val="FF0000"/>
                </a:solidFill>
              </a:rPr>
              <a:t>逻辑上</a:t>
            </a:r>
            <a:r>
              <a:rPr lang="zh-CN" altLang="en-US" dirty="0"/>
              <a:t>将多个局部数据库集成在一起，各节点保持原有的并发控制和事务管理机制。</a:t>
            </a:r>
            <a:endParaRPr lang="en-US" altLang="zh-CN" dirty="0"/>
          </a:p>
          <a:p>
            <a:pPr lvl="1">
              <a:lnSpc>
                <a:spcPct val="110000"/>
              </a:lnSpc>
            </a:pPr>
            <a:endParaRPr lang="en-US" altLang="zh-CN" dirty="0"/>
          </a:p>
          <a:p>
            <a:pPr lvl="1">
              <a:lnSpc>
                <a:spcPct val="110000"/>
              </a:lnSpc>
            </a:pPr>
            <a:r>
              <a:rPr lang="zh-CN" altLang="en-US" dirty="0">
                <a:solidFill>
                  <a:srgbClr val="FF0000"/>
                </a:solidFill>
              </a:rPr>
              <a:t>不采用同构化集成</a:t>
            </a:r>
            <a:r>
              <a:rPr lang="zh-CN" altLang="en-US" dirty="0"/>
              <a:t>的原因：</a:t>
            </a:r>
            <a:endParaRPr lang="en-US" altLang="zh-CN" dirty="0"/>
          </a:p>
          <a:p>
            <a:pPr lvl="1">
              <a:lnSpc>
                <a:spcPct val="110000"/>
              </a:lnSpc>
            </a:pPr>
            <a:r>
              <a:rPr lang="zh-CN" altLang="en-US" dirty="0"/>
              <a:t>（</a:t>
            </a:r>
            <a:r>
              <a:rPr lang="en-US" altLang="zh-CN" dirty="0"/>
              <a:t>1</a:t>
            </a:r>
            <a:r>
              <a:rPr lang="zh-CN" altLang="en-US" dirty="0"/>
              <a:t>）集成为同构数据库</a:t>
            </a:r>
            <a:r>
              <a:rPr lang="zh-CN" altLang="en-US" dirty="0">
                <a:solidFill>
                  <a:srgbClr val="FF0000"/>
                </a:solidFill>
              </a:rPr>
              <a:t>代价</a:t>
            </a:r>
            <a:r>
              <a:rPr lang="zh-CN" altLang="en-US" dirty="0"/>
              <a:t>巨大</a:t>
            </a:r>
            <a:endParaRPr lang="en-US" altLang="zh-CN" dirty="0"/>
          </a:p>
          <a:p>
            <a:pPr lvl="1">
              <a:lnSpc>
                <a:spcPct val="110000"/>
              </a:lnSpc>
            </a:pPr>
            <a:r>
              <a:rPr lang="en-US" altLang="zh-CN" dirty="0"/>
              <a:t>         </a:t>
            </a:r>
            <a:r>
              <a:rPr lang="zh-CN" altLang="en-US" dirty="0"/>
              <a:t>涉及不同数据库之间的功能转换</a:t>
            </a:r>
            <a:endParaRPr lang="en-US" altLang="zh-CN" dirty="0"/>
          </a:p>
          <a:p>
            <a:pPr lvl="1">
              <a:lnSpc>
                <a:spcPct val="110000"/>
              </a:lnSpc>
            </a:pPr>
            <a:r>
              <a:rPr lang="zh-CN" altLang="en-US" dirty="0"/>
              <a:t>（</a:t>
            </a:r>
            <a:r>
              <a:rPr lang="en-US" altLang="zh-CN" dirty="0"/>
              <a:t>2</a:t>
            </a:r>
            <a:r>
              <a:rPr lang="zh-CN" altLang="en-US" dirty="0"/>
              <a:t>）不同的数据库可能属于</a:t>
            </a:r>
            <a:r>
              <a:rPr lang="zh-CN" altLang="en-US" dirty="0">
                <a:solidFill>
                  <a:srgbClr val="FF0000"/>
                </a:solidFill>
              </a:rPr>
              <a:t>不同组织机构</a:t>
            </a:r>
            <a:r>
              <a:rPr lang="zh-CN" altLang="en-US" dirty="0"/>
              <a:t>，有保留自治性的需求</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spTree>
    <p:extLst>
      <p:ext uri="{BB962C8B-B14F-4D97-AF65-F5344CB8AC3E}">
        <p14:creationId xmlns:p14="http://schemas.microsoft.com/office/powerpoint/2010/main" val="2591421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异构与基于云的分布式数据库（续）</a:t>
            </a:r>
          </a:p>
        </p:txBody>
      </p:sp>
      <p:sp>
        <p:nvSpPr>
          <p:cNvPr id="3" name="内容占位符 2"/>
          <p:cNvSpPr>
            <a:spLocks noGrp="1"/>
          </p:cNvSpPr>
          <p:nvPr>
            <p:ph idx="1"/>
          </p:nvPr>
        </p:nvSpPr>
        <p:spPr>
          <a:xfrm>
            <a:off x="838200" y="880508"/>
            <a:ext cx="10515600" cy="5436013"/>
          </a:xfrm>
        </p:spPr>
        <p:txBody>
          <a:bodyPr>
            <a:normAutofit/>
          </a:bodyPr>
          <a:lstStyle/>
          <a:p>
            <a:pPr lvl="1"/>
            <a:r>
              <a:rPr lang="zh-CN" altLang="en-US" dirty="0"/>
              <a:t>多数据库系统的挑战：</a:t>
            </a:r>
            <a:endParaRPr lang="en-US" altLang="zh-CN" dirty="0"/>
          </a:p>
          <a:p>
            <a:pPr marL="342900" lvl="1" indent="-342900">
              <a:buFont typeface="Wingdings" panose="05000000000000000000" pitchFamily="2" charset="2"/>
              <a:buChar char="Ø"/>
            </a:pPr>
            <a:r>
              <a:rPr lang="zh-CN" altLang="en-US" dirty="0"/>
              <a:t>   需要提供</a:t>
            </a:r>
            <a:r>
              <a:rPr lang="zh-CN" altLang="en-US" dirty="0">
                <a:solidFill>
                  <a:srgbClr val="FF0000"/>
                </a:solidFill>
              </a:rPr>
              <a:t>通用的数据模型</a:t>
            </a:r>
            <a:endParaRPr lang="en-US" altLang="zh-CN" dirty="0">
              <a:solidFill>
                <a:srgbClr val="FF0000"/>
              </a:solidFill>
            </a:endParaRPr>
          </a:p>
          <a:p>
            <a:pPr lvl="1"/>
            <a:r>
              <a:rPr lang="zh-CN" altLang="en-US" dirty="0"/>
              <a:t>            通常使用关系模型，并将</a:t>
            </a:r>
            <a:r>
              <a:rPr lang="en-US" altLang="zh-CN" dirty="0"/>
              <a:t>SQL</a:t>
            </a:r>
            <a:r>
              <a:rPr lang="zh-CN" altLang="en-US" dirty="0"/>
              <a:t>作为通用查询语言</a:t>
            </a:r>
            <a:endParaRPr lang="en-US" altLang="zh-CN" dirty="0"/>
          </a:p>
          <a:p>
            <a:pPr marL="342900" lvl="1" indent="-342900">
              <a:buFont typeface="Wingdings" panose="05000000000000000000" pitchFamily="2" charset="2"/>
              <a:buChar char="Ø"/>
            </a:pPr>
            <a:r>
              <a:rPr lang="zh-CN" altLang="en-US" dirty="0"/>
              <a:t>   需要提供</a:t>
            </a:r>
            <a:r>
              <a:rPr lang="zh-CN" altLang="en-US" dirty="0">
                <a:solidFill>
                  <a:srgbClr val="FF0000"/>
                </a:solidFill>
              </a:rPr>
              <a:t>统一的数据视图</a:t>
            </a:r>
            <a:endParaRPr lang="en-US" altLang="zh-CN" dirty="0">
              <a:solidFill>
                <a:srgbClr val="FF0000"/>
              </a:solidFill>
            </a:endParaRPr>
          </a:p>
          <a:p>
            <a:pPr marL="342900" lvl="1" indent="-342900">
              <a:buFont typeface="Wingdings" panose="05000000000000000000" pitchFamily="2" charset="2"/>
              <a:buChar char="Ø"/>
            </a:pPr>
            <a:r>
              <a:rPr lang="zh-CN" altLang="en-US" dirty="0"/>
              <a:t>   查询处理</a:t>
            </a:r>
            <a:endParaRPr lang="en-US" altLang="zh-CN" dirty="0"/>
          </a:p>
          <a:p>
            <a:pPr marL="627063" lvl="1">
              <a:buFont typeface="Wingdings" panose="05000000000000000000" pitchFamily="2" charset="2"/>
              <a:buChar char="Ø"/>
            </a:pPr>
            <a:r>
              <a:rPr lang="zh-CN" altLang="en-US" dirty="0"/>
              <a:t>如何将全局模式的</a:t>
            </a:r>
            <a:r>
              <a:rPr lang="zh-CN" altLang="en-US" dirty="0">
                <a:solidFill>
                  <a:srgbClr val="FF0000"/>
                </a:solidFill>
              </a:rPr>
              <a:t>查询转换为子数据库的局部查询</a:t>
            </a:r>
            <a:endParaRPr lang="en-US" altLang="zh-CN" dirty="0">
              <a:solidFill>
                <a:srgbClr val="FF0000"/>
              </a:solidFill>
            </a:endParaRPr>
          </a:p>
          <a:p>
            <a:pPr marL="627063" lvl="1">
              <a:buFont typeface="Wingdings" panose="05000000000000000000" pitchFamily="2" charset="2"/>
              <a:buChar char="Ø"/>
            </a:pPr>
            <a:r>
              <a:rPr lang="zh-CN" altLang="en-US" dirty="0"/>
              <a:t>某些子数据库可能查询能力有限，例如仅限</a:t>
            </a:r>
            <a:r>
              <a:rPr lang="zh-CN" altLang="en-US" dirty="0">
                <a:solidFill>
                  <a:srgbClr val="FF0000"/>
                </a:solidFill>
              </a:rPr>
              <a:t>特定域操作</a:t>
            </a:r>
            <a:endParaRPr lang="en-US" altLang="zh-CN" dirty="0">
              <a:solidFill>
                <a:srgbClr val="FF0000"/>
              </a:solidFill>
            </a:endParaRPr>
          </a:p>
          <a:p>
            <a:pPr marL="627063" lvl="1">
              <a:buFont typeface="Wingdings" panose="05000000000000000000" pitchFamily="2" charset="2"/>
              <a:buChar char="Ø"/>
            </a:pPr>
            <a:r>
              <a:rPr lang="zh-CN" altLang="en-US" dirty="0"/>
              <a:t>多个数据库结果之间的</a:t>
            </a:r>
            <a:r>
              <a:rPr lang="zh-CN" altLang="en-US" dirty="0">
                <a:solidFill>
                  <a:srgbClr val="FF0000"/>
                </a:solidFill>
              </a:rPr>
              <a:t>去重操作</a:t>
            </a:r>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spTree>
    <p:extLst>
      <p:ext uri="{BB962C8B-B14F-4D97-AF65-F5344CB8AC3E}">
        <p14:creationId xmlns:p14="http://schemas.microsoft.com/office/powerpoint/2010/main" val="29121194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异构与基于云的分布式数据库（续）</a:t>
            </a:r>
          </a:p>
        </p:txBody>
      </p:sp>
      <p:sp>
        <p:nvSpPr>
          <p:cNvPr id="3" name="内容占位符 2"/>
          <p:cNvSpPr>
            <a:spLocks noGrp="1"/>
          </p:cNvSpPr>
          <p:nvPr>
            <p:ph idx="1"/>
          </p:nvPr>
        </p:nvSpPr>
        <p:spPr>
          <a:xfrm>
            <a:off x="838200" y="880508"/>
            <a:ext cx="10515600" cy="5840967"/>
          </a:xfrm>
        </p:spPr>
        <p:txBody>
          <a:bodyPr>
            <a:normAutofit lnSpcReduction="10000"/>
          </a:bodyPr>
          <a:lstStyle/>
          <a:p>
            <a:pPr lvl="1"/>
            <a:r>
              <a:rPr kumimoji="1" lang="zh-CN" altLang="en-US" b="1" dirty="0"/>
              <a:t>基于云的分布式数据库</a:t>
            </a:r>
            <a:endParaRPr kumimoji="1" lang="en-US" altLang="zh-CN" b="1" dirty="0"/>
          </a:p>
          <a:p>
            <a:pPr lvl="1"/>
            <a:r>
              <a:rPr kumimoji="1" lang="zh-CN" altLang="en-US" dirty="0"/>
              <a:t>       云计算使用户能以通用的接入方式访问共享的可配置系统资源，仅需少量的管理，</a:t>
            </a:r>
            <a:r>
              <a:rPr kumimoji="1" lang="zh-CN" altLang="en-US" dirty="0">
                <a:solidFill>
                  <a:srgbClr val="FF0000"/>
                </a:solidFill>
              </a:rPr>
              <a:t>用户使用虚拟机</a:t>
            </a:r>
            <a:r>
              <a:rPr kumimoji="1" lang="zh-CN" altLang="en-US" dirty="0"/>
              <a:t>就像得到了所需的物理资源节点。通常网络运营商提供资源和服务，例如阿里、亚马逊、华为。云计算的兴起为异构分布式数据库提供了良好支持</a:t>
            </a:r>
            <a:endParaRPr kumimoji="1" lang="en-US" altLang="zh-CN" dirty="0"/>
          </a:p>
          <a:p>
            <a:pPr marL="800100" lvl="2" indent="-342900">
              <a:buFont typeface="Wingdings" panose="05000000000000000000" pitchFamily="2" charset="2"/>
              <a:buChar char="Ø"/>
            </a:pPr>
            <a:r>
              <a:rPr kumimoji="1" lang="zh-CN" altLang="en-US" dirty="0"/>
              <a:t>易配置</a:t>
            </a:r>
            <a:endParaRPr kumimoji="1" lang="en-US" altLang="zh-CN" dirty="0"/>
          </a:p>
          <a:p>
            <a:pPr marL="800100" lvl="2" indent="-342900">
              <a:buFont typeface="Wingdings" panose="05000000000000000000" pitchFamily="2" charset="2"/>
              <a:buChar char="Ø"/>
            </a:pPr>
            <a:r>
              <a:rPr kumimoji="1" lang="zh-CN" altLang="en-US" dirty="0"/>
              <a:t>高度灵活</a:t>
            </a:r>
            <a:endParaRPr kumimoji="1" lang="en-US" altLang="zh-CN" dirty="0"/>
          </a:p>
          <a:p>
            <a:pPr marL="800100" lvl="2" indent="-342900">
              <a:buFont typeface="Wingdings" panose="05000000000000000000" pitchFamily="2" charset="2"/>
              <a:buChar char="Ø"/>
            </a:pPr>
            <a:r>
              <a:rPr kumimoji="1" lang="zh-CN" altLang="en-US" dirty="0"/>
              <a:t>经济适用（环境部署、运维）</a:t>
            </a:r>
            <a:endParaRPr kumimoji="1" lang="en-US" altLang="zh-CN" dirty="0"/>
          </a:p>
          <a:p>
            <a:pPr marL="800100" lvl="2" indent="-342900">
              <a:buFont typeface="Wingdings" panose="05000000000000000000" pitchFamily="2" charset="2"/>
              <a:buChar char="Ø"/>
            </a:pPr>
            <a:endParaRPr kumimoji="1" lang="en-US" altLang="zh-CN" dirty="0"/>
          </a:p>
          <a:p>
            <a:pPr lvl="1"/>
            <a:r>
              <a:rPr kumimoji="1" lang="zh-CN" altLang="en-US" b="1" dirty="0"/>
              <a:t>基于云的分布式数据库存在的挑战</a:t>
            </a:r>
            <a:endParaRPr kumimoji="1" lang="en-US" altLang="zh-CN" b="1" dirty="0"/>
          </a:p>
          <a:p>
            <a:pPr marL="800100" lvl="2" indent="-342900">
              <a:lnSpc>
                <a:spcPct val="110000"/>
              </a:lnSpc>
              <a:buFont typeface="Wingdings" panose="05000000000000000000" pitchFamily="2" charset="2"/>
              <a:buChar char="Ø"/>
            </a:pPr>
            <a:r>
              <a:rPr kumimoji="1" lang="zh-CN" altLang="en-US" dirty="0">
                <a:solidFill>
                  <a:srgbClr val="FF0000"/>
                </a:solidFill>
              </a:rPr>
              <a:t>物理位置问题</a:t>
            </a:r>
            <a:r>
              <a:rPr kumimoji="1" lang="zh-CN" altLang="en-US" dirty="0"/>
              <a:t>（云服务商决定，查询优化面临</a:t>
            </a:r>
            <a:r>
              <a:rPr kumimoji="1" lang="zh-CN" altLang="en-US" dirty="0">
                <a:solidFill>
                  <a:srgbClr val="FF0000"/>
                </a:solidFill>
              </a:rPr>
              <a:t>存储和通讯优化失效</a:t>
            </a:r>
            <a:r>
              <a:rPr kumimoji="1" lang="zh-CN" altLang="en-US" dirty="0"/>
              <a:t>）</a:t>
            </a:r>
            <a:endParaRPr kumimoji="1" lang="en-US" altLang="zh-CN" dirty="0"/>
          </a:p>
          <a:p>
            <a:pPr marL="800100" lvl="2" indent="-342900">
              <a:lnSpc>
                <a:spcPct val="110000"/>
              </a:lnSpc>
              <a:buFont typeface="Wingdings" panose="05000000000000000000" pitchFamily="2" charset="2"/>
              <a:buChar char="Ø"/>
            </a:pPr>
            <a:r>
              <a:rPr kumimoji="1" lang="zh-CN" altLang="en-US" dirty="0">
                <a:solidFill>
                  <a:srgbClr val="FF0000"/>
                </a:solidFill>
              </a:rPr>
              <a:t>复制问题</a:t>
            </a:r>
            <a:r>
              <a:rPr kumimoji="1" lang="zh-CN" altLang="en-US" dirty="0"/>
              <a:t>（云服务可能复制客户数据，</a:t>
            </a:r>
            <a:r>
              <a:rPr kumimoji="1" lang="zh-CN" altLang="en-US" dirty="0">
                <a:solidFill>
                  <a:srgbClr val="FF0000"/>
                </a:solidFill>
              </a:rPr>
              <a:t>潜在破坏隔离性和原子性</a:t>
            </a:r>
            <a:r>
              <a:rPr kumimoji="1" lang="zh-CN" altLang="en-US" dirty="0"/>
              <a:t>，访问的可能不是最新数据）</a:t>
            </a:r>
            <a:endParaRPr kumimoji="1" lang="en-US" altLang="zh-CN" dirty="0"/>
          </a:p>
          <a:p>
            <a:pPr marL="800100" lvl="2" indent="-342900">
              <a:lnSpc>
                <a:spcPct val="110000"/>
              </a:lnSpc>
              <a:buFont typeface="Wingdings" panose="05000000000000000000" pitchFamily="2" charset="2"/>
              <a:buChar char="Ø"/>
            </a:pPr>
            <a:r>
              <a:rPr kumimoji="1" lang="zh-CN" altLang="en-US" dirty="0"/>
              <a:t>隐私问题</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1396313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6.3.6 </a:t>
            </a:r>
            <a:r>
              <a:rPr lang="zh-CN" altLang="en-US" dirty="0"/>
              <a:t>分布式目录系统</a:t>
            </a:r>
          </a:p>
        </p:txBody>
      </p:sp>
      <p:sp>
        <p:nvSpPr>
          <p:cNvPr id="3" name="内容占位符 2"/>
          <p:cNvSpPr>
            <a:spLocks noGrp="1"/>
          </p:cNvSpPr>
          <p:nvPr>
            <p:ph idx="1"/>
          </p:nvPr>
        </p:nvSpPr>
        <p:spPr>
          <a:xfrm>
            <a:off x="838200" y="1285461"/>
            <a:ext cx="10515600" cy="5245967"/>
          </a:xfrm>
        </p:spPr>
        <p:txBody>
          <a:bodyPr>
            <a:noAutofit/>
          </a:bodyPr>
          <a:lstStyle/>
          <a:p>
            <a:pPr lvl="1">
              <a:lnSpc>
                <a:spcPct val="150000"/>
              </a:lnSpc>
            </a:pPr>
            <a:r>
              <a:rPr lang="zh-CN" altLang="en-US" dirty="0"/>
              <a:t>       目录系统是关于某类对象的</a:t>
            </a:r>
            <a:r>
              <a:rPr lang="zh-CN" altLang="en-US" dirty="0">
                <a:solidFill>
                  <a:srgbClr val="FF0000"/>
                </a:solidFill>
              </a:rPr>
              <a:t>信息列表</a:t>
            </a:r>
            <a:r>
              <a:rPr lang="zh-CN" altLang="en-US" dirty="0"/>
              <a:t>，</a:t>
            </a:r>
            <a:r>
              <a:rPr lang="zh-CN" altLang="en-US" sz="2400" dirty="0"/>
              <a:t>是为查询、浏览和搜索而优化的系统，</a:t>
            </a:r>
            <a:r>
              <a:rPr lang="zh-CN" altLang="en-US" dirty="0"/>
              <a:t>便于高效查找和节点间交换信息。</a:t>
            </a:r>
            <a:endParaRPr lang="en-US" altLang="zh-CN" dirty="0"/>
          </a:p>
          <a:p>
            <a:pPr lvl="1">
              <a:lnSpc>
                <a:spcPct val="150000"/>
              </a:lnSpc>
            </a:pPr>
            <a:r>
              <a:rPr lang="en-US" altLang="zh-CN" dirty="0"/>
              <a:t>       LDAP</a:t>
            </a:r>
            <a:r>
              <a:rPr lang="zh-CN" altLang="en-US" dirty="0"/>
              <a:t>目录服务是由</a:t>
            </a:r>
            <a:r>
              <a:rPr lang="zh-CN" altLang="en-US" dirty="0">
                <a:solidFill>
                  <a:srgbClr val="FF0000"/>
                </a:solidFill>
              </a:rPr>
              <a:t>目录数据库</a:t>
            </a:r>
            <a:r>
              <a:rPr lang="zh-CN" altLang="en-US" dirty="0"/>
              <a:t>和</a:t>
            </a:r>
            <a:r>
              <a:rPr lang="zh-CN" altLang="en-US" dirty="0">
                <a:solidFill>
                  <a:srgbClr val="FF0000"/>
                </a:solidFill>
              </a:rPr>
              <a:t>一套访问协议</a:t>
            </a:r>
            <a:r>
              <a:rPr lang="zh-CN" altLang="en-US" dirty="0"/>
              <a:t>组成的系统。</a:t>
            </a:r>
            <a:endParaRPr lang="en-US" altLang="zh-CN" dirty="0"/>
          </a:p>
          <a:p>
            <a:pPr lvl="1">
              <a:lnSpc>
                <a:spcPct val="150000"/>
              </a:lnSpc>
            </a:pPr>
            <a:r>
              <a:rPr lang="zh-CN" altLang="en-US" dirty="0"/>
              <a:t>       和关系数据库不同，目录</a:t>
            </a:r>
            <a:r>
              <a:rPr lang="zh-CN" altLang="en-US" sz="2400" dirty="0"/>
              <a:t>系统成</a:t>
            </a:r>
            <a:r>
              <a:rPr lang="zh-CN" altLang="en-US" sz="2400" dirty="0">
                <a:solidFill>
                  <a:srgbClr val="FF0000"/>
                </a:solidFill>
              </a:rPr>
              <a:t>树状结构</a:t>
            </a:r>
            <a:r>
              <a:rPr lang="zh-CN" altLang="en-US" sz="2400" dirty="0"/>
              <a:t>组织数据，</a:t>
            </a:r>
            <a:r>
              <a:rPr lang="zh-CN" altLang="en-US" sz="2400" dirty="0">
                <a:solidFill>
                  <a:srgbClr val="FF0000"/>
                </a:solidFill>
              </a:rPr>
              <a:t>类似文件目录</a:t>
            </a:r>
            <a:r>
              <a:rPr lang="zh-CN" altLang="en-US" sz="2400" dirty="0"/>
              <a:t>，目录系统有</a:t>
            </a:r>
            <a:r>
              <a:rPr lang="zh-CN" altLang="en-US" sz="2400" dirty="0">
                <a:solidFill>
                  <a:srgbClr val="FF0000"/>
                </a:solidFill>
              </a:rPr>
              <a:t>优异的读性能</a:t>
            </a:r>
            <a:r>
              <a:rPr lang="zh-CN" altLang="en-US" sz="2400" dirty="0"/>
              <a:t>，但写性能差，并且</a:t>
            </a:r>
            <a:r>
              <a:rPr lang="zh-CN" altLang="en-US" sz="2400" dirty="0">
                <a:solidFill>
                  <a:srgbClr val="FF0000"/>
                </a:solidFill>
              </a:rPr>
              <a:t>没有事务处理、回滚</a:t>
            </a:r>
            <a:r>
              <a:rPr lang="zh-CN" altLang="en-US" sz="2400" dirty="0"/>
              <a:t>等复杂功能，不适于存储修改频繁的数据。</a:t>
            </a:r>
            <a:endParaRPr lang="en-US" altLang="zh-CN" sz="2400" dirty="0"/>
          </a:p>
          <a:p>
            <a:pPr lvl="1">
              <a:lnSpc>
                <a:spcPct val="150000"/>
              </a:lnSpc>
            </a:pPr>
            <a:r>
              <a:rPr lang="en-US" altLang="zh-CN" dirty="0"/>
              <a:t>       </a:t>
            </a:r>
            <a:r>
              <a:rPr lang="zh-CN" altLang="zh-CN" dirty="0"/>
              <a:t>↓</a:t>
            </a:r>
            <a:endParaRPr lang="en-US" altLang="zh-CN" sz="2400" dirty="0"/>
          </a:p>
          <a:p>
            <a:pPr lvl="1">
              <a:lnSpc>
                <a:spcPct val="150000"/>
              </a:lnSpc>
            </a:pPr>
            <a:r>
              <a:rPr lang="zh-CN" altLang="en-US" sz="2400" dirty="0"/>
              <a:t>目录更适合</a:t>
            </a:r>
            <a:r>
              <a:rPr lang="zh-CN" altLang="en-US" sz="2400" dirty="0">
                <a:solidFill>
                  <a:srgbClr val="FF0000"/>
                </a:solidFill>
              </a:rPr>
              <a:t>应对查询为主</a:t>
            </a:r>
            <a:r>
              <a:rPr lang="zh-CN" altLang="en-US" sz="2400" dirty="0"/>
              <a:t>的业务。 </a:t>
            </a:r>
            <a:endParaRPr lang="en-US" altLang="zh-CN" dirty="0"/>
          </a:p>
          <a:p>
            <a:pPr lvl="1">
              <a:lnSpc>
                <a:spcPct val="150000"/>
              </a:lnSpc>
            </a:pPr>
            <a:r>
              <a:rPr lang="zh-CN" altLang="en-US" dirty="0"/>
              <a:t>例：电子通讯录，可设计为分布式的目录系统。</a:t>
            </a:r>
            <a:endParaRPr lang="en-US" altLang="zh-CN" dirty="0"/>
          </a:p>
          <a:p>
            <a:pPr lvl="1">
              <a:lnSpc>
                <a:spcPct val="110000"/>
              </a:lnSpc>
            </a:pP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spTree>
    <p:extLst>
      <p:ext uri="{BB962C8B-B14F-4D97-AF65-F5344CB8AC3E}">
        <p14:creationId xmlns:p14="http://schemas.microsoft.com/office/powerpoint/2010/main" val="1378374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6.3.6 </a:t>
            </a:r>
            <a:r>
              <a:rPr lang="zh-CN" altLang="en-US" dirty="0"/>
              <a:t>分布式目录系统（续）</a:t>
            </a:r>
          </a:p>
        </p:txBody>
      </p:sp>
      <p:sp>
        <p:nvSpPr>
          <p:cNvPr id="3" name="内容占位符 2"/>
          <p:cNvSpPr>
            <a:spLocks noGrp="1"/>
          </p:cNvSpPr>
          <p:nvPr>
            <p:ph idx="1"/>
          </p:nvPr>
        </p:nvSpPr>
        <p:spPr>
          <a:xfrm>
            <a:off x="838200" y="1285461"/>
            <a:ext cx="10515600" cy="5245967"/>
          </a:xfrm>
        </p:spPr>
        <p:txBody>
          <a:bodyPr>
            <a:normAutofit/>
          </a:bodyPr>
          <a:lstStyle/>
          <a:p>
            <a:pPr lvl="1"/>
            <a:r>
              <a:rPr lang="zh-CN" altLang="en-US" dirty="0"/>
              <a:t>目录系统是</a:t>
            </a:r>
            <a:r>
              <a:rPr lang="zh-CN" altLang="en-US" dirty="0">
                <a:solidFill>
                  <a:srgbClr val="FF0000"/>
                </a:solidFill>
              </a:rPr>
              <a:t>比数据库轻量级</a:t>
            </a:r>
            <a:r>
              <a:rPr lang="zh-CN" altLang="en-US" dirty="0"/>
              <a:t>的信息管理手段，</a:t>
            </a:r>
            <a:r>
              <a:rPr lang="zh-CN" altLang="en-US" dirty="0">
                <a:solidFill>
                  <a:srgbClr val="FF0000"/>
                </a:solidFill>
              </a:rPr>
              <a:t>基于协议</a:t>
            </a:r>
            <a:r>
              <a:rPr lang="zh-CN" altLang="en-US" dirty="0"/>
              <a:t>管理。</a:t>
            </a:r>
            <a:endParaRPr lang="en-US" altLang="zh-CN" dirty="0"/>
          </a:p>
          <a:p>
            <a:pPr lvl="1"/>
            <a:r>
              <a:rPr lang="en-US" altLang="zh-CN" dirty="0"/>
              <a:t>      LDAP</a:t>
            </a:r>
            <a:r>
              <a:rPr lang="zh-CN" altLang="en-US" dirty="0"/>
              <a:t>是开放的</a:t>
            </a:r>
            <a:r>
              <a:rPr lang="en-US" altLang="zh-CN" dirty="0"/>
              <a:t>Internet</a:t>
            </a:r>
            <a:r>
              <a:rPr lang="zh-CN" altLang="en-US" dirty="0"/>
              <a:t>标准，支持跨平台的</a:t>
            </a:r>
            <a:r>
              <a:rPr lang="en-US" altLang="zh-CN" dirty="0"/>
              <a:t>Internet</a:t>
            </a:r>
            <a:r>
              <a:rPr lang="zh-CN" altLang="en-US" dirty="0"/>
              <a:t>协议，在业界得到广泛认可。</a:t>
            </a:r>
            <a:endParaRPr lang="en-US" altLang="zh-CN" dirty="0"/>
          </a:p>
          <a:p>
            <a:pPr lvl="1"/>
            <a:endParaRPr lang="en-US" altLang="zh-CN" dirty="0"/>
          </a:p>
          <a:p>
            <a:pPr lvl="1"/>
            <a:r>
              <a:rPr lang="zh-CN" altLang="zh-CN" dirty="0">
                <a:solidFill>
                  <a:srgbClr val="FF0000"/>
                </a:solidFill>
              </a:rPr>
              <a:t>轻量级的目录访问协议</a:t>
            </a:r>
            <a:r>
              <a:rPr lang="en-US" altLang="zh-CN" dirty="0"/>
              <a:t>LDAP</a:t>
            </a:r>
            <a:r>
              <a:rPr lang="zh-CN" altLang="zh-CN" dirty="0"/>
              <a:t>（</a:t>
            </a:r>
            <a:r>
              <a:rPr lang="en-US" altLang="zh-CN" dirty="0"/>
              <a:t>Lightweight Directory Access Protocol</a:t>
            </a:r>
            <a:r>
              <a:rPr lang="zh-CN" altLang="zh-CN" dirty="0"/>
              <a:t>）</a:t>
            </a:r>
            <a:endParaRPr lang="en-US" altLang="zh-CN" dirty="0"/>
          </a:p>
          <a:p>
            <a:pPr marL="274638" lvl="2" indent="-274638">
              <a:lnSpc>
                <a:spcPct val="120000"/>
              </a:lnSpc>
              <a:buFont typeface="Wingdings" panose="05000000000000000000" pitchFamily="2" charset="2"/>
              <a:buChar char="Ø"/>
            </a:pPr>
            <a:r>
              <a:rPr lang="zh-CN" altLang="en-US" dirty="0"/>
              <a:t>其</a:t>
            </a:r>
            <a:r>
              <a:rPr lang="zh-CN" altLang="en-US" dirty="0">
                <a:solidFill>
                  <a:srgbClr val="FF0000"/>
                </a:solidFill>
              </a:rPr>
              <a:t>数据访问协议</a:t>
            </a:r>
            <a:r>
              <a:rPr lang="zh-CN" altLang="en-US" dirty="0"/>
              <a:t>相对简化，轻量级</a:t>
            </a:r>
            <a:endParaRPr lang="en-US" altLang="zh-CN" dirty="0"/>
          </a:p>
          <a:p>
            <a:pPr marL="274638" lvl="2" indent="-274638">
              <a:lnSpc>
                <a:spcPct val="120000"/>
              </a:lnSpc>
              <a:buFont typeface="Wingdings" panose="05000000000000000000" pitchFamily="2" charset="2"/>
              <a:buChar char="Ø"/>
            </a:pPr>
            <a:r>
              <a:rPr lang="zh-CN" altLang="en-US" dirty="0"/>
              <a:t>目录系统提供一种</a:t>
            </a:r>
            <a:r>
              <a:rPr lang="zh-CN" altLang="en-US" dirty="0">
                <a:solidFill>
                  <a:srgbClr val="FF0000"/>
                </a:solidFill>
              </a:rPr>
              <a:t>分层命名方式</a:t>
            </a:r>
            <a:r>
              <a:rPr lang="zh-CN" altLang="en-US" dirty="0"/>
              <a:t>，直接与各节点存储的</a:t>
            </a:r>
            <a:r>
              <a:rPr lang="zh-CN" altLang="en-US" dirty="0">
                <a:solidFill>
                  <a:srgbClr val="FF0000"/>
                </a:solidFill>
              </a:rPr>
              <a:t>内容相关</a:t>
            </a:r>
            <a:r>
              <a:rPr lang="zh-CN" altLang="en-US" dirty="0"/>
              <a:t>，方便通过网络从其他节点读取数据</a:t>
            </a:r>
            <a:endParaRPr lang="en-US" altLang="zh-CN" dirty="0"/>
          </a:p>
          <a:p>
            <a:pPr marL="274638" lvl="2" indent="-274638">
              <a:lnSpc>
                <a:spcPct val="120000"/>
              </a:lnSpc>
              <a:buFont typeface="Wingdings" panose="05000000000000000000" pitchFamily="2" charset="2"/>
              <a:buChar char="Ø"/>
            </a:pPr>
            <a:r>
              <a:rPr lang="zh-CN" altLang="en-US" dirty="0"/>
              <a:t>目录协议可保障分布式系统中</a:t>
            </a:r>
            <a:r>
              <a:rPr lang="zh-CN" altLang="en-US" dirty="0">
                <a:solidFill>
                  <a:srgbClr val="FF0000"/>
                </a:solidFill>
              </a:rPr>
              <a:t>各节点的自治性</a:t>
            </a:r>
            <a:r>
              <a:rPr lang="zh-CN" altLang="en-US" dirty="0"/>
              <a:t>，同时能够</a:t>
            </a:r>
            <a:r>
              <a:rPr lang="zh-CN" altLang="en-US" dirty="0">
                <a:solidFill>
                  <a:srgbClr val="FF0000"/>
                </a:solidFill>
              </a:rPr>
              <a:t>彼此引用</a:t>
            </a:r>
            <a:r>
              <a:rPr lang="en-US" altLang="zh-CN" dirty="0"/>
              <a:t>    </a:t>
            </a:r>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616836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6.1.1</a:t>
            </a:r>
            <a:r>
              <a:rPr kumimoji="1" lang="zh-CN" altLang="en-US" dirty="0"/>
              <a:t> 集中式体系架构（续）</a:t>
            </a:r>
            <a:endParaRPr lang="zh-CN" altLang="en-US" dirty="0"/>
          </a:p>
        </p:txBody>
      </p:sp>
      <p:sp>
        <p:nvSpPr>
          <p:cNvPr id="3" name="内容占位符 2"/>
          <p:cNvSpPr>
            <a:spLocks noGrp="1"/>
          </p:cNvSpPr>
          <p:nvPr>
            <p:ph idx="1"/>
          </p:nvPr>
        </p:nvSpPr>
        <p:spPr/>
        <p:txBody>
          <a:bodyPr>
            <a:normAutofit/>
          </a:bodyPr>
          <a:lstStyle/>
          <a:p>
            <a:r>
              <a:rPr lang="zh-CN" altLang="en-US" sz="2400" b="1" dirty="0"/>
              <a:t>变化：</a:t>
            </a:r>
            <a:r>
              <a:rPr lang="zh-CN" altLang="en-US" sz="2400" dirty="0"/>
              <a:t>现代处理器一般具有</a:t>
            </a:r>
            <a:r>
              <a:rPr lang="zh-CN" altLang="en-US" sz="2400" dirty="0">
                <a:solidFill>
                  <a:srgbClr val="FF0000"/>
                </a:solidFill>
              </a:rPr>
              <a:t>多个计算核心，具有并行性</a:t>
            </a:r>
            <a:r>
              <a:rPr lang="zh-CN" altLang="en-US" sz="2400" dirty="0"/>
              <a:t>。</a:t>
            </a:r>
            <a:endParaRPr lang="en-US" altLang="zh-CN" sz="2400" dirty="0"/>
          </a:p>
          <a:p>
            <a:r>
              <a:rPr lang="en-US" altLang="zh-CN" sz="2400" dirty="0"/>
              <a:t>   </a:t>
            </a:r>
            <a:r>
              <a:rPr lang="zh-CN" altLang="zh-CN" sz="2400" dirty="0"/>
              <a:t>↓</a:t>
            </a:r>
            <a:endParaRPr lang="en-US" altLang="zh-CN" sz="2400" dirty="0"/>
          </a:p>
          <a:p>
            <a:r>
              <a:rPr lang="zh-CN" altLang="en-US" sz="2400" dirty="0"/>
              <a:t>集中式体系架构的并行性（事务处理的并行），可分为两种：</a:t>
            </a:r>
            <a:endParaRPr lang="en-US" altLang="zh-CN" sz="2400" dirty="0"/>
          </a:p>
          <a:p>
            <a:r>
              <a:rPr lang="zh-CN" altLang="en-US" sz="2400" b="1" dirty="0"/>
              <a:t>粗粒度并行：</a:t>
            </a:r>
            <a:r>
              <a:rPr lang="zh-CN" altLang="en-US" sz="2400" dirty="0"/>
              <a:t>较为常见，不同的计算核心处理不同的事务，没有提升每个事务的处理时间，但通过</a:t>
            </a:r>
            <a:r>
              <a:rPr lang="zh-CN" altLang="en-US" sz="2400" dirty="0">
                <a:solidFill>
                  <a:srgbClr val="FF0000"/>
                </a:solidFill>
              </a:rPr>
              <a:t>增加整体吞吐量</a:t>
            </a:r>
            <a:r>
              <a:rPr lang="zh-CN" altLang="en-US" sz="2400" dirty="0"/>
              <a:t>提升系统性能。</a:t>
            </a:r>
            <a:endParaRPr lang="en-US" altLang="zh-CN" sz="2400" dirty="0"/>
          </a:p>
          <a:p>
            <a:r>
              <a:rPr lang="zh-CN" altLang="en-US" sz="2400" b="1" dirty="0"/>
              <a:t>细粒度并行：</a:t>
            </a:r>
            <a:r>
              <a:rPr lang="zh-CN" altLang="en-US" sz="2400" dirty="0"/>
              <a:t>为了完成一个事务运用了多个处理器</a:t>
            </a:r>
            <a:r>
              <a:rPr lang="zh-CN" altLang="en-US" sz="2400" dirty="0">
                <a:solidFill>
                  <a:srgbClr val="FF0000"/>
                </a:solidFill>
              </a:rPr>
              <a:t>线程共同运行</a:t>
            </a:r>
            <a:r>
              <a:rPr lang="zh-CN" altLang="en-US" sz="2400" dirty="0"/>
              <a:t>，通过</a:t>
            </a:r>
            <a:r>
              <a:rPr lang="zh-CN" altLang="en-US" sz="2400" dirty="0">
                <a:solidFill>
                  <a:srgbClr val="FF0000"/>
                </a:solidFill>
              </a:rPr>
              <a:t>降低每个事务的处理时间</a:t>
            </a:r>
            <a:r>
              <a:rPr lang="zh-CN" altLang="en-US" sz="2400" dirty="0"/>
              <a:t>提升整体系统性能。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a:t>
            </a:fld>
            <a:endParaRPr lang="zh-CN" altLang="en-US" dirty="0"/>
          </a:p>
        </p:txBody>
      </p:sp>
    </p:spTree>
    <p:extLst>
      <p:ext uri="{BB962C8B-B14F-4D97-AF65-F5344CB8AC3E}">
        <p14:creationId xmlns:p14="http://schemas.microsoft.com/office/powerpoint/2010/main" val="29545241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6.3.6 </a:t>
            </a:r>
            <a:r>
              <a:rPr lang="zh-CN" altLang="en-US" dirty="0"/>
              <a:t>分布式目录系统（续）</a:t>
            </a:r>
          </a:p>
        </p:txBody>
      </p:sp>
      <p:sp>
        <p:nvSpPr>
          <p:cNvPr id="3" name="内容占位符 2"/>
          <p:cNvSpPr>
            <a:spLocks noGrp="1"/>
          </p:cNvSpPr>
          <p:nvPr>
            <p:ph idx="1"/>
          </p:nvPr>
        </p:nvSpPr>
        <p:spPr>
          <a:xfrm>
            <a:off x="838200" y="1285461"/>
            <a:ext cx="10515600" cy="5245967"/>
          </a:xfrm>
        </p:spPr>
        <p:txBody>
          <a:bodyPr>
            <a:normAutofit/>
          </a:bodyPr>
          <a:lstStyle/>
          <a:p>
            <a:pPr lvl="1"/>
            <a:r>
              <a:rPr lang="zh-CN" altLang="en-US" b="1" dirty="0"/>
              <a:t>目录系统的树状结构</a:t>
            </a:r>
            <a:r>
              <a:rPr lang="en-US" altLang="zh-CN" dirty="0"/>
              <a:t>——</a:t>
            </a:r>
            <a:r>
              <a:rPr lang="zh-CN" altLang="en-US" dirty="0"/>
              <a:t>目录树的概念</a:t>
            </a:r>
            <a:endParaRPr lang="en-US" altLang="zh-CN" dirty="0"/>
          </a:p>
          <a:p>
            <a:pPr marL="342900" indent="-342900">
              <a:buFont typeface="Wingdings" panose="05000000000000000000" pitchFamily="2" charset="2"/>
              <a:buChar char="Ø"/>
            </a:pPr>
            <a:r>
              <a:rPr lang="zh-CN" altLang="en-US" sz="2400" dirty="0"/>
              <a:t>目录树：在一个目录服务系统中，整个目录信息集可以表示为一个目录信息树，树中的每个节点是一个条目。</a:t>
            </a:r>
          </a:p>
          <a:p>
            <a:pPr marL="342900" indent="-342900">
              <a:buFont typeface="Wingdings" panose="05000000000000000000" pitchFamily="2" charset="2"/>
              <a:buChar char="Ø"/>
            </a:pPr>
            <a:r>
              <a:rPr lang="zh-CN" altLang="en-US" sz="2400" dirty="0"/>
              <a:t>条目：每个条目就是一条记录，每个条目有自己的唯一可区别的名（</a:t>
            </a:r>
            <a:r>
              <a:rPr lang="en-US" altLang="zh-CN" sz="2400" dirty="0"/>
              <a:t>DN</a:t>
            </a:r>
            <a:r>
              <a:rPr lang="zh-CN" altLang="en-US" sz="2400" dirty="0"/>
              <a:t>，如同文件系统中，带路径的文件名就是</a:t>
            </a:r>
            <a:r>
              <a:rPr lang="en-US" altLang="zh-CN" sz="2400" dirty="0"/>
              <a:t>DN</a:t>
            </a:r>
            <a:r>
              <a:rPr lang="zh-CN" altLang="en-US" sz="2400" dirty="0"/>
              <a:t>）。</a:t>
            </a:r>
          </a:p>
          <a:p>
            <a:pPr marL="342900" indent="-342900">
              <a:buFont typeface="Wingdings" panose="05000000000000000000" pitchFamily="2" charset="2"/>
              <a:buChar char="Ø"/>
            </a:pPr>
            <a:r>
              <a:rPr lang="zh-CN" altLang="en-US" sz="2400" dirty="0"/>
              <a:t>属性：描述条目的某个方面的信息，一个属性由一个属性类型和一个或多个属性值组成，属性有必须属性和非必须属性。</a:t>
            </a:r>
            <a:endParaRPr lang="en-US" altLang="zh-CN" sz="2400" dirty="0"/>
          </a:p>
          <a:p>
            <a:pPr marL="342900" indent="-342900">
              <a:buFont typeface="Wingdings" panose="05000000000000000000" pitchFamily="2" charset="2"/>
              <a:buChar char="Ø"/>
            </a:pPr>
            <a:r>
              <a:rPr lang="zh-CN" altLang="en-US" sz="2400" dirty="0"/>
              <a:t>对象类：与某个实体类型对应的一组属性，对象类是可以继承的，这样父类的必须属性也会被继承下来。</a:t>
            </a:r>
          </a:p>
          <a:p>
            <a:pPr lvl="1"/>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sp>
        <p:nvSpPr>
          <p:cNvPr id="5" name="矩形 4">
            <a:extLst>
              <a:ext uri="{FF2B5EF4-FFF2-40B4-BE49-F238E27FC236}">
                <a16:creationId xmlns:a16="http://schemas.microsoft.com/office/drawing/2014/main" id="{53F61FC3-BC00-4A7C-8DB9-62A736C9B551}"/>
              </a:ext>
            </a:extLst>
          </p:cNvPr>
          <p:cNvSpPr/>
          <p:nvPr/>
        </p:nvSpPr>
        <p:spPr>
          <a:xfrm>
            <a:off x="838200" y="6446774"/>
            <a:ext cx="7971971" cy="276999"/>
          </a:xfrm>
          <a:prstGeom prst="rect">
            <a:avLst/>
          </a:prstGeom>
        </p:spPr>
        <p:txBody>
          <a:bodyPr wrap="square">
            <a:spAutoFit/>
          </a:bodyPr>
          <a:lstStyle/>
          <a:p>
            <a:r>
              <a:rPr lang="zh-CN" altLang="en-US" sz="1200" dirty="0">
                <a:solidFill>
                  <a:schemeClr val="bg1">
                    <a:lumMod val="75000"/>
                  </a:schemeClr>
                </a:solidFill>
              </a:rPr>
              <a:t>参考链接：</a:t>
            </a:r>
            <a:r>
              <a:rPr lang="en-US" altLang="zh-CN" sz="1200" dirty="0">
                <a:solidFill>
                  <a:schemeClr val="bg1">
                    <a:lumMod val="75000"/>
                  </a:schemeClr>
                </a:solidFill>
              </a:rPr>
              <a:t>https://www.cnblogs.com/wilburxu/p/9174353.html</a:t>
            </a:r>
          </a:p>
        </p:txBody>
      </p:sp>
    </p:spTree>
    <p:extLst>
      <p:ext uri="{BB962C8B-B14F-4D97-AF65-F5344CB8AC3E}">
        <p14:creationId xmlns:p14="http://schemas.microsoft.com/office/powerpoint/2010/main" val="3971529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6.3.6 </a:t>
            </a:r>
            <a:r>
              <a:rPr lang="zh-CN" altLang="en-US" dirty="0"/>
              <a:t>分布式目录系统（续）</a:t>
            </a:r>
          </a:p>
        </p:txBody>
      </p:sp>
      <p:pic>
        <p:nvPicPr>
          <p:cNvPr id="6" name="内容占位符 5">
            <a:extLst>
              <a:ext uri="{FF2B5EF4-FFF2-40B4-BE49-F238E27FC236}">
                <a16:creationId xmlns:a16="http://schemas.microsoft.com/office/drawing/2014/main" id="{15D1BDF2-3444-4F8B-A05C-07D9A133B93D}"/>
              </a:ext>
            </a:extLst>
          </p:cNvPr>
          <p:cNvPicPr>
            <a:picLocks noGrp="1" noChangeAspect="1"/>
          </p:cNvPicPr>
          <p:nvPr>
            <p:ph idx="1"/>
          </p:nvPr>
        </p:nvPicPr>
        <p:blipFill>
          <a:blip r:embed="rId3"/>
          <a:stretch>
            <a:fillRect/>
          </a:stretch>
        </p:blipFill>
        <p:spPr>
          <a:xfrm>
            <a:off x="1594303" y="1087437"/>
            <a:ext cx="7215867" cy="5338842"/>
          </a:xfrm>
          <a:prstGeom prst="rect">
            <a:avLst/>
          </a:prstGeo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
        <p:nvSpPr>
          <p:cNvPr id="5" name="矩形 4">
            <a:extLst>
              <a:ext uri="{FF2B5EF4-FFF2-40B4-BE49-F238E27FC236}">
                <a16:creationId xmlns:a16="http://schemas.microsoft.com/office/drawing/2014/main" id="{53F61FC3-BC00-4A7C-8DB9-62A736C9B551}"/>
              </a:ext>
            </a:extLst>
          </p:cNvPr>
          <p:cNvSpPr/>
          <p:nvPr/>
        </p:nvSpPr>
        <p:spPr>
          <a:xfrm>
            <a:off x="838200" y="6446774"/>
            <a:ext cx="7971971" cy="276999"/>
          </a:xfrm>
          <a:prstGeom prst="rect">
            <a:avLst/>
          </a:prstGeom>
        </p:spPr>
        <p:txBody>
          <a:bodyPr wrap="square">
            <a:spAutoFit/>
          </a:bodyPr>
          <a:lstStyle/>
          <a:p>
            <a:r>
              <a:rPr lang="zh-CN" altLang="en-US" sz="1200" dirty="0">
                <a:solidFill>
                  <a:schemeClr val="bg1">
                    <a:lumMod val="75000"/>
                  </a:schemeClr>
                </a:solidFill>
              </a:rPr>
              <a:t>参考链接：</a:t>
            </a:r>
            <a:r>
              <a:rPr lang="en-US" altLang="zh-CN" sz="1200" dirty="0">
                <a:solidFill>
                  <a:schemeClr val="bg1">
                    <a:lumMod val="75000"/>
                  </a:schemeClr>
                </a:solidFill>
              </a:rPr>
              <a:t>https://www.cnblogs.com/wilburxu/p/9174353.html</a:t>
            </a:r>
          </a:p>
        </p:txBody>
      </p:sp>
    </p:spTree>
    <p:extLst>
      <p:ext uri="{BB962C8B-B14F-4D97-AF65-F5344CB8AC3E}">
        <p14:creationId xmlns:p14="http://schemas.microsoft.com/office/powerpoint/2010/main" val="1739695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6.3.6 </a:t>
            </a:r>
            <a:r>
              <a:rPr lang="zh-CN" altLang="en-US" dirty="0"/>
              <a:t>分布式目录系统（续）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
        <p:nvSpPr>
          <p:cNvPr id="5" name="矩形 4">
            <a:extLst>
              <a:ext uri="{FF2B5EF4-FFF2-40B4-BE49-F238E27FC236}">
                <a16:creationId xmlns:a16="http://schemas.microsoft.com/office/drawing/2014/main" id="{53F61FC3-BC00-4A7C-8DB9-62A736C9B551}"/>
              </a:ext>
            </a:extLst>
          </p:cNvPr>
          <p:cNvSpPr/>
          <p:nvPr/>
        </p:nvSpPr>
        <p:spPr>
          <a:xfrm>
            <a:off x="838200" y="6446774"/>
            <a:ext cx="7971971" cy="276999"/>
          </a:xfrm>
          <a:prstGeom prst="rect">
            <a:avLst/>
          </a:prstGeom>
        </p:spPr>
        <p:txBody>
          <a:bodyPr wrap="square">
            <a:spAutoFit/>
          </a:bodyPr>
          <a:lstStyle/>
          <a:p>
            <a:r>
              <a:rPr lang="zh-CN" altLang="en-US" sz="1200" dirty="0">
                <a:solidFill>
                  <a:schemeClr val="bg1">
                    <a:lumMod val="75000"/>
                  </a:schemeClr>
                </a:solidFill>
              </a:rPr>
              <a:t>参考链接：</a:t>
            </a:r>
            <a:r>
              <a:rPr lang="en-US" altLang="zh-CN" sz="1200" dirty="0">
                <a:solidFill>
                  <a:schemeClr val="bg1">
                    <a:lumMod val="75000"/>
                  </a:schemeClr>
                </a:solidFill>
              </a:rPr>
              <a:t>https://www.cnblogs.com/wilburxu/p/9174353.html</a:t>
            </a:r>
          </a:p>
        </p:txBody>
      </p:sp>
      <p:sp>
        <p:nvSpPr>
          <p:cNvPr id="7" name="内容占位符 6">
            <a:extLst>
              <a:ext uri="{FF2B5EF4-FFF2-40B4-BE49-F238E27FC236}">
                <a16:creationId xmlns:a16="http://schemas.microsoft.com/office/drawing/2014/main" id="{98DBF34A-158E-4CDC-B7AE-4C69E5CCBA77}"/>
              </a:ext>
            </a:extLst>
          </p:cNvPr>
          <p:cNvSpPr>
            <a:spLocks noGrp="1"/>
          </p:cNvSpPr>
          <p:nvPr>
            <p:ph idx="1"/>
          </p:nvPr>
        </p:nvSpPr>
        <p:spPr>
          <a:xfrm>
            <a:off x="838200" y="1285462"/>
            <a:ext cx="4205514" cy="4351338"/>
          </a:xfrm>
        </p:spPr>
        <p:txBody>
          <a:bodyPr>
            <a:normAutofit/>
          </a:bodyPr>
          <a:lstStyle/>
          <a:p>
            <a:r>
              <a:rPr lang="en-US" altLang="zh-CN" sz="2400" dirty="0"/>
              <a:t>LDAP</a:t>
            </a:r>
            <a:r>
              <a:rPr lang="zh-CN" altLang="en-US" sz="2400" dirty="0"/>
              <a:t>应用案例</a:t>
            </a:r>
            <a:endParaRPr lang="en-US" altLang="zh-CN" sz="2400" dirty="0"/>
          </a:p>
          <a:p>
            <a:r>
              <a:rPr lang="zh-CN" altLang="en-US" sz="2400" dirty="0"/>
              <a:t>      </a:t>
            </a:r>
            <a:r>
              <a:rPr lang="zh-CN" altLang="en-US" sz="2400" dirty="0">
                <a:solidFill>
                  <a:srgbClr val="FF0000"/>
                </a:solidFill>
              </a:rPr>
              <a:t>统一身份认证</a:t>
            </a:r>
            <a:r>
              <a:rPr lang="zh-CN" altLang="en-US" sz="2400" dirty="0"/>
              <a:t>主要是改变原有的认证策略，使需要认证的软件都通过</a:t>
            </a:r>
            <a:r>
              <a:rPr lang="en-US" altLang="zh-CN" sz="2400" dirty="0"/>
              <a:t>LDAP</a:t>
            </a:r>
            <a:r>
              <a:rPr lang="zh-CN" altLang="en-US" sz="2400" dirty="0"/>
              <a:t>进行认证。在统一身份认证之后，用户的所有信息都存储在</a:t>
            </a:r>
            <a:r>
              <a:rPr lang="en-US" altLang="zh-CN" sz="2400" dirty="0"/>
              <a:t>AD Server</a:t>
            </a:r>
            <a:r>
              <a:rPr lang="zh-CN" altLang="en-US" sz="2400" dirty="0"/>
              <a:t>中。终端用户在需要使用公司内部服务的时候，都需要通过</a:t>
            </a:r>
            <a:r>
              <a:rPr lang="en-US" altLang="zh-CN" sz="2400" dirty="0"/>
              <a:t>AD</a:t>
            </a:r>
            <a:r>
              <a:rPr lang="zh-CN" altLang="en-US" sz="2400" dirty="0"/>
              <a:t>服务器的认证。</a:t>
            </a:r>
          </a:p>
        </p:txBody>
      </p:sp>
      <p:pic>
        <p:nvPicPr>
          <p:cNvPr id="9" name="图片 8">
            <a:extLst>
              <a:ext uri="{FF2B5EF4-FFF2-40B4-BE49-F238E27FC236}">
                <a16:creationId xmlns:a16="http://schemas.microsoft.com/office/drawing/2014/main" id="{93E53BAA-5277-429A-82D4-C929E1505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946" y="1438275"/>
            <a:ext cx="5553075" cy="3981450"/>
          </a:xfrm>
          <a:prstGeom prst="rect">
            <a:avLst/>
          </a:prstGeom>
        </p:spPr>
      </p:pic>
    </p:spTree>
    <p:extLst>
      <p:ext uri="{BB962C8B-B14F-4D97-AF65-F5344CB8AC3E}">
        <p14:creationId xmlns:p14="http://schemas.microsoft.com/office/powerpoint/2010/main" val="37898047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a:t>
            </a:r>
            <a:r>
              <a:rPr lang="zh-CN" altLang="en-US" b="1" dirty="0"/>
              <a:t> </a:t>
            </a:r>
            <a:r>
              <a:rPr lang="zh-CN" altLang="zh-CN" b="1" dirty="0"/>
              <a:t>实例分析</a:t>
            </a:r>
            <a:endParaRPr lang="zh-CN" altLang="en-US" dirty="0"/>
          </a:p>
        </p:txBody>
      </p:sp>
      <p:sp>
        <p:nvSpPr>
          <p:cNvPr id="3" name="内容占位符 2"/>
          <p:cNvSpPr>
            <a:spLocks noGrp="1"/>
          </p:cNvSpPr>
          <p:nvPr>
            <p:ph idx="1"/>
          </p:nvPr>
        </p:nvSpPr>
        <p:spPr>
          <a:xfrm>
            <a:off x="838200" y="1285462"/>
            <a:ext cx="10515600" cy="5259029"/>
          </a:xfrm>
        </p:spPr>
        <p:txBody>
          <a:bodyPr>
            <a:normAutofit/>
          </a:bodyPr>
          <a:lstStyle/>
          <a:p>
            <a:r>
              <a:rPr lang="en-US" altLang="zh-CN" sz="2400" dirty="0"/>
              <a:t>6.4.1 </a:t>
            </a:r>
            <a:r>
              <a:rPr lang="zh-CN" altLang="en-US" sz="2400" dirty="0"/>
              <a:t>大数据管理体系结构概述</a:t>
            </a:r>
            <a:endParaRPr lang="en-US" altLang="zh-CN" sz="2400" dirty="0"/>
          </a:p>
          <a:p>
            <a:pPr lvl="1"/>
            <a:r>
              <a:rPr lang="en-US" altLang="zh-CN" dirty="0"/>
              <a:t>       IT</a:t>
            </a:r>
            <a:r>
              <a:rPr lang="zh-CN" altLang="en-US" dirty="0"/>
              <a:t>技术、互联网在本世纪初开始迅速发展，用户规模、数据量都越来越大，导致传统关系型数据库出现瓶颈，传统的</a:t>
            </a:r>
            <a:r>
              <a:rPr lang="en-US" altLang="zh-CN" dirty="0"/>
              <a:t>IOE</a:t>
            </a:r>
            <a:r>
              <a:rPr lang="zh-CN" altLang="en-US" dirty="0"/>
              <a:t>模式（</a:t>
            </a:r>
            <a:r>
              <a:rPr lang="en-US" altLang="zh-CN" dirty="0"/>
              <a:t> IBM</a:t>
            </a:r>
            <a:r>
              <a:rPr lang="zh-CN" altLang="en-US" dirty="0"/>
              <a:t>的小型机、</a:t>
            </a:r>
            <a:r>
              <a:rPr lang="en-US" altLang="zh-CN" dirty="0"/>
              <a:t>Oracle</a:t>
            </a:r>
            <a:r>
              <a:rPr lang="zh-CN" altLang="en-US" dirty="0"/>
              <a:t>数据库、</a:t>
            </a:r>
            <a:r>
              <a:rPr lang="en-US" altLang="zh-CN" dirty="0"/>
              <a:t>EMC</a:t>
            </a:r>
            <a:r>
              <a:rPr lang="zh-CN" altLang="en-US" dirty="0"/>
              <a:t>存储设备）的体系架构也难以应对大数据管理需求，伴随而来的是</a:t>
            </a:r>
            <a:r>
              <a:rPr lang="zh-CN" altLang="en-US" dirty="0">
                <a:solidFill>
                  <a:srgbClr val="FF0000"/>
                </a:solidFill>
              </a:rPr>
              <a:t>去</a:t>
            </a:r>
            <a:r>
              <a:rPr lang="en-US" altLang="zh-CN" dirty="0">
                <a:solidFill>
                  <a:srgbClr val="FF0000"/>
                </a:solidFill>
              </a:rPr>
              <a:t>IOE</a:t>
            </a:r>
            <a:r>
              <a:rPr lang="zh-CN" altLang="en-US" dirty="0">
                <a:solidFill>
                  <a:srgbClr val="FF0000"/>
                </a:solidFill>
              </a:rPr>
              <a:t>化的架构设计</a:t>
            </a:r>
            <a:r>
              <a:rPr lang="zh-CN" altLang="en-US" dirty="0"/>
              <a:t>，采用</a:t>
            </a:r>
            <a:r>
              <a:rPr lang="zh-CN" altLang="en-US" dirty="0">
                <a:solidFill>
                  <a:srgbClr val="FF0000"/>
                </a:solidFill>
              </a:rPr>
              <a:t>大规模的廉价集群</a:t>
            </a:r>
            <a:r>
              <a:rPr lang="zh-CN" altLang="en-US" dirty="0"/>
              <a:t>、在</a:t>
            </a:r>
            <a:r>
              <a:rPr lang="zh-CN" altLang="en-US" dirty="0">
                <a:solidFill>
                  <a:srgbClr val="FF0000"/>
                </a:solidFill>
              </a:rPr>
              <a:t>开源软件</a:t>
            </a:r>
            <a:r>
              <a:rPr lang="zh-CN" altLang="en-US" dirty="0"/>
              <a:t>基础上开发的系统组成大数据管理系统。</a:t>
            </a:r>
            <a:endParaRPr lang="en-US" altLang="zh-CN" dirty="0"/>
          </a:p>
          <a:p>
            <a:pPr lvl="1"/>
            <a:r>
              <a:rPr lang="zh-CN" altLang="en-US" dirty="0"/>
              <a:t>       以谷歌的三篇大数据的论文（</a:t>
            </a:r>
            <a:r>
              <a:rPr lang="en-US" altLang="zh-CN" dirty="0"/>
              <a:t>GFS, BigTable</a:t>
            </a:r>
            <a:r>
              <a:rPr lang="zh-CN" altLang="en-US" dirty="0"/>
              <a:t>，</a:t>
            </a:r>
            <a:r>
              <a:rPr lang="en-US" altLang="zh-CN" dirty="0"/>
              <a:t>MapReduce</a:t>
            </a:r>
            <a:r>
              <a:rPr lang="zh-CN" altLang="en-US" dirty="0"/>
              <a:t>）为代表，开启了大数据管理的新时代。</a:t>
            </a:r>
            <a:endParaRPr lang="en-US" altLang="zh-CN" dirty="0"/>
          </a:p>
          <a:p>
            <a:r>
              <a:rPr lang="zh-CN" altLang="en-US" sz="2400" b="1" dirty="0"/>
              <a:t>大数据管理系统的初步格局</a:t>
            </a:r>
            <a:endParaRPr lang="en-US" altLang="zh-CN" sz="2400" b="1" dirty="0"/>
          </a:p>
          <a:p>
            <a:pPr>
              <a:buFont typeface="Wingdings" panose="05000000000000000000" pitchFamily="2" charset="2"/>
              <a:buChar char="Ø"/>
            </a:pPr>
            <a:r>
              <a:rPr lang="en-US" altLang="zh-CN" sz="2400" dirty="0"/>
              <a:t>NoSQL</a:t>
            </a:r>
            <a:r>
              <a:rPr lang="zh-CN" altLang="en-US" sz="2400" dirty="0"/>
              <a:t>数据管理系统、  </a:t>
            </a:r>
            <a:r>
              <a:rPr lang="en-US" altLang="zh-CN" sz="2400" dirty="0"/>
              <a:t>Map Reduce</a:t>
            </a:r>
            <a:r>
              <a:rPr lang="zh-CN" altLang="en-US" sz="2400" dirty="0"/>
              <a:t>技术、  </a:t>
            </a:r>
            <a:r>
              <a:rPr lang="en-US" altLang="zh-CN" sz="2400" dirty="0"/>
              <a:t>NewSQL</a:t>
            </a:r>
            <a:r>
              <a:rPr lang="zh-CN" altLang="en-US" sz="2400" dirty="0"/>
              <a:t>数据库系统</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spTree>
    <p:extLst>
      <p:ext uri="{BB962C8B-B14F-4D97-AF65-F5344CB8AC3E}">
        <p14:creationId xmlns:p14="http://schemas.microsoft.com/office/powerpoint/2010/main" val="7802479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rmAutofit lnSpcReduction="10000"/>
          </a:bodyPr>
          <a:lstStyle/>
          <a:p>
            <a:r>
              <a:rPr lang="en-US" altLang="zh-CN" sz="2400" dirty="0"/>
              <a:t>NoSql</a:t>
            </a:r>
            <a:r>
              <a:rPr lang="zh-CN" altLang="en-US" sz="2400" dirty="0"/>
              <a:t>数据库的</a:t>
            </a:r>
            <a:r>
              <a:rPr lang="en-US" altLang="zh-CN" sz="2400" dirty="0"/>
              <a:t>6</a:t>
            </a:r>
            <a:r>
              <a:rPr lang="zh-CN" altLang="en-US" sz="2400" dirty="0"/>
              <a:t>个典型特征：</a:t>
            </a:r>
            <a:endParaRPr lang="en-US" altLang="zh-CN" sz="2400" dirty="0"/>
          </a:p>
          <a:p>
            <a:r>
              <a:rPr lang="zh-CN" altLang="en-US" sz="2400" dirty="0"/>
              <a:t>1.不严格要求预先定义</a:t>
            </a:r>
            <a:r>
              <a:rPr lang="zh-CN" altLang="en-US" sz="2400" dirty="0">
                <a:solidFill>
                  <a:srgbClr val="FF0000"/>
                </a:solidFill>
              </a:rPr>
              <a:t>数据模式</a:t>
            </a:r>
            <a:r>
              <a:rPr lang="zh-CN" altLang="en-US" sz="2400" dirty="0"/>
              <a:t>。每条记录的取值都可能有不同的属性和格式，新插入的数据可能刷新已有的模式信息。</a:t>
            </a:r>
          </a:p>
          <a:p>
            <a:r>
              <a:rPr lang="zh-CN" altLang="en-US" sz="2400" dirty="0"/>
              <a:t>2. </a:t>
            </a:r>
            <a:r>
              <a:rPr lang="zh-CN" altLang="en-US" sz="2400" dirty="0">
                <a:solidFill>
                  <a:srgbClr val="FF0000"/>
                </a:solidFill>
              </a:rPr>
              <a:t>无共享架构</a:t>
            </a:r>
            <a:r>
              <a:rPr lang="zh-CN" altLang="en-US" sz="2400" dirty="0"/>
              <a:t>。相对于将所有数据存储在</a:t>
            </a:r>
            <a:r>
              <a:rPr lang="zh-CN" altLang="en-US" sz="2400" dirty="0">
                <a:solidFill>
                  <a:srgbClr val="FF0000"/>
                </a:solidFill>
              </a:rPr>
              <a:t>存储区域网络</a:t>
            </a:r>
            <a:r>
              <a:rPr lang="zh-CN" altLang="en-US" sz="2400" dirty="0"/>
              <a:t>中的</a:t>
            </a:r>
            <a:r>
              <a:rPr lang="zh-CN" altLang="en-US" sz="2400" dirty="0">
                <a:solidFill>
                  <a:srgbClr val="FF0000"/>
                </a:solidFill>
              </a:rPr>
              <a:t>全共享架构</a:t>
            </a:r>
            <a:r>
              <a:rPr lang="zh-CN" altLang="en-US" sz="2400" dirty="0"/>
              <a:t>。NoSQL往往将数据划分后存储在</a:t>
            </a:r>
            <a:r>
              <a:rPr lang="zh-CN" altLang="en-US" sz="2400" dirty="0">
                <a:solidFill>
                  <a:srgbClr val="FF0000"/>
                </a:solidFill>
              </a:rPr>
              <a:t>各个本地服务器</a:t>
            </a:r>
            <a:r>
              <a:rPr lang="zh-CN" altLang="en-US" sz="2400" dirty="0"/>
              <a:t>上。数据处理的</a:t>
            </a:r>
            <a:r>
              <a:rPr lang="zh-CN" altLang="en-US" sz="2400" dirty="0">
                <a:solidFill>
                  <a:srgbClr val="FF0000"/>
                </a:solidFill>
              </a:rPr>
              <a:t>本地化</a:t>
            </a:r>
            <a:r>
              <a:rPr lang="zh-CN" altLang="en-US" sz="2400" dirty="0"/>
              <a:t>是大数据系统提升性能的关键。</a:t>
            </a:r>
          </a:p>
          <a:p>
            <a:r>
              <a:rPr lang="zh-CN" altLang="en-US" sz="2400" dirty="0"/>
              <a:t>3. 弹性可扩展。可以在系统运行的时候，动态增加或者删除结点。不需要停机维护，数据可以</a:t>
            </a:r>
            <a:r>
              <a:rPr lang="zh-CN" altLang="en-US" sz="2400" dirty="0">
                <a:solidFill>
                  <a:srgbClr val="FF0000"/>
                </a:solidFill>
              </a:rPr>
              <a:t>自动迁移</a:t>
            </a:r>
            <a:r>
              <a:rPr lang="zh-CN" altLang="en-US" sz="2400" dirty="0"/>
              <a:t>。</a:t>
            </a:r>
            <a:endParaRPr lang="en-US" altLang="zh-CN" sz="2400" dirty="0"/>
          </a:p>
          <a:p>
            <a:r>
              <a:rPr lang="zh-CN" altLang="en-US" sz="2400" dirty="0"/>
              <a:t>4. 分区。相对于将数据存放于同一个节点，NoSQL数据库需要将数据进行分区，将记录分散在多个节点上面，并且</a:t>
            </a:r>
            <a:r>
              <a:rPr lang="zh-CN" altLang="en-US" sz="2400" dirty="0">
                <a:solidFill>
                  <a:srgbClr val="FF0000"/>
                </a:solidFill>
              </a:rPr>
              <a:t>通常分区的同时还要做复制</a:t>
            </a:r>
            <a:r>
              <a:rPr lang="zh-CN" altLang="en-US" sz="2400" dirty="0"/>
              <a:t>。这样既提高了并行性能，又能保证没有</a:t>
            </a:r>
            <a:r>
              <a:rPr lang="zh-CN" altLang="en-US" sz="2400" dirty="0">
                <a:solidFill>
                  <a:srgbClr val="FF0000"/>
                </a:solidFill>
              </a:rPr>
              <a:t>单点失效</a:t>
            </a:r>
            <a:r>
              <a:rPr lang="zh-CN" altLang="en-US" sz="2400" dirty="0"/>
              <a:t>的问题。</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Tree>
    <p:extLst>
      <p:ext uri="{BB962C8B-B14F-4D97-AF65-F5344CB8AC3E}">
        <p14:creationId xmlns:p14="http://schemas.microsoft.com/office/powerpoint/2010/main" val="3861595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pPr algn="just"/>
            <a:r>
              <a:rPr lang="zh-CN" altLang="en-US" sz="2400" dirty="0"/>
              <a:t>5. 异步复制。和RAID存储系统不同的是，NoSQL中的复制，往往是</a:t>
            </a:r>
            <a:r>
              <a:rPr lang="zh-CN" altLang="en-US" sz="2400" dirty="0">
                <a:solidFill>
                  <a:srgbClr val="FF0000"/>
                </a:solidFill>
              </a:rPr>
              <a:t>基于日志的异步复制</a:t>
            </a:r>
            <a:r>
              <a:rPr lang="zh-CN" altLang="en-US" sz="2400" dirty="0"/>
              <a:t>。这样，数据就可以尽快地写入一个节点，而不会被网络传输引起迟延。缺点是并不总是能保证一致性，在出现故障时，可能会丢失少量的数据。</a:t>
            </a:r>
          </a:p>
          <a:p>
            <a:pPr algn="just"/>
            <a:r>
              <a:rPr lang="zh-CN" altLang="en-US" sz="2400" dirty="0"/>
              <a:t>6. BASE。相对于事务严格的ACID特性，NoSQL数据库保证的是BASE特性，核心是基本可用（</a:t>
            </a:r>
            <a:r>
              <a:rPr lang="en-US" altLang="zh-CN" sz="2400" dirty="0"/>
              <a:t>Basically Available</a:t>
            </a:r>
            <a:r>
              <a:rPr lang="zh-CN" altLang="en-US" sz="2400" dirty="0"/>
              <a:t>）、软状态（</a:t>
            </a:r>
            <a:r>
              <a:rPr lang="en-US" altLang="zh-CN" sz="2400" dirty="0"/>
              <a:t>Soft state</a:t>
            </a:r>
            <a:r>
              <a:rPr lang="zh-CN" altLang="en-US" sz="2400" dirty="0"/>
              <a:t>）和最终一致性（</a:t>
            </a:r>
            <a:r>
              <a:rPr lang="en-US" altLang="zh-CN" sz="2400" dirty="0"/>
              <a:t>Eventually consistent</a:t>
            </a:r>
            <a:r>
              <a:rPr lang="zh-CN" altLang="en-US" sz="2400" dirty="0"/>
              <a:t>）。软状态（</a:t>
            </a:r>
            <a:r>
              <a:rPr lang="en-US" altLang="zh-CN" sz="2400" dirty="0"/>
              <a:t>Soft state</a:t>
            </a:r>
            <a:r>
              <a:rPr lang="zh-CN" altLang="en-US" sz="2400" dirty="0"/>
              <a:t>）体现了</a:t>
            </a:r>
            <a:r>
              <a:rPr lang="zh-CN" altLang="en-US" sz="2400" dirty="0">
                <a:solidFill>
                  <a:srgbClr val="FF0000"/>
                </a:solidFill>
              </a:rPr>
              <a:t>允许系统中的数据存在中间状态</a:t>
            </a:r>
            <a:r>
              <a:rPr lang="zh-CN" altLang="en-US" sz="2400" dirty="0"/>
              <a:t>，并认为该中间状态的存在</a:t>
            </a:r>
            <a:r>
              <a:rPr lang="zh-CN" altLang="en-US" sz="2400" dirty="0">
                <a:solidFill>
                  <a:srgbClr val="FF0000"/>
                </a:solidFill>
              </a:rPr>
              <a:t>不会影响系统的整体可用性</a:t>
            </a:r>
            <a:r>
              <a:rPr lang="zh-CN" altLang="en-US" sz="2400" dirty="0"/>
              <a:t>，即允许系统在不同节点的</a:t>
            </a:r>
            <a:r>
              <a:rPr lang="zh-CN" altLang="en-US" sz="2400" dirty="0">
                <a:solidFill>
                  <a:srgbClr val="FF0000"/>
                </a:solidFill>
              </a:rPr>
              <a:t>数据副本之间存在短暂的不一致</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spTree>
    <p:extLst>
      <p:ext uri="{BB962C8B-B14F-4D97-AF65-F5344CB8AC3E}">
        <p14:creationId xmlns:p14="http://schemas.microsoft.com/office/powerpoint/2010/main" val="841192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r>
              <a:rPr lang="zh-CN" altLang="en-US" dirty="0">
                <a:latin typeface="+mn-ea"/>
              </a:rPr>
              <a:t>NoSQL数据库的适用场景：</a:t>
            </a:r>
          </a:p>
          <a:p>
            <a:r>
              <a:rPr lang="zh-CN" altLang="en-US" sz="2400" dirty="0">
                <a:latin typeface="+mn-ea"/>
              </a:rPr>
              <a:t>1、数据模型比较简单；</a:t>
            </a:r>
          </a:p>
          <a:p>
            <a:r>
              <a:rPr lang="zh-CN" altLang="en-US" sz="2400" dirty="0">
                <a:latin typeface="+mn-ea"/>
              </a:rPr>
              <a:t>2、需要灵活性更强的IT系统；</a:t>
            </a:r>
          </a:p>
          <a:p>
            <a:r>
              <a:rPr lang="zh-CN" altLang="en-US" sz="2400" dirty="0">
                <a:latin typeface="+mn-ea"/>
              </a:rPr>
              <a:t>3、对大数据访问性能要求较高；</a:t>
            </a:r>
          </a:p>
          <a:p>
            <a:r>
              <a:rPr lang="zh-CN" altLang="en-US" sz="2400" dirty="0">
                <a:latin typeface="+mn-ea"/>
              </a:rPr>
              <a:t>4、不需要高度的数据一致性；</a:t>
            </a:r>
          </a:p>
          <a:p>
            <a:r>
              <a:rPr lang="zh-CN" altLang="en-US" sz="2400" dirty="0">
                <a:latin typeface="+mn-ea"/>
              </a:rPr>
              <a:t>5、对于给定key，比较容易映射复杂值的环境。</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Tree>
    <p:extLst>
      <p:ext uri="{BB962C8B-B14F-4D97-AF65-F5344CB8AC3E}">
        <p14:creationId xmlns:p14="http://schemas.microsoft.com/office/powerpoint/2010/main" val="2986509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9992"/>
            <a:ext cx="10515600" cy="560009"/>
          </a:xfrm>
        </p:spPr>
        <p:txBody>
          <a:bodyPr>
            <a:normAutofit/>
          </a:bodyPr>
          <a:lstStyle/>
          <a:p>
            <a:r>
              <a:rPr lang="en-US" altLang="zh-CN" sz="2400" dirty="0"/>
              <a:t>NoSql</a:t>
            </a:r>
            <a:r>
              <a:rPr lang="zh-CN" altLang="en-US" sz="2400" dirty="0"/>
              <a:t>分类</a:t>
            </a:r>
          </a:p>
        </p:txBody>
      </p:sp>
      <p:sp>
        <p:nvSpPr>
          <p:cNvPr id="3" name="内容占位符 2"/>
          <p:cNvSpPr>
            <a:spLocks noGrp="1"/>
          </p:cNvSpPr>
          <p:nvPr>
            <p:ph idx="1"/>
          </p:nvPr>
        </p:nvSpPr>
        <p:spPr>
          <a:xfrm>
            <a:off x="838200" y="1285462"/>
            <a:ext cx="10515600" cy="687029"/>
          </a:xfrm>
        </p:spPr>
        <p:txBody>
          <a:bodyPr/>
          <a:lstStyle/>
          <a:p>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graphicFrame>
        <p:nvGraphicFramePr>
          <p:cNvPr id="6" name="内容占位符 5"/>
          <p:cNvGraphicFramePr>
            <a:graphicFrameLocks/>
          </p:cNvGraphicFramePr>
          <p:nvPr>
            <p:extLst>
              <p:ext uri="{D42A27DB-BD31-4B8C-83A1-F6EECF244321}">
                <p14:modId xmlns:p14="http://schemas.microsoft.com/office/powerpoint/2010/main" val="2716174737"/>
              </p:ext>
            </p:extLst>
          </p:nvPr>
        </p:nvGraphicFramePr>
        <p:xfrm>
          <a:off x="927735" y="741493"/>
          <a:ext cx="10606768" cy="5776595"/>
        </p:xfrm>
        <a:graphic>
          <a:graphicData uri="http://schemas.openxmlformats.org/drawingml/2006/table">
            <a:tbl>
              <a:tblPr firstRow="1" bandRow="1">
                <a:tableStyleId>{5C22544A-7EE6-4342-B048-85BDC9FD1C3A}</a:tableStyleId>
              </a:tblPr>
              <a:tblGrid>
                <a:gridCol w="1547239">
                  <a:extLst>
                    <a:ext uri="{9D8B030D-6E8A-4147-A177-3AD203B41FA5}">
                      <a16:colId xmlns:a16="http://schemas.microsoft.com/office/drawing/2014/main" val="20000"/>
                    </a:ext>
                  </a:extLst>
                </a:gridCol>
                <a:gridCol w="1523435">
                  <a:extLst>
                    <a:ext uri="{9D8B030D-6E8A-4147-A177-3AD203B41FA5}">
                      <a16:colId xmlns:a16="http://schemas.microsoft.com/office/drawing/2014/main" val="20001"/>
                    </a:ext>
                  </a:extLst>
                </a:gridCol>
                <a:gridCol w="1923634">
                  <a:extLst>
                    <a:ext uri="{9D8B030D-6E8A-4147-A177-3AD203B41FA5}">
                      <a16:colId xmlns:a16="http://schemas.microsoft.com/office/drawing/2014/main" val="20002"/>
                    </a:ext>
                  </a:extLst>
                </a:gridCol>
                <a:gridCol w="1552446">
                  <a:extLst>
                    <a:ext uri="{9D8B030D-6E8A-4147-A177-3AD203B41FA5}">
                      <a16:colId xmlns:a16="http://schemas.microsoft.com/office/drawing/2014/main" val="20003"/>
                    </a:ext>
                  </a:extLst>
                </a:gridCol>
                <a:gridCol w="2075383">
                  <a:extLst>
                    <a:ext uri="{9D8B030D-6E8A-4147-A177-3AD203B41FA5}">
                      <a16:colId xmlns:a16="http://schemas.microsoft.com/office/drawing/2014/main" val="20004"/>
                    </a:ext>
                  </a:extLst>
                </a:gridCol>
                <a:gridCol w="1984631">
                  <a:extLst>
                    <a:ext uri="{9D8B030D-6E8A-4147-A177-3AD203B41FA5}">
                      <a16:colId xmlns:a16="http://schemas.microsoft.com/office/drawing/2014/main" val="20005"/>
                    </a:ext>
                  </a:extLst>
                </a:gridCol>
              </a:tblGrid>
              <a:tr h="652780">
                <a:tc>
                  <a:txBody>
                    <a:bodyPr/>
                    <a:lstStyle/>
                    <a:p>
                      <a:r>
                        <a:rPr lang="zh-CN" altLang="en-US" sz="1600" b="1" dirty="0">
                          <a:effectLst/>
                          <a:latin typeface="+mn-ea"/>
                          <a:ea typeface="+mn-ea"/>
                        </a:rPr>
                        <a:t>分类</a:t>
                      </a:r>
                    </a:p>
                  </a:txBody>
                  <a:tcPr>
                    <a:solidFill>
                      <a:srgbClr val="92D050"/>
                    </a:solidFill>
                  </a:tcPr>
                </a:tc>
                <a:tc>
                  <a:txBody>
                    <a:bodyPr/>
                    <a:lstStyle/>
                    <a:p>
                      <a:r>
                        <a:rPr lang="en-US" altLang="zh-CN" sz="1600" b="1" dirty="0">
                          <a:effectLst/>
                          <a:latin typeface="+mn-ea"/>
                          <a:ea typeface="+mn-ea"/>
                        </a:rPr>
                        <a:t>Examples</a:t>
                      </a:r>
                      <a:r>
                        <a:rPr lang="zh-CN" altLang="en-US" sz="1600" b="1" dirty="0">
                          <a:effectLst/>
                          <a:latin typeface="+mn-ea"/>
                          <a:ea typeface="+mn-ea"/>
                        </a:rPr>
                        <a:t>举例</a:t>
                      </a:r>
                      <a:endParaRPr lang="zh-CN" altLang="en-US" sz="1600" dirty="0">
                        <a:latin typeface="+mn-ea"/>
                        <a:ea typeface="+mn-ea"/>
                      </a:endParaRPr>
                    </a:p>
                  </a:txBody>
                  <a:tcPr>
                    <a:solidFill>
                      <a:srgbClr val="92D050"/>
                    </a:solidFill>
                  </a:tcPr>
                </a:tc>
                <a:tc>
                  <a:txBody>
                    <a:bodyPr/>
                    <a:lstStyle/>
                    <a:p>
                      <a:r>
                        <a:rPr lang="zh-CN" altLang="en-US" sz="1600" dirty="0">
                          <a:effectLst/>
                          <a:latin typeface="+mn-ea"/>
                          <a:ea typeface="+mn-ea"/>
                        </a:rPr>
                        <a:t>典型应用场景</a:t>
                      </a:r>
                    </a:p>
                  </a:txBody>
                  <a:tcPr>
                    <a:solidFill>
                      <a:srgbClr val="92D050"/>
                    </a:solidFill>
                  </a:tcPr>
                </a:tc>
                <a:tc>
                  <a:txBody>
                    <a:bodyPr/>
                    <a:lstStyle/>
                    <a:p>
                      <a:r>
                        <a:rPr lang="zh-CN" altLang="en-US" sz="1600" dirty="0">
                          <a:effectLst/>
                          <a:latin typeface="+mn-ea"/>
                          <a:ea typeface="+mn-ea"/>
                        </a:rPr>
                        <a:t>数据模型</a:t>
                      </a:r>
                    </a:p>
                  </a:txBody>
                  <a:tcPr>
                    <a:solidFill>
                      <a:srgbClr val="92D050"/>
                    </a:solidFill>
                  </a:tcPr>
                </a:tc>
                <a:tc>
                  <a:txBody>
                    <a:bodyPr/>
                    <a:lstStyle/>
                    <a:p>
                      <a:r>
                        <a:rPr lang="zh-CN" altLang="en-US" sz="1600" dirty="0">
                          <a:latin typeface="+mn-ea"/>
                          <a:ea typeface="+mn-ea"/>
                        </a:rPr>
                        <a:t>优点</a:t>
                      </a:r>
                    </a:p>
                  </a:txBody>
                  <a:tcPr>
                    <a:solidFill>
                      <a:srgbClr val="92D050"/>
                    </a:solidFill>
                  </a:tcPr>
                </a:tc>
                <a:tc>
                  <a:txBody>
                    <a:bodyPr/>
                    <a:lstStyle/>
                    <a:p>
                      <a:r>
                        <a:rPr lang="zh-CN" altLang="en-US" sz="1600" dirty="0">
                          <a:latin typeface="+mn-ea"/>
                          <a:ea typeface="+mn-ea"/>
                        </a:rPr>
                        <a:t>缺点</a:t>
                      </a:r>
                    </a:p>
                  </a:txBody>
                  <a:tcPr>
                    <a:solidFill>
                      <a:srgbClr val="92D050"/>
                    </a:solidFill>
                  </a:tcPr>
                </a:tc>
                <a:extLst>
                  <a:ext uri="{0D108BD9-81ED-4DB2-BD59-A6C34878D82A}">
                    <a16:rowId xmlns:a16="http://schemas.microsoft.com/office/drawing/2014/main" val="10000"/>
                  </a:ext>
                </a:extLst>
              </a:tr>
              <a:tr h="1398905">
                <a:tc>
                  <a:txBody>
                    <a:bodyPr/>
                    <a:lstStyle/>
                    <a:p>
                      <a:r>
                        <a:rPr lang="zh-CN" altLang="en-US" sz="1600" b="0" dirty="0">
                          <a:effectLst/>
                          <a:latin typeface="+mn-ea"/>
                          <a:ea typeface="+mn-ea"/>
                        </a:rPr>
                        <a:t>键值</a:t>
                      </a:r>
                      <a:endParaRPr lang="en-US" altLang="zh-CN" sz="1600" b="0" dirty="0">
                        <a:effectLst/>
                        <a:latin typeface="+mn-ea"/>
                        <a:ea typeface="+mn-ea"/>
                      </a:endParaRPr>
                    </a:p>
                    <a:p>
                      <a:endParaRPr lang="en-US" altLang="zh-CN" sz="1600" b="0" dirty="0">
                        <a:effectLst/>
                        <a:latin typeface="+mn-ea"/>
                        <a:ea typeface="+mn-ea"/>
                      </a:endParaRPr>
                    </a:p>
                    <a:p>
                      <a:r>
                        <a:rPr lang="zh-CN" altLang="en-US" sz="1600" b="0" dirty="0">
                          <a:effectLst/>
                          <a:latin typeface="+mn-ea"/>
                          <a:ea typeface="+mn-ea"/>
                        </a:rPr>
                        <a:t>（</a:t>
                      </a:r>
                      <a:r>
                        <a:rPr lang="en-US" altLang="zh-CN" sz="1600" b="0" dirty="0">
                          <a:effectLst/>
                          <a:latin typeface="+mn-ea"/>
                          <a:ea typeface="+mn-ea"/>
                        </a:rPr>
                        <a:t>key-value</a:t>
                      </a:r>
                      <a:r>
                        <a:rPr lang="zh-CN" altLang="en-US" sz="1600" b="0" dirty="0">
                          <a:effectLst/>
                          <a:latin typeface="+mn-ea"/>
                          <a:ea typeface="+mn-ea"/>
                        </a:rPr>
                        <a:t>）</a:t>
                      </a:r>
                    </a:p>
                  </a:txBody>
                  <a:tcPr>
                    <a:solidFill>
                      <a:srgbClr val="E2FF8C"/>
                    </a:solidFill>
                  </a:tcPr>
                </a:tc>
                <a:tc>
                  <a:txBody>
                    <a:bodyPr/>
                    <a:lstStyle/>
                    <a:p>
                      <a:r>
                        <a:rPr lang="en-US" altLang="zh-CN" sz="1600" dirty="0">
                          <a:effectLst/>
                          <a:latin typeface="+mn-ea"/>
                          <a:ea typeface="+mn-ea"/>
                        </a:rPr>
                        <a:t>Tokyo Cabinet/Tyrant, Redis, Voldemort, Oracle BDB</a:t>
                      </a:r>
                      <a:endParaRPr lang="zh-CN" altLang="en-US" sz="1600" dirty="0">
                        <a:latin typeface="+mn-ea"/>
                        <a:ea typeface="+mn-ea"/>
                      </a:endParaRPr>
                    </a:p>
                  </a:txBody>
                  <a:tcPr>
                    <a:solidFill>
                      <a:srgbClr val="E2FF8C"/>
                    </a:solidFill>
                  </a:tcPr>
                </a:tc>
                <a:tc>
                  <a:txBody>
                    <a:bodyPr/>
                    <a:lstStyle/>
                    <a:p>
                      <a:r>
                        <a:rPr lang="zh-CN" altLang="en-US" sz="1600" dirty="0">
                          <a:latin typeface="+mn-ea"/>
                          <a:ea typeface="+mn-ea"/>
                        </a:rPr>
                        <a:t>内容缓存，主要用于处理大量数据的高访问负载，也用于一些日志系统等等</a:t>
                      </a:r>
                    </a:p>
                  </a:txBody>
                  <a:tcPr>
                    <a:solidFill>
                      <a:srgbClr val="E2FF8C"/>
                    </a:solidFill>
                  </a:tcPr>
                </a:tc>
                <a:tc>
                  <a:txBody>
                    <a:bodyPr/>
                    <a:lstStyle/>
                    <a:p>
                      <a:r>
                        <a:rPr lang="en-US" altLang="zh-CN" sz="1600" dirty="0">
                          <a:effectLst/>
                          <a:latin typeface="+mn-ea"/>
                          <a:ea typeface="+mn-ea"/>
                        </a:rPr>
                        <a:t>Key </a:t>
                      </a:r>
                      <a:r>
                        <a:rPr lang="zh-CN" altLang="en-US" sz="1600" dirty="0">
                          <a:effectLst/>
                          <a:latin typeface="+mn-ea"/>
                          <a:ea typeface="+mn-ea"/>
                        </a:rPr>
                        <a:t>指向 </a:t>
                      </a:r>
                      <a:r>
                        <a:rPr lang="en-US" altLang="zh-CN" sz="1600" dirty="0">
                          <a:effectLst/>
                          <a:latin typeface="+mn-ea"/>
                          <a:ea typeface="+mn-ea"/>
                        </a:rPr>
                        <a:t>Value </a:t>
                      </a:r>
                      <a:r>
                        <a:rPr lang="zh-CN" altLang="en-US" sz="1600" dirty="0">
                          <a:effectLst/>
                          <a:latin typeface="+mn-ea"/>
                          <a:ea typeface="+mn-ea"/>
                        </a:rPr>
                        <a:t>的键值对，通常用</a:t>
                      </a:r>
                      <a:r>
                        <a:rPr lang="en-US" altLang="zh-CN" sz="1600" dirty="0">
                          <a:effectLst/>
                          <a:latin typeface="+mn-ea"/>
                          <a:ea typeface="+mn-ea"/>
                        </a:rPr>
                        <a:t>hash table</a:t>
                      </a:r>
                      <a:r>
                        <a:rPr lang="zh-CN" altLang="en-US" sz="1600" dirty="0">
                          <a:effectLst/>
                          <a:latin typeface="+mn-ea"/>
                          <a:ea typeface="+mn-ea"/>
                        </a:rPr>
                        <a:t>来实现</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查找速度快</a:t>
                      </a:r>
                    </a:p>
                  </a:txBody>
                  <a:tcPr>
                    <a:solidFill>
                      <a:srgbClr val="E2FF8C"/>
                    </a:solidFill>
                  </a:tcPr>
                </a:tc>
                <a:tc>
                  <a:txBody>
                    <a:bodyPr/>
                    <a:lstStyle/>
                    <a:p>
                      <a:r>
                        <a:rPr lang="zh-CN" altLang="en-US" sz="1600" dirty="0">
                          <a:effectLst/>
                          <a:latin typeface="+mn-ea"/>
                          <a:ea typeface="+mn-ea"/>
                        </a:rPr>
                        <a:t>数据无结构化，通常只被当作字符串或者二进制数据</a:t>
                      </a:r>
                    </a:p>
                  </a:txBody>
                  <a:tcPr>
                    <a:solidFill>
                      <a:srgbClr val="E2FF8C"/>
                    </a:solidFill>
                  </a:tcPr>
                </a:tc>
                <a:extLst>
                  <a:ext uri="{0D108BD9-81ED-4DB2-BD59-A6C34878D82A}">
                    <a16:rowId xmlns:a16="http://schemas.microsoft.com/office/drawing/2014/main" val="10001"/>
                  </a:ext>
                </a:extLst>
              </a:tr>
              <a:tr h="908050">
                <a:tc>
                  <a:txBody>
                    <a:bodyPr/>
                    <a:lstStyle/>
                    <a:p>
                      <a:r>
                        <a:rPr lang="zh-CN" altLang="en-US" sz="1600" b="0" dirty="0">
                          <a:effectLst/>
                          <a:latin typeface="+mn-ea"/>
                          <a:ea typeface="+mn-ea"/>
                        </a:rPr>
                        <a:t>列存储数据库</a:t>
                      </a:r>
                    </a:p>
                  </a:txBody>
                  <a:tcPr>
                    <a:solidFill>
                      <a:srgbClr val="E2FF8C"/>
                    </a:solidFill>
                  </a:tcPr>
                </a:tc>
                <a:tc>
                  <a:txBody>
                    <a:bodyPr/>
                    <a:lstStyle/>
                    <a:p>
                      <a:r>
                        <a:rPr lang="en-US" altLang="zh-CN" sz="1600" dirty="0">
                          <a:effectLst/>
                          <a:latin typeface="+mn-ea"/>
                          <a:ea typeface="+mn-ea"/>
                        </a:rPr>
                        <a:t>Cassandra, HBase, Riak</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分布式的稀疏大表系统</a:t>
                      </a:r>
                    </a:p>
                  </a:txBody>
                  <a:tcPr>
                    <a:solidFill>
                      <a:srgbClr val="E2FF8C"/>
                    </a:solidFill>
                  </a:tcPr>
                </a:tc>
                <a:tc>
                  <a:txBody>
                    <a:bodyPr/>
                    <a:lstStyle/>
                    <a:p>
                      <a:r>
                        <a:rPr lang="zh-CN" altLang="en-US" sz="1600" dirty="0">
                          <a:effectLst/>
                          <a:latin typeface="+mn-ea"/>
                          <a:ea typeface="+mn-ea"/>
                        </a:rPr>
                        <a:t>以列簇式存储，将同一列数据存在一起</a:t>
                      </a:r>
                    </a:p>
                  </a:txBody>
                  <a:tcPr>
                    <a:solidFill>
                      <a:srgbClr val="E2FF8C"/>
                    </a:solidFill>
                  </a:tcPr>
                </a:tc>
                <a:tc>
                  <a:txBody>
                    <a:bodyPr/>
                    <a:lstStyle/>
                    <a:p>
                      <a:r>
                        <a:rPr lang="zh-CN" altLang="en-US" sz="1600" dirty="0">
                          <a:effectLst/>
                          <a:latin typeface="+mn-ea"/>
                          <a:ea typeface="+mn-ea"/>
                        </a:rPr>
                        <a:t>查找速度快，可扩展性强，更容易进行分布式扩展</a:t>
                      </a:r>
                    </a:p>
                  </a:txBody>
                  <a:tcPr>
                    <a:solidFill>
                      <a:srgbClr val="E2FF8C"/>
                    </a:solidFill>
                  </a:tcPr>
                </a:tc>
                <a:tc>
                  <a:txBody>
                    <a:bodyPr/>
                    <a:lstStyle/>
                    <a:p>
                      <a:r>
                        <a:rPr lang="zh-CN" altLang="en-US" sz="1600" dirty="0">
                          <a:effectLst/>
                          <a:latin typeface="+mn-ea"/>
                          <a:ea typeface="+mn-ea"/>
                        </a:rPr>
                        <a:t>功能相对局限</a:t>
                      </a:r>
                    </a:p>
                  </a:txBody>
                  <a:tcPr>
                    <a:solidFill>
                      <a:srgbClr val="E2FF8C"/>
                    </a:solidFill>
                  </a:tcPr>
                </a:tc>
                <a:extLst>
                  <a:ext uri="{0D108BD9-81ED-4DB2-BD59-A6C34878D82A}">
                    <a16:rowId xmlns:a16="http://schemas.microsoft.com/office/drawing/2014/main" val="10002"/>
                  </a:ext>
                </a:extLst>
              </a:tr>
              <a:tr h="1417955">
                <a:tc>
                  <a:txBody>
                    <a:bodyPr/>
                    <a:lstStyle/>
                    <a:p>
                      <a:r>
                        <a:rPr lang="zh-CN" altLang="en-US" sz="1600" b="0" dirty="0">
                          <a:effectLst/>
                          <a:latin typeface="+mn-ea"/>
                          <a:ea typeface="+mn-ea"/>
                        </a:rPr>
                        <a:t>文档型数据库</a:t>
                      </a:r>
                    </a:p>
                  </a:txBody>
                  <a:tcPr>
                    <a:solidFill>
                      <a:srgbClr val="E2FF8C"/>
                    </a:solidFill>
                  </a:tcPr>
                </a:tc>
                <a:tc>
                  <a:txBody>
                    <a:bodyPr/>
                    <a:lstStyle/>
                    <a:p>
                      <a:r>
                        <a:rPr lang="en-US" altLang="zh-CN" sz="1600" dirty="0">
                          <a:effectLst/>
                          <a:latin typeface="+mn-ea"/>
                          <a:ea typeface="+mn-ea"/>
                        </a:rPr>
                        <a:t>CouchDB, MongoDB</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与</a:t>
                      </a:r>
                      <a:r>
                        <a:rPr lang="en-US" altLang="zh-CN" sz="1600" dirty="0">
                          <a:effectLst/>
                          <a:latin typeface="+mn-ea"/>
                          <a:ea typeface="+mn-ea"/>
                        </a:rPr>
                        <a:t>Key-Value</a:t>
                      </a:r>
                      <a:r>
                        <a:rPr lang="zh-CN" altLang="en-US" sz="1600" dirty="0">
                          <a:effectLst/>
                          <a:latin typeface="+mn-ea"/>
                          <a:ea typeface="+mn-ea"/>
                        </a:rPr>
                        <a:t>类似，</a:t>
                      </a:r>
                      <a:r>
                        <a:rPr lang="en-US" altLang="zh-CN" sz="1600" dirty="0">
                          <a:effectLst/>
                          <a:latin typeface="+mn-ea"/>
                          <a:ea typeface="+mn-ea"/>
                        </a:rPr>
                        <a:t>Value</a:t>
                      </a:r>
                      <a:r>
                        <a:rPr lang="zh-CN" altLang="en-US" sz="1600" dirty="0">
                          <a:effectLst/>
                          <a:latin typeface="+mn-ea"/>
                          <a:ea typeface="+mn-ea"/>
                        </a:rPr>
                        <a:t>是半结构化的，不同的是数据库能够了解</a:t>
                      </a:r>
                      <a:r>
                        <a:rPr lang="en-US" altLang="zh-CN" sz="1600" dirty="0">
                          <a:effectLst/>
                          <a:latin typeface="+mn-ea"/>
                          <a:ea typeface="+mn-ea"/>
                        </a:rPr>
                        <a:t>Value</a:t>
                      </a:r>
                      <a:r>
                        <a:rPr lang="zh-CN" altLang="en-US" sz="1600" dirty="0">
                          <a:effectLst/>
                          <a:latin typeface="+mn-ea"/>
                          <a:ea typeface="+mn-ea"/>
                        </a:rPr>
                        <a:t>的内容</a:t>
                      </a:r>
                      <a:endParaRPr lang="zh-CN" altLang="en-US" sz="1600" dirty="0">
                        <a:latin typeface="+mn-ea"/>
                        <a:ea typeface="+mn-ea"/>
                      </a:endParaRPr>
                    </a:p>
                  </a:txBody>
                  <a:tcPr>
                    <a:solidFill>
                      <a:srgbClr val="E2FF8C"/>
                    </a:solidFill>
                  </a:tcPr>
                </a:tc>
                <a:tc>
                  <a:txBody>
                    <a:bodyPr/>
                    <a:lstStyle/>
                    <a:p>
                      <a:r>
                        <a:rPr lang="en-US" altLang="zh-CN" sz="1600" dirty="0">
                          <a:effectLst/>
                          <a:latin typeface="+mn-ea"/>
                          <a:ea typeface="+mn-ea"/>
                        </a:rPr>
                        <a:t>Key-Value</a:t>
                      </a:r>
                      <a:r>
                        <a:rPr lang="zh-CN" altLang="en-US" sz="1600" dirty="0">
                          <a:effectLst/>
                          <a:latin typeface="+mn-ea"/>
                          <a:ea typeface="+mn-ea"/>
                        </a:rPr>
                        <a:t>对应的键值对，</a:t>
                      </a:r>
                      <a:r>
                        <a:rPr lang="en-US" altLang="zh-CN" sz="1600" dirty="0">
                          <a:effectLst/>
                          <a:latin typeface="+mn-ea"/>
                          <a:ea typeface="+mn-ea"/>
                        </a:rPr>
                        <a:t>Value</a:t>
                      </a:r>
                      <a:r>
                        <a:rPr lang="zh-CN" altLang="en-US" sz="1600" dirty="0">
                          <a:effectLst/>
                          <a:latin typeface="+mn-ea"/>
                          <a:ea typeface="+mn-ea"/>
                        </a:rPr>
                        <a:t>为半结构化数据</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数据结构要求不严格，表结构可变，不需要像关系型数据库一样需要预先定义表结构</a:t>
                      </a:r>
                    </a:p>
                  </a:txBody>
                  <a:tcPr>
                    <a:solidFill>
                      <a:srgbClr val="E2FF8C"/>
                    </a:solidFill>
                  </a:tcPr>
                </a:tc>
                <a:tc>
                  <a:txBody>
                    <a:bodyPr/>
                    <a:lstStyle/>
                    <a:p>
                      <a:r>
                        <a:rPr lang="zh-CN" altLang="en-US" sz="1600" dirty="0">
                          <a:effectLst/>
                          <a:latin typeface="+mn-ea"/>
                          <a:ea typeface="+mn-ea"/>
                        </a:rPr>
                        <a:t>查询性能不高，而且缺乏统一的查询语法。</a:t>
                      </a:r>
                    </a:p>
                  </a:txBody>
                  <a:tcPr>
                    <a:solidFill>
                      <a:srgbClr val="E2FF8C"/>
                    </a:solidFill>
                  </a:tcPr>
                </a:tc>
                <a:extLst>
                  <a:ext uri="{0D108BD9-81ED-4DB2-BD59-A6C34878D82A}">
                    <a16:rowId xmlns:a16="http://schemas.microsoft.com/office/drawing/2014/main" val="10003"/>
                  </a:ext>
                </a:extLst>
              </a:tr>
              <a:tr h="1398905">
                <a:tc>
                  <a:txBody>
                    <a:bodyPr/>
                    <a:lstStyle/>
                    <a:p>
                      <a:r>
                        <a:rPr lang="zh-CN" altLang="en-US" sz="1600" b="0" dirty="0">
                          <a:effectLst/>
                          <a:latin typeface="+mn-ea"/>
                          <a:ea typeface="+mn-ea"/>
                        </a:rPr>
                        <a:t>图形</a:t>
                      </a:r>
                      <a:r>
                        <a:rPr lang="en-US" altLang="zh-CN" sz="1600" b="0" dirty="0">
                          <a:effectLst/>
                          <a:latin typeface="+mn-ea"/>
                          <a:ea typeface="+mn-ea"/>
                        </a:rPr>
                        <a:t>(Graph)</a:t>
                      </a:r>
                      <a:r>
                        <a:rPr lang="zh-CN" altLang="en-US" sz="1600" b="0" dirty="0">
                          <a:effectLst/>
                          <a:latin typeface="+mn-ea"/>
                          <a:ea typeface="+mn-ea"/>
                        </a:rPr>
                        <a:t>数据库</a:t>
                      </a:r>
                    </a:p>
                  </a:txBody>
                  <a:tcPr>
                    <a:solidFill>
                      <a:srgbClr val="E2FF8C"/>
                    </a:solidFill>
                  </a:tcPr>
                </a:tc>
                <a:tc>
                  <a:txBody>
                    <a:bodyPr/>
                    <a:lstStyle/>
                    <a:p>
                      <a:r>
                        <a:rPr lang="en-US" altLang="zh-CN" sz="1600" dirty="0">
                          <a:effectLst/>
                          <a:latin typeface="+mn-ea"/>
                          <a:ea typeface="+mn-ea"/>
                        </a:rPr>
                        <a:t>Neo4J, InfoGrid, Infinite Graph</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社交网络，推荐系统等。专注于构建关系图谱</a:t>
                      </a:r>
                    </a:p>
                  </a:txBody>
                  <a:tcPr>
                    <a:solidFill>
                      <a:srgbClr val="E2FF8C"/>
                    </a:solidFill>
                  </a:tcPr>
                </a:tc>
                <a:tc>
                  <a:txBody>
                    <a:bodyPr/>
                    <a:lstStyle/>
                    <a:p>
                      <a:r>
                        <a:rPr lang="zh-CN" altLang="en-US" sz="1600" dirty="0">
                          <a:effectLst/>
                          <a:latin typeface="+mn-ea"/>
                          <a:ea typeface="+mn-ea"/>
                        </a:rPr>
                        <a:t>图结构</a:t>
                      </a:r>
                    </a:p>
                  </a:txBody>
                  <a:tcPr>
                    <a:solidFill>
                      <a:srgbClr val="E2FF8C"/>
                    </a:solidFill>
                  </a:tcPr>
                </a:tc>
                <a:tc>
                  <a:txBody>
                    <a:bodyPr/>
                    <a:lstStyle/>
                    <a:p>
                      <a:r>
                        <a:rPr lang="zh-CN" altLang="en-US" sz="1600" dirty="0">
                          <a:effectLst/>
                          <a:latin typeface="+mn-ea"/>
                          <a:ea typeface="+mn-ea"/>
                        </a:rPr>
                        <a:t>利用图结构相关算法。比如最短路径寻址，</a:t>
                      </a:r>
                      <a:r>
                        <a:rPr lang="en-US" altLang="zh-CN" sz="1600" dirty="0">
                          <a:effectLst/>
                          <a:latin typeface="+mn-ea"/>
                          <a:ea typeface="+mn-ea"/>
                        </a:rPr>
                        <a:t>N</a:t>
                      </a:r>
                      <a:r>
                        <a:rPr lang="zh-CN" altLang="en-US" sz="1600" dirty="0">
                          <a:effectLst/>
                          <a:latin typeface="+mn-ea"/>
                          <a:ea typeface="+mn-ea"/>
                        </a:rPr>
                        <a:t>度关系查找等</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很多时候需要对整个图做计算才能得出需要的信息，这种结构不太好做分布式的集群方案</a:t>
                      </a:r>
                    </a:p>
                  </a:txBody>
                  <a:tcPr>
                    <a:solidFill>
                      <a:srgbClr val="E2FF8C"/>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85904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r>
              <a:rPr lang="en-US" altLang="zh-CN" dirty="0"/>
              <a:t>MapReduce</a:t>
            </a:r>
          </a:p>
          <a:p>
            <a:r>
              <a:rPr lang="en-US" altLang="zh-CN" sz="2400" dirty="0">
                <a:latin typeface="+mn-ea"/>
              </a:rPr>
              <a:t>       Google</a:t>
            </a:r>
            <a:r>
              <a:rPr lang="zh-CN" altLang="en-US" sz="2400" dirty="0">
                <a:latin typeface="+mn-ea"/>
              </a:rPr>
              <a:t>公司于</a:t>
            </a:r>
            <a:r>
              <a:rPr lang="en-US" altLang="zh-CN" sz="2400" dirty="0">
                <a:latin typeface="+mn-ea"/>
              </a:rPr>
              <a:t>2004</a:t>
            </a:r>
            <a:r>
              <a:rPr lang="zh-CN" altLang="en-US" sz="2400" dirty="0">
                <a:latin typeface="+mn-ea"/>
              </a:rPr>
              <a:t>年提出的大规模并行计算解决方案，主要应用于</a:t>
            </a:r>
            <a:r>
              <a:rPr lang="zh-CN" altLang="en-US" sz="2400" dirty="0">
                <a:solidFill>
                  <a:srgbClr val="FF0000"/>
                </a:solidFill>
                <a:latin typeface="+mn-ea"/>
              </a:rPr>
              <a:t>大规模廉价集群</a:t>
            </a:r>
            <a:r>
              <a:rPr lang="zh-CN" altLang="en-US" sz="2400" dirty="0">
                <a:latin typeface="+mn-ea"/>
              </a:rPr>
              <a:t>上的</a:t>
            </a:r>
            <a:r>
              <a:rPr lang="zh-CN" altLang="en-US" sz="2400" dirty="0">
                <a:solidFill>
                  <a:srgbClr val="FF0000"/>
                </a:solidFill>
                <a:latin typeface="+mn-ea"/>
              </a:rPr>
              <a:t>大数据并行处理</a:t>
            </a:r>
            <a:r>
              <a:rPr lang="zh-CN" altLang="en-US" sz="2400" dirty="0">
                <a:latin typeface="+mn-ea"/>
              </a:rPr>
              <a:t>。</a:t>
            </a:r>
          </a:p>
          <a:p>
            <a:pPr marL="342900" indent="-342900">
              <a:buFont typeface="Wingdings" panose="05000000000000000000" pitchFamily="2" charset="2"/>
              <a:buChar char="Ø"/>
            </a:pPr>
            <a:r>
              <a:rPr lang="zh-CN" altLang="en-US" sz="2400" dirty="0">
                <a:latin typeface="+mn-ea"/>
              </a:rPr>
              <a:t>是一种并行</a:t>
            </a:r>
            <a:r>
              <a:rPr lang="zh-CN" altLang="en-US" sz="2400" dirty="0">
                <a:solidFill>
                  <a:srgbClr val="FF0000"/>
                </a:solidFill>
                <a:latin typeface="+mn-ea"/>
              </a:rPr>
              <a:t>编程模型</a:t>
            </a:r>
            <a:r>
              <a:rPr lang="zh-CN" altLang="en-US" sz="2400" dirty="0">
                <a:latin typeface="+mn-ea"/>
              </a:rPr>
              <a:t>，它把计算过程分解为</a:t>
            </a:r>
            <a:r>
              <a:rPr lang="zh-CN" altLang="en-US" sz="2400" dirty="0">
                <a:solidFill>
                  <a:srgbClr val="FF0000"/>
                </a:solidFill>
                <a:latin typeface="+mn-ea"/>
              </a:rPr>
              <a:t>两个阶段</a:t>
            </a:r>
            <a:r>
              <a:rPr lang="zh-CN" altLang="en-US" sz="2400" dirty="0">
                <a:latin typeface="+mn-ea"/>
              </a:rPr>
              <a:t>，即</a:t>
            </a:r>
            <a:r>
              <a:rPr lang="en-US" altLang="zh-CN" sz="2400" dirty="0">
                <a:latin typeface="+mn-ea"/>
              </a:rPr>
              <a:t>Map</a:t>
            </a:r>
            <a:r>
              <a:rPr lang="zh-CN" altLang="en-US" sz="2400" dirty="0">
                <a:latin typeface="+mn-ea"/>
              </a:rPr>
              <a:t>阶段和</a:t>
            </a:r>
            <a:r>
              <a:rPr lang="en-US" altLang="zh-CN" sz="2400" dirty="0">
                <a:latin typeface="+mn-ea"/>
              </a:rPr>
              <a:t>Reduce</a:t>
            </a:r>
            <a:r>
              <a:rPr lang="zh-CN" altLang="en-US" sz="2400" dirty="0">
                <a:latin typeface="+mn-ea"/>
              </a:rPr>
              <a:t>阶段。</a:t>
            </a:r>
          </a:p>
          <a:p>
            <a:pPr marL="342900" indent="-342900">
              <a:buFont typeface="Wingdings" panose="05000000000000000000" pitchFamily="2" charset="2"/>
              <a:buChar char="Ø"/>
            </a:pPr>
            <a:r>
              <a:rPr lang="zh-CN" altLang="en-US" sz="2400" dirty="0">
                <a:latin typeface="+mn-ea"/>
              </a:rPr>
              <a:t>是一个分布式运算程序的</a:t>
            </a:r>
            <a:r>
              <a:rPr lang="zh-CN" altLang="en-US" sz="2400" dirty="0">
                <a:solidFill>
                  <a:srgbClr val="FF0000"/>
                </a:solidFill>
                <a:latin typeface="+mn-ea"/>
              </a:rPr>
              <a:t>编程框架</a:t>
            </a:r>
            <a:r>
              <a:rPr lang="zh-CN" altLang="en-US" sz="2400" dirty="0">
                <a:latin typeface="+mn-ea"/>
              </a:rPr>
              <a:t>，是用户开发“基于 </a:t>
            </a:r>
            <a:r>
              <a:rPr lang="en-US" altLang="zh-CN" sz="2400" dirty="0">
                <a:latin typeface="+mn-ea"/>
              </a:rPr>
              <a:t>hadoop </a:t>
            </a:r>
            <a:r>
              <a:rPr lang="zh-CN" altLang="en-US" sz="2400" dirty="0">
                <a:latin typeface="+mn-ea"/>
              </a:rPr>
              <a:t>的数据分析应用”的核心框架。</a:t>
            </a:r>
          </a:p>
          <a:p>
            <a:pPr marL="342900" indent="-342900">
              <a:buFont typeface="Wingdings" panose="05000000000000000000" pitchFamily="2" charset="2"/>
              <a:buChar char="Ø"/>
            </a:pPr>
            <a:r>
              <a:rPr lang="zh-CN" altLang="en-US" sz="2400" dirty="0">
                <a:latin typeface="+mn-ea"/>
              </a:rPr>
              <a:t>核心功能是将</a:t>
            </a:r>
            <a:r>
              <a:rPr lang="zh-CN" altLang="en-US" sz="2400" dirty="0">
                <a:solidFill>
                  <a:srgbClr val="FF0000"/>
                </a:solidFill>
                <a:latin typeface="+mn-ea"/>
              </a:rPr>
              <a:t>用户编写的业务逻辑代码和自带默认组件整合</a:t>
            </a:r>
            <a:r>
              <a:rPr lang="zh-CN" altLang="en-US" sz="2400" dirty="0">
                <a:latin typeface="+mn-ea"/>
              </a:rPr>
              <a:t>成一个完整的分布式运算程序，并发运行在一个 </a:t>
            </a:r>
            <a:r>
              <a:rPr lang="en-US" altLang="zh-CN" sz="2400" dirty="0">
                <a:latin typeface="+mn-ea"/>
              </a:rPr>
              <a:t>hadoop </a:t>
            </a:r>
            <a:r>
              <a:rPr lang="zh-CN" altLang="en-US" sz="2400" dirty="0">
                <a:latin typeface="+mn-ea"/>
              </a:rPr>
              <a:t>集群上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spTree>
    <p:extLst>
      <p:ext uri="{BB962C8B-B14F-4D97-AF65-F5344CB8AC3E}">
        <p14:creationId xmlns:p14="http://schemas.microsoft.com/office/powerpoint/2010/main" val="3136974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r>
              <a:rPr lang="en-US" altLang="zh-CN" sz="2400" dirty="0"/>
              <a:t>MapReduce</a:t>
            </a:r>
            <a:r>
              <a:rPr lang="zh-CN" altLang="en-US" sz="2400" dirty="0"/>
              <a:t>的主要思想</a:t>
            </a:r>
            <a:endParaRPr lang="en-US" altLang="zh-CN" sz="2400" dirty="0"/>
          </a:p>
          <a:p>
            <a:pPr>
              <a:buFont typeface="Wingdings" panose="05000000000000000000" pitchFamily="2" charset="2"/>
              <a:buChar char="Ø"/>
            </a:pPr>
            <a:r>
              <a:rPr lang="zh-CN" altLang="en-US" sz="2400" dirty="0">
                <a:latin typeface="+mn-ea"/>
              </a:rPr>
              <a:t>面向海量数据存储和处理的需要，基于</a:t>
            </a:r>
            <a:r>
              <a:rPr lang="zh-CN" altLang="en-US" sz="2400" dirty="0">
                <a:solidFill>
                  <a:srgbClr val="FF0000"/>
                </a:solidFill>
                <a:latin typeface="+mn-ea"/>
              </a:rPr>
              <a:t>“横向”扩展</a:t>
            </a:r>
            <a:r>
              <a:rPr lang="zh-CN" altLang="en-US" sz="2400" dirty="0">
                <a:latin typeface="+mn-ea"/>
              </a:rPr>
              <a:t>的思路，以廉价服务器为主</a:t>
            </a:r>
            <a:endParaRPr lang="en-US" altLang="zh-CN" sz="2400" dirty="0">
              <a:latin typeface="+mn-ea"/>
            </a:endParaRPr>
          </a:p>
          <a:p>
            <a:pPr>
              <a:buFont typeface="Wingdings" panose="05000000000000000000" pitchFamily="2" charset="2"/>
              <a:buChar char="Ø"/>
            </a:pPr>
            <a:r>
              <a:rPr lang="zh-CN" altLang="en-US" sz="2400" dirty="0">
                <a:latin typeface="+mn-ea"/>
              </a:rPr>
              <a:t>复杂计算问题</a:t>
            </a:r>
            <a:r>
              <a:rPr lang="zh-CN" altLang="en-US" sz="2400" dirty="0">
                <a:solidFill>
                  <a:srgbClr val="FF0000"/>
                </a:solidFill>
                <a:latin typeface="+mn-ea"/>
              </a:rPr>
              <a:t>“分而治之”</a:t>
            </a:r>
            <a:endParaRPr lang="en-US" altLang="zh-CN" sz="2400" dirty="0">
              <a:solidFill>
                <a:srgbClr val="FF0000"/>
              </a:solidFill>
              <a:latin typeface="+mn-ea"/>
            </a:endParaRPr>
          </a:p>
          <a:p>
            <a:pPr>
              <a:buFont typeface="Wingdings" panose="05000000000000000000" pitchFamily="2" charset="2"/>
              <a:buChar char="Ø"/>
            </a:pPr>
            <a:r>
              <a:rPr lang="zh-CN" altLang="en-US" sz="2400" dirty="0">
                <a:solidFill>
                  <a:srgbClr val="FF0000"/>
                </a:solidFill>
                <a:latin typeface="+mn-ea"/>
              </a:rPr>
              <a:t>处理向数据迁移</a:t>
            </a:r>
            <a:r>
              <a:rPr lang="zh-CN" altLang="en-US" sz="2400" dirty="0">
                <a:latin typeface="+mn-ea"/>
              </a:rPr>
              <a:t>，以减少</a:t>
            </a:r>
            <a:r>
              <a:rPr lang="en-US" altLang="zh-CN" sz="2400" dirty="0">
                <a:solidFill>
                  <a:srgbClr val="FF0000"/>
                </a:solidFill>
                <a:latin typeface="+mn-ea"/>
              </a:rPr>
              <a:t>I/O</a:t>
            </a:r>
            <a:r>
              <a:rPr lang="zh-CN" altLang="en-US" sz="2400" dirty="0">
                <a:latin typeface="+mn-ea"/>
              </a:rPr>
              <a:t>和可能的</a:t>
            </a:r>
            <a:r>
              <a:rPr lang="zh-CN" altLang="en-US" sz="2400" dirty="0">
                <a:solidFill>
                  <a:srgbClr val="FF0000"/>
                </a:solidFill>
                <a:latin typeface="+mn-ea"/>
              </a:rPr>
              <a:t>通信</a:t>
            </a:r>
            <a:r>
              <a:rPr lang="zh-CN" altLang="en-US" sz="2400" dirty="0">
                <a:latin typeface="+mn-ea"/>
              </a:rPr>
              <a:t>开销</a:t>
            </a:r>
            <a:endParaRPr lang="en-US" altLang="zh-CN" sz="2400" dirty="0">
              <a:latin typeface="+mn-ea"/>
            </a:endParaRPr>
          </a:p>
          <a:p>
            <a:pPr>
              <a:buFont typeface="Wingdings" panose="05000000000000000000" pitchFamily="2" charset="2"/>
              <a:buChar char="Ø"/>
            </a:pPr>
            <a:r>
              <a:rPr lang="zh-CN" altLang="en-US" sz="2400" dirty="0">
                <a:latin typeface="+mn-ea"/>
              </a:rPr>
              <a:t>类似“非过程化”策略，</a:t>
            </a:r>
            <a:r>
              <a:rPr lang="zh-CN" altLang="en-US" sz="2400" dirty="0">
                <a:solidFill>
                  <a:srgbClr val="FF0000"/>
                </a:solidFill>
                <a:latin typeface="+mn-ea"/>
              </a:rPr>
              <a:t>开发者只关注业务逻辑</a:t>
            </a:r>
            <a:endParaRPr lang="en-US" altLang="zh-CN" sz="2400" dirty="0">
              <a:solidFill>
                <a:srgbClr val="FF0000"/>
              </a:solidFill>
              <a:latin typeface="+mn-ea"/>
            </a:endParaRPr>
          </a:p>
          <a:p>
            <a:pPr>
              <a:buFont typeface="Wingdings" panose="05000000000000000000" pitchFamily="2" charset="2"/>
              <a:buChar char="Ø"/>
            </a:pPr>
            <a:r>
              <a:rPr lang="zh-CN" altLang="en-US" sz="2400" dirty="0">
                <a:solidFill>
                  <a:srgbClr val="FF0000"/>
                </a:solidFill>
                <a:latin typeface="+mn-ea"/>
              </a:rPr>
              <a:t>失效</a:t>
            </a:r>
            <a:r>
              <a:rPr lang="zh-CN" altLang="en-US" sz="2400" dirty="0">
                <a:latin typeface="+mn-ea"/>
              </a:rPr>
              <a:t>检测和恢复策略</a:t>
            </a:r>
            <a:endParaRPr lang="en-US" altLang="zh-CN" sz="2400" dirty="0">
              <a:latin typeface="+mn-ea"/>
            </a:endParaRPr>
          </a:p>
          <a:p>
            <a:pPr>
              <a:buFont typeface="Wingdings" panose="05000000000000000000" pitchFamily="2" charset="2"/>
              <a:buChar char="Ø"/>
            </a:pPr>
            <a:r>
              <a:rPr lang="zh-CN" altLang="en-US" sz="2400" dirty="0">
                <a:latin typeface="+mn-ea"/>
              </a:rPr>
              <a:t>良好的</a:t>
            </a:r>
            <a:r>
              <a:rPr lang="zh-CN" altLang="en-US" sz="2400" dirty="0">
                <a:solidFill>
                  <a:srgbClr val="FF0000"/>
                </a:solidFill>
                <a:latin typeface="+mn-ea"/>
              </a:rPr>
              <a:t>可扩展性</a:t>
            </a:r>
            <a:endParaRPr lang="en-US" altLang="zh-CN" sz="2400" dirty="0">
              <a:solidFill>
                <a:srgbClr val="FF0000"/>
              </a:solidFill>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Tree>
    <p:extLst>
      <p:ext uri="{BB962C8B-B14F-4D97-AF65-F5344CB8AC3E}">
        <p14:creationId xmlns:p14="http://schemas.microsoft.com/office/powerpoint/2010/main" val="227024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服务器体系架构</a:t>
            </a:r>
            <a:endParaRPr lang="zh-CN" altLang="en-US" dirty="0"/>
          </a:p>
        </p:txBody>
      </p:sp>
      <p:sp>
        <p:nvSpPr>
          <p:cNvPr id="3" name="内容占位符 2"/>
          <p:cNvSpPr>
            <a:spLocks noGrp="1"/>
          </p:cNvSpPr>
          <p:nvPr>
            <p:ph idx="1"/>
          </p:nvPr>
        </p:nvSpPr>
        <p:spPr>
          <a:xfrm>
            <a:off x="838200" y="933772"/>
            <a:ext cx="10515600" cy="5647898"/>
          </a:xfrm>
        </p:spPr>
        <p:txBody>
          <a:bodyPr>
            <a:noAutofit/>
          </a:bodyPr>
          <a:lstStyle/>
          <a:p>
            <a:pPr lvl="1"/>
            <a:r>
              <a:rPr lang="zh-CN" altLang="zh-CN" dirty="0"/>
              <a:t>客户</a:t>
            </a:r>
            <a:r>
              <a:rPr lang="en-US" altLang="zh-CN" dirty="0"/>
              <a:t>-</a:t>
            </a:r>
            <a:r>
              <a:rPr lang="zh-CN" altLang="zh-CN" dirty="0"/>
              <a:t>服务器体系架构</a:t>
            </a:r>
            <a:r>
              <a:rPr lang="zh-CN" altLang="en-US" dirty="0"/>
              <a:t>：</a:t>
            </a:r>
            <a:r>
              <a:rPr lang="zh-CN" altLang="zh-CN" dirty="0"/>
              <a:t>由一个节点作为服务器，其他节点作为客户，通过网络和服务器节点进行连接的体系架构。 </a:t>
            </a:r>
            <a:endParaRPr lang="en-US" altLang="zh-CN" dirty="0"/>
          </a:p>
          <a:p>
            <a:pPr algn="just"/>
            <a:r>
              <a:rPr lang="zh-CN" altLang="en-US" sz="2400" b="1" dirty="0"/>
              <a:t>特征</a:t>
            </a:r>
          </a:p>
          <a:p>
            <a:pPr algn="just">
              <a:buFont typeface="Wingdings" panose="05000000000000000000" pitchFamily="2" charset="2"/>
              <a:buChar char="Ø"/>
            </a:pPr>
            <a:r>
              <a:rPr lang="zh-CN" altLang="en-US" sz="2400" dirty="0"/>
              <a:t>客户端一般需</a:t>
            </a:r>
            <a:r>
              <a:rPr lang="zh-CN" altLang="en-US" sz="2400" dirty="0">
                <a:solidFill>
                  <a:srgbClr val="FF0000"/>
                </a:solidFill>
              </a:rPr>
              <a:t>安装客户端系统</a:t>
            </a:r>
            <a:r>
              <a:rPr lang="zh-CN" altLang="en-US" sz="2400" dirty="0"/>
              <a:t>，以维护用户的基本操作，向服务器端发送请求并接收服务器端返回的数据（不一定是应用程序所需的最终结果）</a:t>
            </a:r>
          </a:p>
          <a:p>
            <a:pPr algn="just">
              <a:buFont typeface="Wingdings" panose="05000000000000000000" pitchFamily="2" charset="2"/>
              <a:buChar char="Ø"/>
            </a:pPr>
            <a:r>
              <a:rPr lang="zh-CN" altLang="en-US" sz="2400" dirty="0"/>
              <a:t>服务器端安装服务系统</a:t>
            </a:r>
          </a:p>
          <a:p>
            <a:pPr algn="just">
              <a:buFont typeface="Wingdings" panose="05000000000000000000" pitchFamily="2" charset="2"/>
              <a:buChar char="Ø"/>
            </a:pPr>
            <a:r>
              <a:rPr lang="zh-CN" altLang="en-US" sz="2400" dirty="0"/>
              <a:t>数据库系统分为</a:t>
            </a:r>
            <a:r>
              <a:rPr lang="zh-CN" altLang="en-US" sz="2400" dirty="0">
                <a:solidFill>
                  <a:srgbClr val="FF0000"/>
                </a:solidFill>
              </a:rPr>
              <a:t>前后端</a:t>
            </a:r>
            <a:r>
              <a:rPr lang="zh-CN" altLang="en-US" sz="2400" dirty="0"/>
              <a:t>，显示、报表生成多部署在前端；数据访问、并发控制、故障恢复等多部署在后端。</a:t>
            </a:r>
            <a:endParaRPr lang="en-US" altLang="zh-CN" sz="2400" dirty="0"/>
          </a:p>
          <a:p>
            <a:pPr algn="just">
              <a:buFont typeface="Wingdings" panose="05000000000000000000" pitchFamily="2" charset="2"/>
              <a:buChar char="Ø"/>
            </a:pPr>
            <a:r>
              <a:rPr lang="zh-CN" altLang="en-US" sz="2400" dirty="0"/>
              <a:t>数据处理的</a:t>
            </a:r>
            <a:r>
              <a:rPr lang="zh-CN" altLang="en-US" sz="2400" dirty="0">
                <a:solidFill>
                  <a:srgbClr val="FF0000"/>
                </a:solidFill>
              </a:rPr>
              <a:t>中间环节动作部署</a:t>
            </a:r>
            <a:r>
              <a:rPr lang="zh-CN" altLang="en-US" sz="2400" dirty="0"/>
              <a:t>可考虑在</a:t>
            </a:r>
            <a:r>
              <a:rPr lang="zh-CN" altLang="en-US" sz="2400" dirty="0">
                <a:solidFill>
                  <a:srgbClr val="FF0000"/>
                </a:solidFill>
              </a:rPr>
              <a:t>前后端之间调整</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spTree>
    <p:extLst>
      <p:ext uri="{BB962C8B-B14F-4D97-AF65-F5344CB8AC3E}">
        <p14:creationId xmlns:p14="http://schemas.microsoft.com/office/powerpoint/2010/main" val="2624005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5392783" cy="5436013"/>
          </a:xfrm>
        </p:spPr>
        <p:txBody>
          <a:bodyPr>
            <a:normAutofit/>
          </a:bodyPr>
          <a:lstStyle/>
          <a:p>
            <a:r>
              <a:rPr lang="en-US" altLang="zh-CN" sz="2400" dirty="0"/>
              <a:t>MapReduce</a:t>
            </a:r>
            <a:r>
              <a:rPr lang="zh-CN" altLang="en-US" sz="2400" dirty="0"/>
              <a:t>工作流程</a:t>
            </a:r>
            <a:endParaRPr lang="en-US" altLang="zh-CN" sz="2400" dirty="0"/>
          </a:p>
          <a:p>
            <a:pPr>
              <a:buClr>
                <a:schemeClr val="tx1"/>
              </a:buClr>
              <a:buFont typeface="Wingdings" panose="05000000000000000000" charset="0"/>
              <a:buChar char="Ø"/>
            </a:pPr>
            <a:r>
              <a:rPr lang="zh-CN" altLang="en-US" sz="2400" dirty="0">
                <a:latin typeface="Times New Roman" panose="02020603050405020304" pitchFamily="18" charset="0"/>
                <a:sym typeface="+mn-ea"/>
              </a:rPr>
              <a:t>大数据集拆分成多个</a:t>
            </a:r>
            <a:r>
              <a:rPr lang="zh-CN" altLang="en-US" sz="2400" dirty="0">
                <a:solidFill>
                  <a:srgbClr val="FF0000"/>
                </a:solidFill>
                <a:latin typeface="Times New Roman" panose="02020603050405020304" pitchFamily="18" charset="0"/>
                <a:sym typeface="+mn-ea"/>
              </a:rPr>
              <a:t>小数据块</a:t>
            </a:r>
            <a:r>
              <a:rPr lang="zh-CN" altLang="en-US" sz="2400" dirty="0">
                <a:latin typeface="Times New Roman" panose="02020603050405020304" pitchFamily="18" charset="0"/>
                <a:sym typeface="+mn-ea"/>
              </a:rPr>
              <a:t>在多台机器上并行执行</a:t>
            </a:r>
          </a:p>
          <a:p>
            <a:pPr>
              <a:buClr>
                <a:schemeClr val="tx1"/>
              </a:buClr>
              <a:buFont typeface="Wingdings" panose="05000000000000000000" charset="0"/>
              <a:buChar char="Ø"/>
            </a:pPr>
            <a:r>
              <a:rPr lang="en-US" altLang="zh-CN" sz="2400" dirty="0">
                <a:latin typeface="Times New Roman" panose="02020603050405020304" pitchFamily="18" charset="0"/>
                <a:sym typeface="+mn-ea"/>
              </a:rPr>
              <a:t>Map</a:t>
            </a:r>
            <a:r>
              <a:rPr lang="zh-CN" altLang="en-US" sz="2400" dirty="0">
                <a:latin typeface="Times New Roman" panose="02020603050405020304" pitchFamily="18" charset="0"/>
                <a:sym typeface="+mn-ea"/>
              </a:rPr>
              <a:t>任务通常运行在</a:t>
            </a:r>
            <a:r>
              <a:rPr lang="zh-CN" altLang="en-US" sz="2400" dirty="0">
                <a:solidFill>
                  <a:srgbClr val="FF0000"/>
                </a:solidFill>
                <a:latin typeface="Times New Roman" panose="02020603050405020304" pitchFamily="18" charset="0"/>
                <a:sym typeface="+mn-ea"/>
              </a:rPr>
              <a:t>数据存储的节点</a:t>
            </a:r>
            <a:r>
              <a:rPr lang="zh-CN" altLang="en-US" sz="2400" dirty="0">
                <a:latin typeface="Times New Roman" panose="02020603050405020304" pitchFamily="18" charset="0"/>
                <a:sym typeface="+mn-ea"/>
              </a:rPr>
              <a:t>上，不同</a:t>
            </a:r>
            <a:r>
              <a:rPr lang="en-US" altLang="zh-CN" sz="2400" dirty="0">
                <a:latin typeface="Times New Roman" panose="02020603050405020304" pitchFamily="18" charset="0"/>
                <a:sym typeface="+mn-ea"/>
              </a:rPr>
              <a:t>Map</a:t>
            </a:r>
            <a:r>
              <a:rPr lang="zh-CN" altLang="en-US" sz="2400" dirty="0">
                <a:latin typeface="Times New Roman" panose="02020603050405020304" pitchFamily="18" charset="0"/>
                <a:sym typeface="+mn-ea"/>
              </a:rPr>
              <a:t>任务之间不会进行通信</a:t>
            </a:r>
          </a:p>
          <a:p>
            <a:pPr>
              <a:buClr>
                <a:schemeClr val="tx1"/>
              </a:buClr>
              <a:buFont typeface="Wingdings" panose="05000000000000000000" charset="0"/>
              <a:buChar char="Ø"/>
            </a:pPr>
            <a:r>
              <a:rPr lang="en-US" altLang="zh-CN" sz="2400" dirty="0">
                <a:latin typeface="Times New Roman" panose="02020603050405020304" pitchFamily="18" charset="0"/>
                <a:sym typeface="+mn-ea"/>
              </a:rPr>
              <a:t>Reduce</a:t>
            </a:r>
            <a:r>
              <a:rPr lang="zh-CN" altLang="en-US" sz="2400" dirty="0">
                <a:latin typeface="Times New Roman" panose="02020603050405020304" pitchFamily="18" charset="0"/>
                <a:sym typeface="+mn-ea"/>
              </a:rPr>
              <a:t>任务对中间结果进行汇总得到最后的结果，</a:t>
            </a:r>
            <a:r>
              <a:rPr lang="zh-CN" altLang="en-US" sz="2400" dirty="0">
                <a:solidFill>
                  <a:srgbClr val="FF0000"/>
                </a:solidFill>
                <a:latin typeface="Times New Roman" panose="02020603050405020304" pitchFamily="18" charset="0"/>
                <a:sym typeface="+mn-ea"/>
              </a:rPr>
              <a:t>不同的</a:t>
            </a:r>
            <a:r>
              <a:rPr lang="en-US" altLang="zh-CN" sz="2400" dirty="0">
                <a:solidFill>
                  <a:srgbClr val="FF0000"/>
                </a:solidFill>
                <a:latin typeface="Times New Roman" panose="02020603050405020304" pitchFamily="18" charset="0"/>
                <a:sym typeface="+mn-ea"/>
              </a:rPr>
              <a:t>Reduce</a:t>
            </a:r>
            <a:r>
              <a:rPr lang="zh-CN" altLang="en-US" sz="2400" dirty="0">
                <a:solidFill>
                  <a:srgbClr val="FF0000"/>
                </a:solidFill>
                <a:latin typeface="Times New Roman" panose="02020603050405020304" pitchFamily="18" charset="0"/>
                <a:sym typeface="+mn-ea"/>
              </a:rPr>
              <a:t>任务间也不会发生任何信息交换</a:t>
            </a:r>
            <a:r>
              <a:rPr lang="zh-CN" altLang="en-US" sz="2400" dirty="0">
                <a:latin typeface="Times New Roman" panose="02020603050405020304" pitchFamily="18" charset="0"/>
                <a:sym typeface="+mn-ea"/>
              </a:rPr>
              <a:t>。</a:t>
            </a:r>
          </a:p>
          <a:p>
            <a:pPr>
              <a:buClr>
                <a:schemeClr val="tx1"/>
              </a:buClr>
              <a:buFont typeface="Wingdings" panose="05000000000000000000" charset="0"/>
              <a:buChar char="Ø"/>
            </a:pPr>
            <a:r>
              <a:rPr lang="zh-CN" altLang="en-US" sz="2400" dirty="0">
                <a:latin typeface="Times New Roman" panose="02020603050405020304" pitchFamily="18" charset="0"/>
                <a:sym typeface="+mn-ea"/>
              </a:rPr>
              <a:t>所有的</a:t>
            </a:r>
            <a:r>
              <a:rPr lang="zh-CN" altLang="en-US" sz="2400" dirty="0">
                <a:solidFill>
                  <a:srgbClr val="FF0000"/>
                </a:solidFill>
                <a:latin typeface="Times New Roman" panose="02020603050405020304" pitchFamily="18" charset="0"/>
                <a:sym typeface="+mn-ea"/>
              </a:rPr>
              <a:t>数据交换</a:t>
            </a:r>
            <a:r>
              <a:rPr lang="zh-CN" altLang="en-US" sz="2400" dirty="0">
                <a:latin typeface="Times New Roman" panose="02020603050405020304" pitchFamily="18" charset="0"/>
                <a:sym typeface="+mn-ea"/>
              </a:rPr>
              <a:t>都是通过</a:t>
            </a:r>
            <a:r>
              <a:rPr lang="en-US" altLang="zh-CN" sz="2400" dirty="0">
                <a:latin typeface="Times New Roman" panose="02020603050405020304" pitchFamily="18" charset="0"/>
                <a:sym typeface="+mn-ea"/>
              </a:rPr>
              <a:t>MapReduce</a:t>
            </a:r>
            <a:r>
              <a:rPr lang="zh-CN" altLang="en-US" sz="2400" dirty="0">
                <a:latin typeface="Times New Roman" panose="02020603050405020304" pitchFamily="18" charset="0"/>
                <a:sym typeface="+mn-ea"/>
              </a:rPr>
              <a:t>框架自身去实现。</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pic>
        <p:nvPicPr>
          <p:cNvPr id="5" name="Picture 4"/>
          <p:cNvPicPr>
            <a:picLocks noChangeAspect="1"/>
          </p:cNvPicPr>
          <p:nvPr/>
        </p:nvPicPr>
        <p:blipFill>
          <a:blip r:embed="rId2"/>
          <a:stretch>
            <a:fillRect/>
          </a:stretch>
        </p:blipFill>
        <p:spPr>
          <a:xfrm>
            <a:off x="6230983" y="1148401"/>
            <a:ext cx="6022975" cy="2971165"/>
          </a:xfrm>
          <a:prstGeom prst="rect">
            <a:avLst/>
          </a:prstGeom>
          <a:noFill/>
          <a:ln w="9525">
            <a:noFill/>
          </a:ln>
        </p:spPr>
      </p:pic>
    </p:spTree>
    <p:extLst>
      <p:ext uri="{BB962C8B-B14F-4D97-AF65-F5344CB8AC3E}">
        <p14:creationId xmlns:p14="http://schemas.microsoft.com/office/powerpoint/2010/main" val="1462879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617926" cy="5436013"/>
          </a:xfrm>
        </p:spPr>
        <p:txBody>
          <a:bodyPr>
            <a:normAutofit/>
          </a:bodyPr>
          <a:lstStyle/>
          <a:p>
            <a:r>
              <a:rPr lang="en-US" altLang="zh-CN" sz="2400" dirty="0"/>
              <a:t>hadoop </a:t>
            </a:r>
            <a:r>
              <a:rPr lang="zh-CN" altLang="en-US" sz="2400" dirty="0"/>
              <a:t>的四大组件</a:t>
            </a:r>
            <a:endParaRPr lang="zh-CN" altLang="en-US" sz="2400" dirty="0">
              <a:latin typeface="+mn-ea"/>
            </a:endParaRPr>
          </a:p>
          <a:p>
            <a:r>
              <a:rPr lang="zh-CN" altLang="en-US" sz="2400" dirty="0">
                <a:latin typeface="+mn-ea"/>
              </a:rPr>
              <a:t>1、</a:t>
            </a:r>
            <a:r>
              <a:rPr lang="en-US" altLang="zh-CN" sz="2400" dirty="0"/>
              <a:t>HDFS</a:t>
            </a:r>
            <a:r>
              <a:rPr lang="zh-CN" altLang="en-US" sz="2400" dirty="0"/>
              <a:t>：分布式</a:t>
            </a:r>
            <a:r>
              <a:rPr lang="zh-CN" altLang="en-US" sz="2400" dirty="0">
                <a:solidFill>
                  <a:srgbClr val="FF0000"/>
                </a:solidFill>
              </a:rPr>
              <a:t>存储</a:t>
            </a:r>
            <a:r>
              <a:rPr lang="zh-CN" altLang="en-US" sz="2400" dirty="0"/>
              <a:t>系统</a:t>
            </a:r>
            <a:endParaRPr lang="zh-CN" altLang="en-US" sz="2400" dirty="0">
              <a:latin typeface="+mn-ea"/>
            </a:endParaRPr>
          </a:p>
          <a:p>
            <a:r>
              <a:rPr lang="zh-CN" altLang="en-US" sz="2400" dirty="0">
                <a:latin typeface="+mn-ea"/>
              </a:rPr>
              <a:t>2、</a:t>
            </a:r>
            <a:r>
              <a:rPr lang="en-US" altLang="zh-CN" sz="2400" dirty="0"/>
              <a:t>MapReduce</a:t>
            </a:r>
            <a:r>
              <a:rPr lang="zh-CN" altLang="en-US" sz="2400" dirty="0"/>
              <a:t>：分布式</a:t>
            </a:r>
            <a:r>
              <a:rPr lang="zh-CN" altLang="en-US" sz="2400" dirty="0">
                <a:solidFill>
                  <a:srgbClr val="FF0000"/>
                </a:solidFill>
              </a:rPr>
              <a:t>计算</a:t>
            </a:r>
            <a:r>
              <a:rPr lang="zh-CN" altLang="en-US" sz="2400" dirty="0"/>
              <a:t>系统</a:t>
            </a:r>
            <a:endParaRPr lang="zh-CN" altLang="en-US" sz="2400" dirty="0">
              <a:latin typeface="+mn-ea"/>
            </a:endParaRPr>
          </a:p>
          <a:p>
            <a:r>
              <a:rPr lang="zh-CN" altLang="en-US" sz="2400" dirty="0">
                <a:latin typeface="+mn-ea"/>
              </a:rPr>
              <a:t>3、</a:t>
            </a:r>
            <a:r>
              <a:rPr lang="en-US" altLang="zh-CN" sz="2400" dirty="0"/>
              <a:t>YARN</a:t>
            </a:r>
            <a:r>
              <a:rPr lang="zh-CN" altLang="en-US" sz="2400" dirty="0"/>
              <a:t>： </a:t>
            </a:r>
            <a:r>
              <a:rPr lang="en-US" altLang="zh-CN" sz="2400" dirty="0"/>
              <a:t>hadoop </a:t>
            </a:r>
            <a:r>
              <a:rPr lang="zh-CN" altLang="en-US" sz="2400" dirty="0"/>
              <a:t>的</a:t>
            </a:r>
            <a:r>
              <a:rPr lang="zh-CN" altLang="en-US" sz="2400" dirty="0">
                <a:solidFill>
                  <a:srgbClr val="FF0000"/>
                </a:solidFill>
              </a:rPr>
              <a:t>资源调度</a:t>
            </a:r>
            <a:r>
              <a:rPr lang="zh-CN" altLang="en-US" sz="2400" dirty="0"/>
              <a:t>系统</a:t>
            </a:r>
            <a:endParaRPr lang="zh-CN" altLang="en-US" sz="2400" dirty="0">
              <a:latin typeface="+mn-ea"/>
            </a:endParaRPr>
          </a:p>
          <a:p>
            <a:r>
              <a:rPr lang="zh-CN" altLang="en-US" sz="2400" dirty="0">
                <a:latin typeface="+mn-ea"/>
              </a:rPr>
              <a:t>4、</a:t>
            </a:r>
            <a:r>
              <a:rPr lang="en-US" altLang="zh-CN" sz="2400" dirty="0"/>
              <a:t>Common</a:t>
            </a:r>
            <a:r>
              <a:rPr lang="zh-CN" altLang="en-US" sz="2400" dirty="0"/>
              <a:t>： 以上三大组件的</a:t>
            </a:r>
            <a:r>
              <a:rPr lang="zh-CN" altLang="en-US" sz="2400" dirty="0">
                <a:solidFill>
                  <a:srgbClr val="FF0000"/>
                </a:solidFill>
              </a:rPr>
              <a:t>底层支撑组件</a:t>
            </a:r>
            <a:r>
              <a:rPr lang="zh-CN" altLang="en-US" sz="2400" dirty="0"/>
              <a:t>，主要提供基础工具包和 </a:t>
            </a:r>
            <a:r>
              <a:rPr lang="en-US" altLang="zh-CN" sz="2400" dirty="0"/>
              <a:t>RPC </a:t>
            </a:r>
            <a:r>
              <a:rPr lang="zh-CN" altLang="en-US" sz="2400" dirty="0"/>
              <a:t>框架等</a:t>
            </a:r>
            <a:endParaRPr lang="zh-CN" altLang="en-US" sz="2400"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Tree>
    <p:extLst>
      <p:ext uri="{BB962C8B-B14F-4D97-AF65-F5344CB8AC3E}">
        <p14:creationId xmlns:p14="http://schemas.microsoft.com/office/powerpoint/2010/main" val="22110178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5" y="1547750"/>
            <a:ext cx="10187114" cy="5493130"/>
          </a:xfrm>
          <a:prstGeom prst="rect">
            <a:avLst/>
          </a:prstGeom>
        </p:spPr>
      </p:pic>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2"/>
            <a:ext cx="5170714" cy="3260412"/>
          </a:xfrm>
        </p:spPr>
        <p:txBody>
          <a:bodyPr>
            <a:normAutofit/>
          </a:bodyPr>
          <a:lstStyle/>
          <a:p>
            <a:r>
              <a:rPr lang="zh-CN" altLang="en-US" dirty="0"/>
              <a:t>大规模数据处理的技术发展</a:t>
            </a:r>
            <a:endParaRPr lang="zh-CN" altLang="en-US"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spTree>
    <p:extLst>
      <p:ext uri="{BB962C8B-B14F-4D97-AF65-F5344CB8AC3E}">
        <p14:creationId xmlns:p14="http://schemas.microsoft.com/office/powerpoint/2010/main" val="431179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270613"/>
          </a:xfrm>
        </p:spPr>
        <p:txBody>
          <a:bodyPr>
            <a:noAutofit/>
          </a:bodyPr>
          <a:lstStyle/>
          <a:p>
            <a:r>
              <a:rPr kumimoji="1" lang="en-US" altLang="zh-CN" sz="2400" b="1" dirty="0"/>
              <a:t>NewSQL</a:t>
            </a:r>
            <a:r>
              <a:rPr kumimoji="1" lang="zh-CN" altLang="en-US" sz="2400" b="1" dirty="0"/>
              <a:t>数据库：</a:t>
            </a:r>
            <a:r>
              <a:rPr lang="zh-CN" altLang="en-US" sz="2400" dirty="0"/>
              <a:t>融合了</a:t>
            </a:r>
            <a:r>
              <a:rPr lang="en-US" altLang="zh-CN" sz="2400" dirty="0"/>
              <a:t>NoSQL</a:t>
            </a:r>
            <a:r>
              <a:rPr lang="zh-CN" altLang="en-US" sz="2400" dirty="0"/>
              <a:t>系统和传统数据库事务管理功能的新型数据库系统。</a:t>
            </a:r>
          </a:p>
          <a:p>
            <a:pPr lvl="1"/>
            <a:r>
              <a:rPr lang="en-US" altLang="zh-CN" dirty="0"/>
              <a:t>       NewSQL</a:t>
            </a:r>
            <a:r>
              <a:rPr lang="zh-CN" altLang="en-US" dirty="0"/>
              <a:t>是对各种新的可扩展</a:t>
            </a:r>
            <a:r>
              <a:rPr lang="en-US" altLang="zh-CN" dirty="0"/>
              <a:t>/</a:t>
            </a:r>
            <a:r>
              <a:rPr lang="zh-CN" altLang="en-US" dirty="0"/>
              <a:t>高性能数据库的简称，</a:t>
            </a:r>
            <a:r>
              <a:rPr lang="zh-CN" altLang="en-US" dirty="0">
                <a:solidFill>
                  <a:srgbClr val="FF0000"/>
                </a:solidFill>
              </a:rPr>
              <a:t>针对</a:t>
            </a:r>
            <a:r>
              <a:rPr lang="en-US" altLang="zh-CN" dirty="0">
                <a:solidFill>
                  <a:srgbClr val="FF0000"/>
                </a:solidFill>
              </a:rPr>
              <a:t>OLTP</a:t>
            </a:r>
            <a:r>
              <a:rPr lang="zh-CN" altLang="en-US" dirty="0">
                <a:solidFill>
                  <a:srgbClr val="FF0000"/>
                </a:solidFill>
              </a:rPr>
              <a:t>（读</a:t>
            </a:r>
            <a:r>
              <a:rPr lang="en-US" altLang="zh-CN" dirty="0">
                <a:solidFill>
                  <a:srgbClr val="FF0000"/>
                </a:solidFill>
              </a:rPr>
              <a:t>-</a:t>
            </a:r>
            <a:r>
              <a:rPr lang="zh-CN" altLang="en-US" dirty="0">
                <a:solidFill>
                  <a:srgbClr val="FF0000"/>
                </a:solidFill>
              </a:rPr>
              <a:t>写）工作负载</a:t>
            </a:r>
            <a:r>
              <a:rPr lang="zh-CN" altLang="en-US" dirty="0"/>
              <a:t>，追求提供</a:t>
            </a:r>
            <a:r>
              <a:rPr lang="zh-CN" altLang="en-US" dirty="0">
                <a:solidFill>
                  <a:srgbClr val="FF0000"/>
                </a:solidFill>
              </a:rPr>
              <a:t>和</a:t>
            </a:r>
            <a:r>
              <a:rPr lang="en-US" altLang="zh-CN" dirty="0">
                <a:solidFill>
                  <a:srgbClr val="FF0000"/>
                </a:solidFill>
              </a:rPr>
              <a:t>NoSQL</a:t>
            </a:r>
            <a:r>
              <a:rPr lang="zh-CN" altLang="en-US" dirty="0">
                <a:solidFill>
                  <a:srgbClr val="FF0000"/>
                </a:solidFill>
              </a:rPr>
              <a:t>系统相同的扩展性能</a:t>
            </a:r>
            <a:r>
              <a:rPr lang="zh-CN" altLang="en-US" dirty="0"/>
              <a:t>，还保持了传统关系数据库支持</a:t>
            </a:r>
            <a:r>
              <a:rPr lang="en-US" altLang="zh-CN" dirty="0">
                <a:solidFill>
                  <a:srgbClr val="FF0000"/>
                </a:solidFill>
              </a:rPr>
              <a:t>ACID</a:t>
            </a:r>
            <a:r>
              <a:rPr lang="zh-CN" altLang="en-US" dirty="0">
                <a:solidFill>
                  <a:srgbClr val="FF0000"/>
                </a:solidFill>
              </a:rPr>
              <a:t>和</a:t>
            </a:r>
            <a:r>
              <a:rPr lang="en-US" altLang="zh-CN" dirty="0">
                <a:solidFill>
                  <a:srgbClr val="FF0000"/>
                </a:solidFill>
              </a:rPr>
              <a:t>SQL</a:t>
            </a:r>
            <a:r>
              <a:rPr lang="zh-CN" altLang="en-US" dirty="0">
                <a:solidFill>
                  <a:srgbClr val="FF0000"/>
                </a:solidFill>
              </a:rPr>
              <a:t>等特性</a:t>
            </a:r>
            <a:r>
              <a:rPr lang="zh-CN" altLang="en-US" dirty="0"/>
              <a:t>。</a:t>
            </a:r>
            <a:endParaRPr lang="en-US" altLang="zh-CN" dirty="0"/>
          </a:p>
          <a:p>
            <a:r>
              <a:rPr lang="en-US" altLang="zh-CN" sz="2400" dirty="0"/>
              <a:t>       NewSQL</a:t>
            </a:r>
            <a:r>
              <a:rPr lang="zh-CN" altLang="en-US" sz="2400" dirty="0"/>
              <a:t>系统虽然在的内部结构变化很大，但是它们有两个显着的共同特点：</a:t>
            </a:r>
            <a:endParaRPr lang="en-US" altLang="zh-CN" sz="2400" dirty="0"/>
          </a:p>
          <a:p>
            <a:r>
              <a:rPr lang="en-US" altLang="zh-CN" sz="2400" dirty="0"/>
              <a:t>(1)</a:t>
            </a:r>
            <a:r>
              <a:rPr lang="zh-CN" altLang="en-US" sz="2400" dirty="0"/>
              <a:t>支持</a:t>
            </a:r>
            <a:r>
              <a:rPr lang="zh-CN" altLang="en-US" sz="2400" dirty="0">
                <a:solidFill>
                  <a:srgbClr val="FF0000"/>
                </a:solidFill>
              </a:rPr>
              <a:t>关系数据模型</a:t>
            </a:r>
            <a:r>
              <a:rPr lang="zh-CN" altLang="en-US" sz="2400" dirty="0"/>
              <a:t>；</a:t>
            </a:r>
            <a:endParaRPr lang="en-US" altLang="zh-CN" sz="2400" dirty="0"/>
          </a:p>
          <a:p>
            <a:r>
              <a:rPr lang="en-US" altLang="zh-CN" sz="2400" dirty="0"/>
              <a:t>(2)</a:t>
            </a:r>
            <a:r>
              <a:rPr lang="zh-CN" altLang="en-US" sz="2400" dirty="0">
                <a:solidFill>
                  <a:srgbClr val="FF0000"/>
                </a:solidFill>
              </a:rPr>
              <a:t>使用</a:t>
            </a:r>
            <a:r>
              <a:rPr lang="en-US" altLang="zh-CN" sz="2400" dirty="0">
                <a:solidFill>
                  <a:srgbClr val="FF0000"/>
                </a:solidFill>
              </a:rPr>
              <a:t>SQL</a:t>
            </a:r>
            <a:r>
              <a:rPr lang="zh-CN" altLang="en-US" sz="2400" dirty="0"/>
              <a:t>作为其主要的接口。</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spTree>
    <p:extLst>
      <p:ext uri="{BB962C8B-B14F-4D97-AF65-F5344CB8AC3E}">
        <p14:creationId xmlns:p14="http://schemas.microsoft.com/office/powerpoint/2010/main" val="3194487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313746"/>
          </a:xfrm>
        </p:spPr>
        <p:txBody>
          <a:bodyPr>
            <a:normAutofit/>
          </a:bodyPr>
          <a:lstStyle/>
          <a:p>
            <a:r>
              <a:rPr lang="zh-CN" altLang="en-US" sz="2400" dirty="0"/>
              <a:t>       已知的第一个</a:t>
            </a:r>
            <a:r>
              <a:rPr lang="en-US" altLang="zh-CN" sz="2400" dirty="0"/>
              <a:t>NewSQL</a:t>
            </a:r>
            <a:r>
              <a:rPr lang="zh-CN" altLang="en-US" sz="2400" dirty="0"/>
              <a:t>系统叫做</a:t>
            </a:r>
            <a:r>
              <a:rPr lang="en-US" altLang="zh-CN" sz="2400" dirty="0">
                <a:solidFill>
                  <a:srgbClr val="FF0000"/>
                </a:solidFill>
              </a:rPr>
              <a:t>H-Store</a:t>
            </a:r>
            <a:r>
              <a:rPr lang="zh-CN" altLang="en-US" sz="2400" dirty="0">
                <a:solidFill>
                  <a:srgbClr val="FF0000"/>
                </a:solidFill>
              </a:rPr>
              <a:t>（其商用版本是</a:t>
            </a:r>
            <a:r>
              <a:rPr lang="en-US" altLang="zh-CN" sz="2400" dirty="0">
                <a:solidFill>
                  <a:srgbClr val="FF0000"/>
                </a:solidFill>
              </a:rPr>
              <a:t>VoltDB </a:t>
            </a:r>
            <a:r>
              <a:rPr lang="zh-CN" altLang="en-US" sz="2400" dirty="0">
                <a:solidFill>
                  <a:srgbClr val="FF0000"/>
                </a:solidFill>
              </a:rPr>
              <a:t>）</a:t>
            </a:r>
            <a:r>
              <a:rPr lang="zh-CN" altLang="en-US" sz="2400" dirty="0"/>
              <a:t>，它是一个</a:t>
            </a:r>
            <a:r>
              <a:rPr lang="zh-CN" altLang="en-US" sz="2400" dirty="0">
                <a:solidFill>
                  <a:srgbClr val="FF0000"/>
                </a:solidFill>
              </a:rPr>
              <a:t>分布式并行内存</a:t>
            </a:r>
            <a:r>
              <a:rPr lang="zh-CN" altLang="en-US" sz="2400" dirty="0"/>
              <a:t>数据库系统，由美国布朗大学、麻省理工学院和耶鲁大学联合开发。</a:t>
            </a:r>
            <a:endParaRPr lang="en-US" altLang="zh-CN" sz="2400" dirty="0"/>
          </a:p>
          <a:p>
            <a:endParaRPr lang="en-US" altLang="zh-CN" sz="2400" dirty="0"/>
          </a:p>
          <a:p>
            <a:r>
              <a:rPr lang="en-US" altLang="zh-CN" sz="2400" dirty="0"/>
              <a:t>H-Store</a:t>
            </a:r>
            <a:r>
              <a:rPr lang="zh-CN" altLang="en-US" sz="2400" dirty="0"/>
              <a:t>的重要意义在于：它是</a:t>
            </a:r>
            <a:r>
              <a:rPr lang="zh-CN" altLang="en-US" sz="2400" dirty="0">
                <a:solidFill>
                  <a:srgbClr val="FF0000"/>
                </a:solidFill>
              </a:rPr>
              <a:t>第一个实现的代表性的</a:t>
            </a:r>
            <a:r>
              <a:rPr lang="en-US" altLang="zh-CN" sz="2400" dirty="0">
                <a:solidFill>
                  <a:srgbClr val="FF0000"/>
                </a:solidFill>
              </a:rPr>
              <a:t>NewSQL</a:t>
            </a:r>
            <a:r>
              <a:rPr lang="zh-CN" altLang="en-US" sz="2400" dirty="0"/>
              <a:t>系统，一种新型并行数据库管理系统。它提供了</a:t>
            </a:r>
            <a:r>
              <a:rPr lang="en-US" altLang="zh-CN" sz="2400" dirty="0"/>
              <a:t>NoSQL</a:t>
            </a:r>
            <a:r>
              <a:rPr lang="zh-CN" altLang="en-US" sz="2400" dirty="0"/>
              <a:t>系统所具有的</a:t>
            </a:r>
            <a:r>
              <a:rPr lang="zh-CN" altLang="en-US" sz="2400" dirty="0">
                <a:solidFill>
                  <a:srgbClr val="FF0000"/>
                </a:solidFill>
              </a:rPr>
              <a:t>高吞吐量和高可用性</a:t>
            </a:r>
            <a:r>
              <a:rPr lang="zh-CN" altLang="en-US" sz="2400" dirty="0"/>
              <a:t>，且并没有放弃</a:t>
            </a:r>
            <a:r>
              <a:rPr lang="zh-CN" altLang="en-US" sz="2400" dirty="0">
                <a:solidFill>
                  <a:srgbClr val="FF0000"/>
                </a:solidFill>
              </a:rPr>
              <a:t>传统</a:t>
            </a:r>
            <a:r>
              <a:rPr lang="en-US" altLang="zh-CN" sz="2400" dirty="0">
                <a:solidFill>
                  <a:srgbClr val="FF0000"/>
                </a:solidFill>
              </a:rPr>
              <a:t>DBMS</a:t>
            </a:r>
            <a:r>
              <a:rPr lang="zh-CN" altLang="en-US" sz="2400" dirty="0">
                <a:solidFill>
                  <a:srgbClr val="FF0000"/>
                </a:solidFill>
              </a:rPr>
              <a:t>的事务处理</a:t>
            </a:r>
            <a:r>
              <a:rPr lang="zh-CN" altLang="en-US" sz="2400" dirty="0"/>
              <a:t>的功能。</a:t>
            </a:r>
            <a:endParaRPr lang="en-US" altLang="zh-CN" sz="2400" dirty="0"/>
          </a:p>
          <a:p>
            <a:r>
              <a:rPr lang="en-US" altLang="zh-CN" sz="2400" dirty="0">
                <a:solidFill>
                  <a:srgbClr val="00B0F0"/>
                </a:solidFill>
              </a:rPr>
              <a:t>H-Store</a:t>
            </a:r>
            <a:r>
              <a:rPr lang="zh-CN" altLang="en-US" sz="2400" dirty="0">
                <a:solidFill>
                  <a:srgbClr val="00B0F0"/>
                </a:solidFill>
              </a:rPr>
              <a:t>系统能够在多台计算机上进行并行计算，以提高吞吐量，而不是运行在一个超强、昂贵的单节点计算机上。 </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spTree>
    <p:extLst>
      <p:ext uri="{BB962C8B-B14F-4D97-AF65-F5344CB8AC3E}">
        <p14:creationId xmlns:p14="http://schemas.microsoft.com/office/powerpoint/2010/main" val="2502526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436013"/>
          </a:xfrm>
        </p:spPr>
        <p:txBody>
          <a:bodyPr>
            <a:normAutofit fontScale="85000" lnSpcReduction="10000"/>
          </a:bodyPr>
          <a:lstStyle/>
          <a:p>
            <a:r>
              <a:rPr lang="en-US" altLang="zh-CN" dirty="0"/>
              <a:t>       NewSQL</a:t>
            </a:r>
            <a:r>
              <a:rPr lang="zh-CN" altLang="en-US" dirty="0"/>
              <a:t>系统目前典型实现方案之一是采用</a:t>
            </a:r>
            <a:r>
              <a:rPr lang="zh-CN" altLang="en-US" dirty="0">
                <a:solidFill>
                  <a:srgbClr val="FF0000"/>
                </a:solidFill>
              </a:rPr>
              <a:t>分布式机群</a:t>
            </a:r>
            <a:r>
              <a:rPr lang="zh-CN" altLang="en-US" dirty="0"/>
              <a:t>新架构，其中每个节点拥有一个数据子集， </a:t>
            </a:r>
            <a:r>
              <a:rPr lang="en-US" altLang="zh-CN" dirty="0"/>
              <a:t>SQL</a:t>
            </a:r>
            <a:r>
              <a:rPr lang="zh-CN" altLang="en-US" dirty="0">
                <a:solidFill>
                  <a:srgbClr val="FF0000"/>
                </a:solidFill>
              </a:rPr>
              <a:t>查询被分成查询片段</a:t>
            </a:r>
            <a:r>
              <a:rPr lang="zh-CN" altLang="en-US" dirty="0"/>
              <a:t>发送给自己所在的数据的节点上执行。数据库可以通过</a:t>
            </a:r>
            <a:r>
              <a:rPr lang="zh-CN" altLang="en-US" dirty="0">
                <a:solidFill>
                  <a:srgbClr val="FF0000"/>
                </a:solidFill>
              </a:rPr>
              <a:t>添加额外的节点来线性扩展</a:t>
            </a:r>
            <a:r>
              <a:rPr lang="zh-CN" altLang="en-US" dirty="0"/>
              <a:t>。代表系统包括：</a:t>
            </a:r>
            <a:r>
              <a:rPr lang="en-US" altLang="zh-CN" dirty="0">
                <a:solidFill>
                  <a:srgbClr val="FF0000"/>
                </a:solidFill>
              </a:rPr>
              <a:t>Google Spanner,   VoltDB,   Clustrix,   NuoDB</a:t>
            </a:r>
            <a:r>
              <a:rPr lang="zh-CN" altLang="en-US" dirty="0">
                <a:solidFill>
                  <a:srgbClr val="FF0000"/>
                </a:solidFill>
              </a:rPr>
              <a:t>。</a:t>
            </a:r>
          </a:p>
          <a:p>
            <a:r>
              <a:rPr lang="zh-CN" altLang="en-US" dirty="0">
                <a:solidFill>
                  <a:srgbClr val="FF0000"/>
                </a:solidFill>
              </a:rPr>
              <a:t>其他代表性实现方案</a:t>
            </a:r>
            <a:r>
              <a:rPr lang="zh-CN" altLang="en-US" dirty="0"/>
              <a:t>还包括：</a:t>
            </a:r>
            <a:endParaRPr lang="en-US" altLang="zh-CN" dirty="0"/>
          </a:p>
          <a:p>
            <a:pPr marL="457200" indent="-457200">
              <a:buFont typeface="Wingdings" panose="05000000000000000000" pitchFamily="2" charset="2"/>
              <a:buChar char="Ø"/>
            </a:pPr>
            <a:r>
              <a:rPr lang="zh-CN" altLang="en-US" dirty="0"/>
              <a:t>采用</a:t>
            </a:r>
            <a:r>
              <a:rPr lang="zh-CN" altLang="en-US" dirty="0">
                <a:solidFill>
                  <a:srgbClr val="FF0000"/>
                </a:solidFill>
              </a:rPr>
              <a:t>单一主节点数据源</a:t>
            </a:r>
            <a:r>
              <a:rPr lang="zh-CN" altLang="en-US" dirty="0"/>
              <a:t>和</a:t>
            </a:r>
            <a:r>
              <a:rPr lang="zh-CN" altLang="en-US" dirty="0">
                <a:solidFill>
                  <a:srgbClr val="FF0000"/>
                </a:solidFill>
              </a:rPr>
              <a:t>一组用于事务处理的节点</a:t>
            </a:r>
            <a:r>
              <a:rPr lang="zh-CN" altLang="en-US" dirty="0"/>
              <a:t>的新架构方案，事务处理节点接到特定的</a:t>
            </a:r>
            <a:r>
              <a:rPr lang="en-US" altLang="zh-CN" dirty="0"/>
              <a:t>SQL</a:t>
            </a:r>
            <a:r>
              <a:rPr lang="zh-CN" altLang="en-US" dirty="0"/>
              <a:t>查询后，把所需的</a:t>
            </a:r>
            <a:r>
              <a:rPr lang="zh-CN" altLang="en-US" dirty="0">
                <a:solidFill>
                  <a:srgbClr val="FF0000"/>
                </a:solidFill>
              </a:rPr>
              <a:t>数据从主节点取回</a:t>
            </a:r>
            <a:r>
              <a:rPr lang="zh-CN" altLang="en-US" dirty="0"/>
              <a:t>后执行</a:t>
            </a:r>
            <a:r>
              <a:rPr lang="en-US" altLang="zh-CN" dirty="0"/>
              <a:t>SQL</a:t>
            </a:r>
            <a:r>
              <a:rPr lang="zh-CN" altLang="en-US" dirty="0"/>
              <a:t>查询，再返回结果。</a:t>
            </a:r>
          </a:p>
          <a:p>
            <a:pPr marL="457200" indent="-457200">
              <a:buFont typeface="Wingdings" panose="05000000000000000000" pitchFamily="2" charset="2"/>
              <a:buChar char="Ø"/>
            </a:pPr>
            <a:r>
              <a:rPr lang="zh-CN" altLang="en-US" dirty="0">
                <a:solidFill>
                  <a:srgbClr val="FF0000"/>
                </a:solidFill>
              </a:rPr>
              <a:t>高度优化的</a:t>
            </a:r>
            <a:r>
              <a:rPr lang="en-US" altLang="zh-CN" dirty="0">
                <a:solidFill>
                  <a:srgbClr val="FF0000"/>
                </a:solidFill>
              </a:rPr>
              <a:t>SQL</a:t>
            </a:r>
            <a:r>
              <a:rPr lang="zh-CN" altLang="en-US" dirty="0">
                <a:solidFill>
                  <a:srgbClr val="FF0000"/>
                </a:solidFill>
              </a:rPr>
              <a:t>引擎</a:t>
            </a:r>
            <a:r>
              <a:rPr lang="zh-CN" altLang="en-US" dirty="0"/>
              <a:t>方案，系统提供</a:t>
            </a:r>
            <a:r>
              <a:rPr lang="en-US" altLang="zh-CN" dirty="0"/>
              <a:t>MySQL</a:t>
            </a:r>
            <a:r>
              <a:rPr lang="zh-CN" altLang="en-US" dirty="0"/>
              <a:t>相同的编程接口，但扩展性比内置的引擎</a:t>
            </a:r>
            <a:r>
              <a:rPr lang="en-US" altLang="zh-CN" dirty="0"/>
              <a:t>InnoDB</a:t>
            </a:r>
            <a:r>
              <a:rPr lang="zh-CN" altLang="en-US" dirty="0"/>
              <a:t>更好。典型系统：</a:t>
            </a:r>
            <a:r>
              <a:rPr lang="en-US" altLang="zh-CN" dirty="0"/>
              <a:t>TokuDB, MemSQL</a:t>
            </a:r>
            <a:r>
              <a:rPr lang="zh-CN" altLang="en-US" dirty="0"/>
              <a:t>。</a:t>
            </a:r>
            <a:endParaRPr lang="en-US" altLang="zh-CN" dirty="0"/>
          </a:p>
          <a:p>
            <a:pPr marL="457200" indent="-457200">
              <a:buFont typeface="Wingdings" panose="05000000000000000000" pitchFamily="2" charset="2"/>
              <a:buChar char="Ø"/>
            </a:pPr>
            <a:r>
              <a:rPr lang="zh-CN" altLang="en-US" dirty="0"/>
              <a:t>依据</a:t>
            </a:r>
            <a:r>
              <a:rPr lang="zh-CN" altLang="en-US" dirty="0">
                <a:solidFill>
                  <a:srgbClr val="FF0000"/>
                </a:solidFill>
              </a:rPr>
              <a:t>中间件层提供透明分片的方案</a:t>
            </a:r>
            <a:r>
              <a:rPr lang="zh-CN" altLang="en-US" dirty="0"/>
              <a:t>，数据库</a:t>
            </a:r>
            <a:r>
              <a:rPr lang="zh-CN" altLang="en-US" dirty="0">
                <a:solidFill>
                  <a:srgbClr val="FF0000"/>
                </a:solidFill>
              </a:rPr>
              <a:t>自动分割在多个节点</a:t>
            </a:r>
            <a:r>
              <a:rPr lang="zh-CN" altLang="en-US" dirty="0"/>
              <a:t>运行。典型系统：</a:t>
            </a:r>
            <a:r>
              <a:rPr lang="en-US" altLang="zh-CN" dirty="0"/>
              <a:t>ScaleBase</a:t>
            </a:r>
            <a:r>
              <a:rPr lang="zh-CN" altLang="en-US" dirty="0"/>
              <a:t>，</a:t>
            </a:r>
            <a:r>
              <a:rPr lang="en-US" altLang="zh-CN" dirty="0"/>
              <a:t>dbShards, Scalearc</a:t>
            </a:r>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Tree>
    <p:extLst>
      <p:ext uri="{BB962C8B-B14F-4D97-AF65-F5344CB8AC3E}">
        <p14:creationId xmlns:p14="http://schemas.microsoft.com/office/powerpoint/2010/main" val="1269336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a:t>
            </a:r>
            <a:r>
              <a:rPr lang="en-US" altLang="zh-CN" dirty="0"/>
              <a:t>NewSQL</a:t>
            </a:r>
            <a:r>
              <a:rPr lang="zh-CN" altLang="en-US" dirty="0"/>
              <a:t>与经典</a:t>
            </a:r>
            <a:r>
              <a:rPr lang="en-US" altLang="zh-CN" dirty="0"/>
              <a:t>RDB</a:t>
            </a:r>
            <a:r>
              <a:rPr lang="zh-CN" altLang="en-US" dirty="0"/>
              <a:t>对比</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graphicFrame>
        <p:nvGraphicFramePr>
          <p:cNvPr id="5" name="内容占位符 3"/>
          <p:cNvGraphicFramePr>
            <a:graphicFrameLocks/>
          </p:cNvGraphicFramePr>
          <p:nvPr>
            <p:extLst>
              <p:ext uri="{D42A27DB-BD31-4B8C-83A1-F6EECF244321}">
                <p14:modId xmlns:p14="http://schemas.microsoft.com/office/powerpoint/2010/main" val="3574351215"/>
              </p:ext>
            </p:extLst>
          </p:nvPr>
        </p:nvGraphicFramePr>
        <p:xfrm>
          <a:off x="922283" y="1285462"/>
          <a:ext cx="10092558" cy="4716759"/>
        </p:xfrm>
        <a:graphic>
          <a:graphicData uri="http://schemas.openxmlformats.org/drawingml/2006/table">
            <a:tbl>
              <a:tblPr firstRow="1" bandRow="1">
                <a:tableStyleId>{5940675A-B579-460E-94D1-54222C63F5DA}</a:tableStyleId>
              </a:tblPr>
              <a:tblGrid>
                <a:gridCol w="1782900">
                  <a:extLst>
                    <a:ext uri="{9D8B030D-6E8A-4147-A177-3AD203B41FA5}">
                      <a16:colId xmlns:a16="http://schemas.microsoft.com/office/drawing/2014/main" val="20000"/>
                    </a:ext>
                  </a:extLst>
                </a:gridCol>
                <a:gridCol w="1337175">
                  <a:extLst>
                    <a:ext uri="{9D8B030D-6E8A-4147-A177-3AD203B41FA5}">
                      <a16:colId xmlns:a16="http://schemas.microsoft.com/office/drawing/2014/main" val="20001"/>
                    </a:ext>
                  </a:extLst>
                </a:gridCol>
                <a:gridCol w="2127214">
                  <a:extLst>
                    <a:ext uri="{9D8B030D-6E8A-4147-A177-3AD203B41FA5}">
                      <a16:colId xmlns:a16="http://schemas.microsoft.com/office/drawing/2014/main" val="20002"/>
                    </a:ext>
                  </a:extLst>
                </a:gridCol>
                <a:gridCol w="1124607">
                  <a:extLst>
                    <a:ext uri="{9D8B030D-6E8A-4147-A177-3AD203B41FA5}">
                      <a16:colId xmlns:a16="http://schemas.microsoft.com/office/drawing/2014/main" val="20003"/>
                    </a:ext>
                  </a:extLst>
                </a:gridCol>
                <a:gridCol w="1019504">
                  <a:extLst>
                    <a:ext uri="{9D8B030D-6E8A-4147-A177-3AD203B41FA5}">
                      <a16:colId xmlns:a16="http://schemas.microsoft.com/office/drawing/2014/main" val="20004"/>
                    </a:ext>
                  </a:extLst>
                </a:gridCol>
                <a:gridCol w="819807">
                  <a:extLst>
                    <a:ext uri="{9D8B030D-6E8A-4147-A177-3AD203B41FA5}">
                      <a16:colId xmlns:a16="http://schemas.microsoft.com/office/drawing/2014/main" val="20005"/>
                    </a:ext>
                  </a:extLst>
                </a:gridCol>
                <a:gridCol w="1881351">
                  <a:extLst>
                    <a:ext uri="{9D8B030D-6E8A-4147-A177-3AD203B41FA5}">
                      <a16:colId xmlns:a16="http://schemas.microsoft.com/office/drawing/2014/main" val="20006"/>
                    </a:ext>
                  </a:extLst>
                </a:gridCol>
              </a:tblGrid>
              <a:tr h="677023">
                <a:tc rowSpan="2">
                  <a:txBody>
                    <a:bodyPr/>
                    <a:lstStyle/>
                    <a:p>
                      <a:r>
                        <a:rPr lang="zh-CN" altLang="en-US" sz="2000" b="1" i="0" baseline="0" dirty="0">
                          <a:solidFill>
                            <a:schemeClr val="tx1"/>
                          </a:solidFill>
                          <a:latin typeface="微软雅黑" panose="020B0503020204020204" pitchFamily="34" charset="-122"/>
                          <a:ea typeface="微软雅黑" panose="020B0503020204020204" pitchFamily="34" charset="-122"/>
                        </a:rPr>
                        <a:t>系统名称</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sz="2000" b="1" i="0" baseline="0" dirty="0">
                          <a:solidFill>
                            <a:schemeClr val="tx1"/>
                          </a:solidFill>
                          <a:latin typeface="微软雅黑" panose="020B0503020204020204" pitchFamily="34" charset="-122"/>
                          <a:ea typeface="微软雅黑" panose="020B0503020204020204" pitchFamily="34" charset="-122"/>
                        </a:rPr>
                        <a:t>易用性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sz="2000" b="1" i="0" baseline="0" dirty="0">
                          <a:solidFill>
                            <a:schemeClr val="tx1"/>
                          </a:solidFill>
                          <a:latin typeface="微软雅黑" panose="020B0503020204020204" pitchFamily="34" charset="-122"/>
                          <a:ea typeface="微软雅黑" panose="020B0503020204020204" pitchFamily="34" charset="-122"/>
                        </a:rPr>
                        <a:t>对事务的支持</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sz="2000" b="1" i="0" baseline="0" dirty="0">
                          <a:solidFill>
                            <a:schemeClr val="tx1"/>
                          </a:solidFill>
                          <a:latin typeface="微软雅黑" panose="020B0503020204020204" pitchFamily="34" charset="-122"/>
                          <a:ea typeface="微软雅黑" panose="020B0503020204020204" pitchFamily="34" charset="-122"/>
                        </a:rPr>
                        <a:t>扩展性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sz="2000" b="1" i="0" baseline="0" dirty="0">
                          <a:solidFill>
                            <a:schemeClr val="tx1"/>
                          </a:solidFill>
                          <a:latin typeface="微软雅黑" panose="020B0503020204020204" pitchFamily="34" charset="-122"/>
                          <a:ea typeface="微软雅黑" panose="020B0503020204020204" pitchFamily="34" charset="-122"/>
                        </a:rPr>
                        <a:t>数据量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sz="2000" b="1" i="0" baseline="0" dirty="0">
                          <a:solidFill>
                            <a:schemeClr val="tx1"/>
                          </a:solidFill>
                          <a:latin typeface="微软雅黑" panose="020B0503020204020204" pitchFamily="34" charset="-122"/>
                          <a:ea typeface="微软雅黑" panose="020B0503020204020204" pitchFamily="34" charset="-122"/>
                        </a:rPr>
                        <a:t>成本</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sz="2000" b="1" i="0" baseline="0" dirty="0">
                          <a:solidFill>
                            <a:schemeClr val="tx1"/>
                          </a:solidFill>
                          <a:latin typeface="微软雅黑" panose="020B0503020204020204" pitchFamily="34" charset="-122"/>
                          <a:ea typeface="微软雅黑" panose="020B0503020204020204" pitchFamily="34" charset="-122"/>
                        </a:rPr>
                        <a:t>代表系统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0"/>
                  </a:ext>
                </a:extLst>
              </a:tr>
              <a:tr h="934087">
                <a:tc vMerge="1">
                  <a:txBody>
                    <a:bodyPr/>
                    <a:lstStyle/>
                    <a:p>
                      <a:endParaRPr lang="zh-CN" altLang="en-US"/>
                    </a:p>
                  </a:txBody>
                  <a:tcPr/>
                </a:tc>
                <a:tc>
                  <a:txBody>
                    <a:bodyPr/>
                    <a:lstStyle/>
                    <a:p>
                      <a:r>
                        <a:rPr lang="zh-CN" altLang="en-US" sz="2000" b="1" i="0" baseline="0" dirty="0">
                          <a:solidFill>
                            <a:schemeClr val="tx1"/>
                          </a:solidFill>
                          <a:latin typeface="微软雅黑" panose="020B0503020204020204" pitchFamily="34" charset="-122"/>
                          <a:ea typeface="微软雅黑" panose="020B0503020204020204" pitchFamily="34" charset="-122"/>
                        </a:rPr>
                        <a:t>操作方式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sz="2000" b="1" i="0" baseline="0" dirty="0">
                          <a:solidFill>
                            <a:schemeClr val="tx1"/>
                          </a:solidFill>
                          <a:latin typeface="微软雅黑" panose="020B0503020204020204" pitchFamily="34" charset="-122"/>
                          <a:ea typeface="微软雅黑" panose="020B0503020204020204" pitchFamily="34" charset="-122"/>
                        </a:rPr>
                        <a:t>一致性、</a:t>
                      </a:r>
                      <a:endParaRPr lang="en-US" altLang="zh-CN" sz="2000" b="1" i="0" baseline="0" dirty="0">
                        <a:solidFill>
                          <a:schemeClr val="tx1"/>
                        </a:solidFill>
                        <a:latin typeface="微软雅黑" panose="020B0503020204020204" pitchFamily="34" charset="-122"/>
                        <a:ea typeface="微软雅黑" panose="020B0503020204020204" pitchFamily="34" charset="-122"/>
                      </a:endParaRPr>
                    </a:p>
                    <a:p>
                      <a:r>
                        <a:rPr lang="zh-CN" altLang="en-US" sz="2000" b="1" i="0" baseline="0" dirty="0">
                          <a:solidFill>
                            <a:schemeClr val="tx1"/>
                          </a:solidFill>
                          <a:latin typeface="微软雅黑" panose="020B0503020204020204" pitchFamily="34" charset="-122"/>
                          <a:ea typeface="微软雅黑" panose="020B0503020204020204" pitchFamily="34" charset="-122"/>
                        </a:rPr>
                        <a:t>并发控制</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1"/>
                  </a:ext>
                </a:extLst>
              </a:tr>
              <a:tr h="1214313">
                <a:tc>
                  <a:txBody>
                    <a:bodyPr/>
                    <a:lstStyle/>
                    <a:p>
                      <a:r>
                        <a:rPr lang="zh-CN" altLang="en-US" b="1" i="0" baseline="0" dirty="0">
                          <a:solidFill>
                            <a:schemeClr val="tx1"/>
                          </a:solidFill>
                        </a:rPr>
                        <a:t>经典关系数据库系统</a:t>
                      </a:r>
                      <a:endParaRPr lang="en-US" altLang="zh-CN" b="1" i="0" baseline="0" dirty="0">
                        <a:solidFill>
                          <a:schemeClr val="tx1"/>
                        </a:solidFill>
                      </a:endParaRPr>
                    </a:p>
                    <a:p>
                      <a:r>
                        <a:rPr lang="en-US" altLang="zh-CN" b="1" i="0" baseline="0" dirty="0">
                          <a:solidFill>
                            <a:schemeClr val="tx1"/>
                          </a:solidFill>
                        </a:rPr>
                        <a:t>SQL</a:t>
                      </a:r>
                      <a:r>
                        <a:rPr lang="zh-CN" altLang="en-US" b="1" i="0" baseline="0" dirty="0">
                          <a:solidFill>
                            <a:schemeClr val="tx1"/>
                          </a:solidFill>
                        </a:rPr>
                        <a:t>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易用</a:t>
                      </a:r>
                      <a:endParaRPr lang="en-US" altLang="zh-CN" b="1" i="0" baseline="0" dirty="0">
                        <a:solidFill>
                          <a:schemeClr val="tx1"/>
                        </a:solidFill>
                      </a:endParaRPr>
                    </a:p>
                    <a:p>
                      <a:r>
                        <a:rPr lang="en-US" altLang="zh-CN" b="1" i="0" baseline="0" dirty="0">
                          <a:solidFill>
                            <a:schemeClr val="tx1"/>
                          </a:solidFill>
                        </a:rPr>
                        <a:t>SQL</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ACID</a:t>
                      </a:r>
                    </a:p>
                    <a:p>
                      <a:r>
                        <a:rPr lang="zh-CN" altLang="en-US" b="1" i="0" baseline="0" dirty="0">
                          <a:solidFill>
                            <a:schemeClr val="tx1"/>
                          </a:solidFill>
                        </a:rPr>
                        <a:t>强一致性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&lt;1000</a:t>
                      </a:r>
                      <a:r>
                        <a:rPr lang="zh-CN" altLang="en-US" b="1" i="0" baseline="0" dirty="0">
                          <a:solidFill>
                            <a:schemeClr val="tx1"/>
                          </a:solidFill>
                        </a:rPr>
                        <a:t>结点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TB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Oracle</a:t>
                      </a:r>
                      <a:r>
                        <a:rPr lang="zh-CN" altLang="en-US" b="1" i="0" baseline="0" dirty="0">
                          <a:solidFill>
                            <a:schemeClr val="tx1"/>
                          </a:solidFill>
                        </a:rPr>
                        <a:t>，</a:t>
                      </a:r>
                      <a:r>
                        <a:rPr lang="en-US" altLang="zh-CN" b="1" i="0" baseline="0" dirty="0">
                          <a:solidFill>
                            <a:schemeClr val="tx1"/>
                          </a:solidFill>
                        </a:rPr>
                        <a:t>DB2</a:t>
                      </a:r>
                      <a:r>
                        <a:rPr lang="zh-CN" altLang="en-US" b="1" i="0" baseline="0" dirty="0">
                          <a:solidFill>
                            <a:schemeClr val="tx1"/>
                          </a:solidFill>
                        </a:rPr>
                        <a:t>，</a:t>
                      </a:r>
                      <a:r>
                        <a:rPr lang="en-US" altLang="zh-CN" b="1" i="0" baseline="0" dirty="0">
                          <a:solidFill>
                            <a:schemeClr val="tx1"/>
                          </a:solidFill>
                        </a:rPr>
                        <a:t>Greenplum</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2"/>
                  </a:ext>
                </a:extLst>
              </a:tr>
              <a:tr h="1214313">
                <a:tc>
                  <a:txBody>
                    <a:bodyPr/>
                    <a:lstStyle/>
                    <a:p>
                      <a:r>
                        <a:rPr lang="en-US" altLang="zh-CN" b="1" i="0" baseline="0" dirty="0">
                          <a:solidFill>
                            <a:schemeClr val="tx1"/>
                          </a:solidFill>
                        </a:rPr>
                        <a:t>NoSQL</a:t>
                      </a:r>
                      <a:r>
                        <a:rPr lang="zh-CN" altLang="en-US" b="1" i="0" baseline="0" dirty="0">
                          <a:solidFill>
                            <a:schemeClr val="tx1"/>
                          </a:solidFill>
                        </a:rPr>
                        <a:t>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Get/Put</a:t>
                      </a:r>
                      <a:r>
                        <a:rPr lang="zh-CN" altLang="en-US" b="1" i="0" baseline="0" dirty="0">
                          <a:solidFill>
                            <a:schemeClr val="tx1"/>
                          </a:solidFill>
                        </a:rPr>
                        <a:t>等存取原语</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弱一致性</a:t>
                      </a:r>
                      <a:endParaRPr lang="en-US" altLang="zh-CN" b="1" i="0" baseline="0" dirty="0">
                        <a:solidFill>
                          <a:schemeClr val="tx1"/>
                        </a:solidFill>
                      </a:endParaRPr>
                    </a:p>
                    <a:p>
                      <a:r>
                        <a:rPr lang="zh-CN" altLang="en-US" b="1" i="0" baseline="0" dirty="0">
                          <a:solidFill>
                            <a:schemeClr val="tx1"/>
                          </a:solidFill>
                        </a:rPr>
                        <a:t>最终一致性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i="0" baseline="0" dirty="0">
                          <a:solidFill>
                            <a:schemeClr val="tx1"/>
                          </a:solidFill>
                        </a:rPr>
                        <a:t>&gt;10000</a:t>
                      </a:r>
                      <a:r>
                        <a:rPr lang="zh-CN" altLang="en-US" b="1" i="0" baseline="0" dirty="0">
                          <a:solidFill>
                            <a:schemeClr val="tx1"/>
                          </a:solidFill>
                        </a:rPr>
                        <a:t>结点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PB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低</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BigTable, PNUTS</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3"/>
                  </a:ext>
                </a:extLst>
              </a:tr>
              <a:tr h="677023">
                <a:tc>
                  <a:txBody>
                    <a:bodyPr/>
                    <a:lstStyle/>
                    <a:p>
                      <a:r>
                        <a:rPr lang="en-US" altLang="zh-CN" b="1" i="0" baseline="0" dirty="0">
                          <a:solidFill>
                            <a:schemeClr val="tx1"/>
                          </a:solidFill>
                        </a:rPr>
                        <a:t>New SQL</a:t>
                      </a:r>
                      <a:r>
                        <a:rPr lang="zh-CN" altLang="en-US" b="1" i="0" baseline="0" dirty="0">
                          <a:solidFill>
                            <a:schemeClr val="tx1"/>
                          </a:solidFill>
                        </a:rPr>
                        <a:t>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SQL</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ACID</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i="0" baseline="0" dirty="0">
                          <a:solidFill>
                            <a:schemeClr val="tx1"/>
                          </a:solidFill>
                        </a:rPr>
                        <a:t>&gt;10000</a:t>
                      </a:r>
                      <a:r>
                        <a:rPr lang="zh-CN" altLang="en-US" b="1" i="0" baseline="0" dirty="0">
                          <a:solidFill>
                            <a:schemeClr val="tx1"/>
                          </a:solidFill>
                        </a:rPr>
                        <a:t>结点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PB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低</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VoltDB, Spanner</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649720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Greenplum</a:t>
            </a:r>
            <a:endParaRPr lang="zh-CN" altLang="en-US" dirty="0"/>
          </a:p>
        </p:txBody>
      </p:sp>
      <p:sp>
        <p:nvSpPr>
          <p:cNvPr id="3" name="内容占位符 2"/>
          <p:cNvSpPr>
            <a:spLocks noGrp="1"/>
          </p:cNvSpPr>
          <p:nvPr>
            <p:ph idx="1"/>
          </p:nvPr>
        </p:nvSpPr>
        <p:spPr>
          <a:xfrm>
            <a:off x="893172" y="1472027"/>
            <a:ext cx="3008243" cy="4351338"/>
          </a:xfrm>
        </p:spPr>
        <p:txBody>
          <a:bodyPr>
            <a:normAutofit fontScale="85000" lnSpcReduction="10000"/>
          </a:bodyPr>
          <a:lstStyle/>
          <a:p>
            <a:r>
              <a:rPr lang="en-US" altLang="zh-CN" dirty="0"/>
              <a:t>Greenplum</a:t>
            </a:r>
            <a:r>
              <a:rPr lang="zh-CN" altLang="zh-CN" dirty="0"/>
              <a:t>采用</a:t>
            </a:r>
            <a:r>
              <a:rPr lang="en-US" altLang="zh-CN" dirty="0">
                <a:solidFill>
                  <a:srgbClr val="FF0000"/>
                </a:solidFill>
              </a:rPr>
              <a:t>MPP</a:t>
            </a:r>
            <a:r>
              <a:rPr lang="zh-CN" altLang="zh-CN" dirty="0"/>
              <a:t>（</a:t>
            </a:r>
            <a:r>
              <a:rPr lang="en-US" altLang="zh-CN" dirty="0"/>
              <a:t>Massively Parallel Processing Database</a:t>
            </a:r>
            <a:r>
              <a:rPr lang="zh-CN" altLang="zh-CN" dirty="0"/>
              <a:t>）架构，每个节点可以运行</a:t>
            </a:r>
            <a:r>
              <a:rPr lang="zh-CN" altLang="zh-CN" dirty="0">
                <a:solidFill>
                  <a:srgbClr val="FF0000"/>
                </a:solidFill>
              </a:rPr>
              <a:t>独立的操作系统</a:t>
            </a:r>
            <a:r>
              <a:rPr lang="zh-CN" altLang="zh-CN" dirty="0"/>
              <a:t>，彼此没有共享，</a:t>
            </a:r>
            <a:r>
              <a:rPr lang="zh-CN" altLang="en-US" dirty="0"/>
              <a:t>即 </a:t>
            </a:r>
            <a:r>
              <a:rPr lang="zh-CN" altLang="zh-CN" dirty="0"/>
              <a:t>“</a:t>
            </a:r>
            <a:r>
              <a:rPr lang="zh-CN" altLang="zh-CN" dirty="0">
                <a:solidFill>
                  <a:srgbClr val="FF0000"/>
                </a:solidFill>
              </a:rPr>
              <a:t>无共享</a:t>
            </a:r>
            <a:r>
              <a:rPr lang="zh-CN" altLang="zh-CN" dirty="0"/>
              <a:t>体系架构”（</a:t>
            </a:r>
            <a:r>
              <a:rPr lang="en-US" altLang="zh-CN" dirty="0"/>
              <a:t>Shared-Nothing architecture</a:t>
            </a:r>
            <a:r>
              <a:rPr lang="zh-CN" altLang="zh-CN" dirty="0"/>
              <a:t>）。 </a:t>
            </a:r>
            <a:endParaRPr lang="zh-CN" altLang="zh-CN" kern="100" dirty="0">
              <a:latin typeface="Times New Roman" pitchFamily="2" charset="0"/>
              <a:ea typeface="宋体" panose="02010600030101010101" pitchFamily="2" charset="-122"/>
              <a:cs typeface="Times New Roman" pitchFamily="2" charset="0"/>
            </a:endParaRPr>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grpSp>
        <p:nvGrpSpPr>
          <p:cNvPr id="34" name="组合 33"/>
          <p:cNvGrpSpPr/>
          <p:nvPr/>
        </p:nvGrpSpPr>
        <p:grpSpPr>
          <a:xfrm>
            <a:off x="4400107" y="1472027"/>
            <a:ext cx="6953693" cy="4433782"/>
            <a:chOff x="4668379" y="1690688"/>
            <a:chExt cx="6953693" cy="4433782"/>
          </a:xfrm>
        </p:grpSpPr>
        <p:sp>
          <p:nvSpPr>
            <p:cNvPr id="5" name="圆角矩形 4">
              <a:extLst>
                <a:ext uri="{FF2B5EF4-FFF2-40B4-BE49-F238E27FC236}">
                  <a16:creationId xmlns:a16="http://schemas.microsoft.com/office/drawing/2014/main" id="{399CE1A7-DB9D-1540-A5F6-40904493E0D8}"/>
                </a:ext>
              </a:extLst>
            </p:cNvPr>
            <p:cNvSpPr/>
            <p:nvPr/>
          </p:nvSpPr>
          <p:spPr>
            <a:xfrm>
              <a:off x="4668379" y="3338737"/>
              <a:ext cx="6953693" cy="4253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节点间互联 </a:t>
              </a:r>
              <a:r>
                <a:rPr kumimoji="1" lang="en-US" altLang="zh-CN" dirty="0"/>
                <a:t>–</a:t>
              </a:r>
              <a:r>
                <a:rPr kumimoji="1" lang="zh-CN" altLang="en-US" dirty="0"/>
                <a:t> 高速以太网交换机</a:t>
              </a:r>
            </a:p>
          </p:txBody>
        </p:sp>
        <p:cxnSp>
          <p:nvCxnSpPr>
            <p:cNvPr id="6" name="直线连接符 5">
              <a:extLst>
                <a:ext uri="{FF2B5EF4-FFF2-40B4-BE49-F238E27FC236}">
                  <a16:creationId xmlns:a16="http://schemas.microsoft.com/office/drawing/2014/main" id="{72390210-834F-4248-A24D-07BDA09915FC}"/>
                </a:ext>
              </a:extLst>
            </p:cNvPr>
            <p:cNvCxnSpPr>
              <a:stCxn id="33" idx="2"/>
              <a:endCxn id="5" idx="0"/>
            </p:cNvCxnSpPr>
            <p:nvPr/>
          </p:nvCxnSpPr>
          <p:spPr>
            <a:xfrm>
              <a:off x="8145225" y="3062290"/>
              <a:ext cx="1" cy="276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754F37D1-7B01-C849-B5D7-6FBAB285FBC6}"/>
                </a:ext>
              </a:extLst>
            </p:cNvPr>
            <p:cNvCxnSpPr/>
            <p:nvPr/>
          </p:nvCxnSpPr>
          <p:spPr>
            <a:xfrm>
              <a:off x="5602271" y="3766181"/>
              <a:ext cx="1" cy="531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3FCED213-03DD-4742-839B-826CDCFA01B3}"/>
                </a:ext>
              </a:extLst>
            </p:cNvPr>
            <p:cNvCxnSpPr/>
            <p:nvPr/>
          </p:nvCxnSpPr>
          <p:spPr>
            <a:xfrm>
              <a:off x="7918396" y="3767586"/>
              <a:ext cx="1" cy="531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1C26864A-CF2C-BA4B-8C81-15D2972C4A01}"/>
                </a:ext>
              </a:extLst>
            </p:cNvPr>
            <p:cNvCxnSpPr/>
            <p:nvPr/>
          </p:nvCxnSpPr>
          <p:spPr>
            <a:xfrm>
              <a:off x="10663369" y="3767585"/>
              <a:ext cx="1" cy="531627"/>
            </a:xfrm>
            <a:prstGeom prst="line">
              <a:avLst/>
            </a:prstGeom>
          </p:spPr>
          <p:style>
            <a:lnRef idx="1">
              <a:schemeClr val="accent1"/>
            </a:lnRef>
            <a:fillRef idx="0">
              <a:schemeClr val="accent1"/>
            </a:fillRef>
            <a:effectRef idx="0">
              <a:schemeClr val="accent1"/>
            </a:effectRef>
            <a:fontRef idx="minor">
              <a:schemeClr val="tx1"/>
            </a:fontRef>
          </p:style>
        </p:cxnSp>
        <p:sp>
          <p:nvSpPr>
            <p:cNvPr id="10" name="圆角矩形 9">
              <a:extLst>
                <a:ext uri="{FF2B5EF4-FFF2-40B4-BE49-F238E27FC236}">
                  <a16:creationId xmlns:a16="http://schemas.microsoft.com/office/drawing/2014/main" id="{2B5AE2D1-F221-8842-9EF9-011BEC03B335}"/>
                </a:ext>
              </a:extLst>
            </p:cNvPr>
            <p:cNvSpPr/>
            <p:nvPr/>
          </p:nvSpPr>
          <p:spPr>
            <a:xfrm>
              <a:off x="9538088" y="2534208"/>
              <a:ext cx="999461" cy="5316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客户端</a:t>
              </a:r>
            </a:p>
          </p:txBody>
        </p:sp>
        <p:sp>
          <p:nvSpPr>
            <p:cNvPr id="11" name="云形 10">
              <a:extLst>
                <a:ext uri="{FF2B5EF4-FFF2-40B4-BE49-F238E27FC236}">
                  <a16:creationId xmlns:a16="http://schemas.microsoft.com/office/drawing/2014/main" id="{F098B7D6-8B1A-A84A-BE32-0C79CA76165B}"/>
                </a:ext>
              </a:extLst>
            </p:cNvPr>
            <p:cNvSpPr/>
            <p:nvPr/>
          </p:nvSpPr>
          <p:spPr>
            <a:xfrm>
              <a:off x="7384996" y="1690688"/>
              <a:ext cx="2555359" cy="6166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网络</a:t>
              </a:r>
            </a:p>
          </p:txBody>
        </p:sp>
        <p:cxnSp>
          <p:nvCxnSpPr>
            <p:cNvPr id="12" name="直线连接符 11">
              <a:extLst>
                <a:ext uri="{FF2B5EF4-FFF2-40B4-BE49-F238E27FC236}">
                  <a16:creationId xmlns:a16="http://schemas.microsoft.com/office/drawing/2014/main" id="{A524E784-F149-5446-B06C-6C4E56702861}"/>
                </a:ext>
              </a:extLst>
            </p:cNvPr>
            <p:cNvCxnSpPr>
              <a:stCxn id="33" idx="0"/>
            </p:cNvCxnSpPr>
            <p:nvPr/>
          </p:nvCxnSpPr>
          <p:spPr>
            <a:xfrm flipH="1" flipV="1">
              <a:off x="8145224" y="2264847"/>
              <a:ext cx="1" cy="265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6863A9FE-611A-074D-A4F8-30C40F62A891}"/>
                </a:ext>
              </a:extLst>
            </p:cNvPr>
            <p:cNvCxnSpPr>
              <a:cxnSpLocks/>
            </p:cNvCxnSpPr>
            <p:nvPr/>
          </p:nvCxnSpPr>
          <p:spPr>
            <a:xfrm flipH="1" flipV="1">
              <a:off x="9038358" y="2264847"/>
              <a:ext cx="513907" cy="333156"/>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FA4AD73-BC29-D145-A8A6-C440A86DF9A3}"/>
                </a:ext>
              </a:extLst>
            </p:cNvPr>
            <p:cNvGrpSpPr/>
            <p:nvPr/>
          </p:nvGrpSpPr>
          <p:grpSpPr>
            <a:xfrm>
              <a:off x="4668379" y="4061753"/>
              <a:ext cx="1850065" cy="2062717"/>
              <a:chOff x="340242" y="3721395"/>
              <a:chExt cx="1850065" cy="2062717"/>
            </a:xfrm>
          </p:grpSpPr>
          <p:sp>
            <p:nvSpPr>
              <p:cNvPr id="15" name="圆角矩形 14">
                <a:extLst>
                  <a:ext uri="{FF2B5EF4-FFF2-40B4-BE49-F238E27FC236}">
                    <a16:creationId xmlns:a16="http://schemas.microsoft.com/office/drawing/2014/main" id="{86092624-A9BC-DB46-849E-B11E6F084ECA}"/>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6" name="圆角矩形 15">
                <a:extLst>
                  <a:ext uri="{FF2B5EF4-FFF2-40B4-BE49-F238E27FC236}">
                    <a16:creationId xmlns:a16="http://schemas.microsoft.com/office/drawing/2014/main" id="{8AE9B9A3-CBED-1440-8326-D84E3F606D85}"/>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17" name="罐形 16">
                <a:extLst>
                  <a:ext uri="{FF2B5EF4-FFF2-40B4-BE49-F238E27FC236}">
                    <a16:creationId xmlns:a16="http://schemas.microsoft.com/office/drawing/2014/main" id="{9E71D58A-3F01-0A4B-8E57-2FD6A1201044}"/>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8" name="罐形 17">
                <a:extLst>
                  <a:ext uri="{FF2B5EF4-FFF2-40B4-BE49-F238E27FC236}">
                    <a16:creationId xmlns:a16="http://schemas.microsoft.com/office/drawing/2014/main" id="{4D326096-4FA1-9745-B723-B098348D422A}"/>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1729A488-41DB-5C4D-9DCA-E102C91DB0B6}"/>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1</a:t>
                </a:r>
                <a:endParaRPr kumimoji="1" lang="zh-CN" altLang="en-US" dirty="0"/>
              </a:p>
            </p:txBody>
          </p:sp>
        </p:grpSp>
        <p:grpSp>
          <p:nvGrpSpPr>
            <p:cNvPr id="20" name="组合 19">
              <a:extLst>
                <a:ext uri="{FF2B5EF4-FFF2-40B4-BE49-F238E27FC236}">
                  <a16:creationId xmlns:a16="http://schemas.microsoft.com/office/drawing/2014/main" id="{A2064927-3325-B846-AB8A-F861FCC9E211}"/>
                </a:ext>
              </a:extLst>
            </p:cNvPr>
            <p:cNvGrpSpPr/>
            <p:nvPr/>
          </p:nvGrpSpPr>
          <p:grpSpPr>
            <a:xfrm>
              <a:off x="9729477" y="4061753"/>
              <a:ext cx="1850065" cy="2062717"/>
              <a:chOff x="340242" y="3721395"/>
              <a:chExt cx="1850065" cy="2062717"/>
            </a:xfrm>
          </p:grpSpPr>
          <p:sp>
            <p:nvSpPr>
              <p:cNvPr id="21" name="圆角矩形 20">
                <a:extLst>
                  <a:ext uri="{FF2B5EF4-FFF2-40B4-BE49-F238E27FC236}">
                    <a16:creationId xmlns:a16="http://schemas.microsoft.com/office/drawing/2014/main" id="{B24B217C-1EC5-A64A-BBDF-18E2117BAA24}"/>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AA537598-2E74-D043-8388-2DAD47A13C14}"/>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23" name="罐形 22">
                <a:extLst>
                  <a:ext uri="{FF2B5EF4-FFF2-40B4-BE49-F238E27FC236}">
                    <a16:creationId xmlns:a16="http://schemas.microsoft.com/office/drawing/2014/main" id="{6B165BC4-606C-ED44-BBF5-B34B0B253CF0}"/>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4" name="罐形 23">
                <a:extLst>
                  <a:ext uri="{FF2B5EF4-FFF2-40B4-BE49-F238E27FC236}">
                    <a16:creationId xmlns:a16="http://schemas.microsoft.com/office/drawing/2014/main" id="{C2B83042-FFA4-2F4D-8D10-99876B3BA9FC}"/>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DB99E589-CC4F-4447-BD03-1903A9F816D9}"/>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n</a:t>
                </a:r>
                <a:endParaRPr kumimoji="1" lang="zh-CN" altLang="en-US" dirty="0"/>
              </a:p>
            </p:txBody>
          </p:sp>
        </p:grpSp>
        <p:grpSp>
          <p:nvGrpSpPr>
            <p:cNvPr id="26" name="组合 25">
              <a:extLst>
                <a:ext uri="{FF2B5EF4-FFF2-40B4-BE49-F238E27FC236}">
                  <a16:creationId xmlns:a16="http://schemas.microsoft.com/office/drawing/2014/main" id="{075402D9-3B44-D048-817D-C4F65ABA3855}"/>
                </a:ext>
              </a:extLst>
            </p:cNvPr>
            <p:cNvGrpSpPr/>
            <p:nvPr/>
          </p:nvGrpSpPr>
          <p:grpSpPr>
            <a:xfrm>
              <a:off x="6940201" y="4061753"/>
              <a:ext cx="1850065" cy="2062717"/>
              <a:chOff x="340242" y="3721395"/>
              <a:chExt cx="1850065" cy="2062717"/>
            </a:xfrm>
          </p:grpSpPr>
          <p:sp>
            <p:nvSpPr>
              <p:cNvPr id="27" name="圆角矩形 26">
                <a:extLst>
                  <a:ext uri="{FF2B5EF4-FFF2-40B4-BE49-F238E27FC236}">
                    <a16:creationId xmlns:a16="http://schemas.microsoft.com/office/drawing/2014/main" id="{2E4B9987-4E69-4E4D-8547-566CE1426362}"/>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B6A17070-253D-1C42-9A3C-354229A36743}"/>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29" name="罐形 28">
                <a:extLst>
                  <a:ext uri="{FF2B5EF4-FFF2-40B4-BE49-F238E27FC236}">
                    <a16:creationId xmlns:a16="http://schemas.microsoft.com/office/drawing/2014/main" id="{85F5CC31-3D7D-774D-A044-1D9C76104CF5}"/>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0" name="罐形 29">
                <a:extLst>
                  <a:ext uri="{FF2B5EF4-FFF2-40B4-BE49-F238E27FC236}">
                    <a16:creationId xmlns:a16="http://schemas.microsoft.com/office/drawing/2014/main" id="{037BBAA3-8FDB-0E4A-A7AA-166D7347F7B3}"/>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E8A70BB3-1ACC-4F40-893E-6FC637442B5F}"/>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3</a:t>
                </a:r>
                <a:endParaRPr kumimoji="1" lang="zh-CN" altLang="en-US" dirty="0"/>
              </a:p>
            </p:txBody>
          </p:sp>
        </p:grpSp>
        <p:sp>
          <p:nvSpPr>
            <p:cNvPr id="32" name="文本框 31">
              <a:extLst>
                <a:ext uri="{FF2B5EF4-FFF2-40B4-BE49-F238E27FC236}">
                  <a16:creationId xmlns:a16="http://schemas.microsoft.com/office/drawing/2014/main" id="{F29D67A3-75D7-A847-8319-A7B37B5FE0BA}"/>
                </a:ext>
              </a:extLst>
            </p:cNvPr>
            <p:cNvSpPr txBox="1"/>
            <p:nvPr/>
          </p:nvSpPr>
          <p:spPr>
            <a:xfrm>
              <a:off x="9070257" y="4745782"/>
              <a:ext cx="786810" cy="523220"/>
            </a:xfrm>
            <a:prstGeom prst="rect">
              <a:avLst/>
            </a:prstGeom>
            <a:noFill/>
          </p:spPr>
          <p:txBody>
            <a:bodyPr wrap="square" rtlCol="0">
              <a:spAutoFit/>
            </a:bodyPr>
            <a:lstStyle/>
            <a:p>
              <a:r>
                <a:rPr kumimoji="1" lang="en-US" altLang="zh-CN" sz="2800" dirty="0"/>
                <a:t>…</a:t>
              </a:r>
              <a:endParaRPr kumimoji="1" lang="zh-CN" altLang="en-US" sz="2800" dirty="0"/>
            </a:p>
          </p:txBody>
        </p:sp>
        <p:sp>
          <p:nvSpPr>
            <p:cNvPr id="33" name="圆角矩形 32">
              <a:extLst>
                <a:ext uri="{FF2B5EF4-FFF2-40B4-BE49-F238E27FC236}">
                  <a16:creationId xmlns:a16="http://schemas.microsoft.com/office/drawing/2014/main" id="{E1959ABE-EA93-1F49-AD89-33179138188E}"/>
                </a:ext>
              </a:extLst>
            </p:cNvPr>
            <p:cNvSpPr/>
            <p:nvPr/>
          </p:nvSpPr>
          <p:spPr>
            <a:xfrm>
              <a:off x="7645494" y="2530662"/>
              <a:ext cx="999461" cy="5316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主节点</a:t>
              </a:r>
            </a:p>
          </p:txBody>
        </p:sp>
      </p:grpSp>
    </p:spTree>
    <p:extLst>
      <p:ext uri="{BB962C8B-B14F-4D97-AF65-F5344CB8AC3E}">
        <p14:creationId xmlns:p14="http://schemas.microsoft.com/office/powerpoint/2010/main" val="2606419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Greenplum</a:t>
            </a:r>
            <a:r>
              <a:rPr lang="zh-CN" altLang="en-US" dirty="0"/>
              <a:t>（续）</a:t>
            </a:r>
          </a:p>
        </p:txBody>
      </p:sp>
      <p:sp>
        <p:nvSpPr>
          <p:cNvPr id="3" name="内容占位符 2"/>
          <p:cNvSpPr>
            <a:spLocks noGrp="1"/>
          </p:cNvSpPr>
          <p:nvPr>
            <p:ph idx="1"/>
          </p:nvPr>
        </p:nvSpPr>
        <p:spPr>
          <a:xfrm>
            <a:off x="838200" y="1285462"/>
            <a:ext cx="10515600" cy="5070888"/>
          </a:xfrm>
        </p:spPr>
        <p:txBody>
          <a:bodyPr>
            <a:normAutofit fontScale="77500" lnSpcReduction="20000"/>
          </a:bodyPr>
          <a:lstStyle/>
          <a:p>
            <a:r>
              <a:rPr lang="en-US" altLang="zh-CN" dirty="0"/>
              <a:t>Greenplum</a:t>
            </a:r>
            <a:r>
              <a:rPr lang="zh-CN" altLang="en-US" dirty="0"/>
              <a:t>主要由</a:t>
            </a:r>
            <a:r>
              <a:rPr lang="en-US" altLang="zh-CN" dirty="0"/>
              <a:t>Master</a:t>
            </a:r>
            <a:r>
              <a:rPr lang="zh-CN" altLang="en-US" dirty="0"/>
              <a:t>节点、</a:t>
            </a:r>
            <a:r>
              <a:rPr lang="en-US" altLang="zh-CN" dirty="0"/>
              <a:t>Segment</a:t>
            </a:r>
            <a:r>
              <a:rPr lang="zh-CN" altLang="en-US" dirty="0"/>
              <a:t>节点、</a:t>
            </a:r>
            <a:r>
              <a:rPr lang="en-US" altLang="zh-CN" dirty="0"/>
              <a:t>interconnect</a:t>
            </a:r>
            <a:r>
              <a:rPr lang="zh-CN" altLang="en-US" dirty="0"/>
              <a:t>三大部分组成。</a:t>
            </a:r>
            <a:endParaRPr lang="en-US" altLang="zh-CN" dirty="0"/>
          </a:p>
          <a:p>
            <a:r>
              <a:rPr lang="en-US" altLang="zh-CN" b="1" dirty="0"/>
              <a:t>Master</a:t>
            </a:r>
            <a:r>
              <a:rPr lang="zh-CN" altLang="en-US" dirty="0"/>
              <a:t>：是</a:t>
            </a:r>
            <a:r>
              <a:rPr lang="en-US" altLang="zh-CN" dirty="0"/>
              <a:t>Greenplum</a:t>
            </a:r>
            <a:r>
              <a:rPr lang="zh-CN" altLang="en-US" dirty="0">
                <a:solidFill>
                  <a:srgbClr val="FF0000"/>
                </a:solidFill>
              </a:rPr>
              <a:t>数据库系统的入口</a:t>
            </a:r>
            <a:r>
              <a:rPr lang="zh-CN" altLang="en-US" dirty="0"/>
              <a:t>，接受客户端连接及提交的</a:t>
            </a:r>
            <a:r>
              <a:rPr lang="en-US" altLang="zh-CN" dirty="0"/>
              <a:t>SQL</a:t>
            </a:r>
            <a:r>
              <a:rPr lang="zh-CN" altLang="en-US" dirty="0"/>
              <a:t>语句，将工作负载分</a:t>
            </a:r>
            <a:r>
              <a:rPr lang="zh-CN" altLang="en-US" dirty="0">
                <a:solidFill>
                  <a:srgbClr val="FF0000"/>
                </a:solidFill>
              </a:rPr>
              <a:t>发给其它数据库实例</a:t>
            </a:r>
            <a:r>
              <a:rPr lang="zh-CN" altLang="en-US" dirty="0"/>
              <a:t>（</a:t>
            </a:r>
            <a:r>
              <a:rPr lang="en-US" altLang="zh-CN" dirty="0"/>
              <a:t>segment</a:t>
            </a:r>
            <a:r>
              <a:rPr lang="zh-CN" altLang="en-US" dirty="0"/>
              <a:t>实例），由它们存储和处理数据。</a:t>
            </a:r>
            <a:endParaRPr lang="en-US" altLang="zh-CN" dirty="0"/>
          </a:p>
          <a:p>
            <a:r>
              <a:rPr lang="en-US" altLang="zh-CN" dirty="0"/>
              <a:t>Master</a:t>
            </a:r>
            <a:r>
              <a:rPr lang="zh-CN" altLang="en-US" dirty="0"/>
              <a:t>节点只存储</a:t>
            </a:r>
            <a:r>
              <a:rPr lang="zh-CN" altLang="en-US" dirty="0">
                <a:solidFill>
                  <a:srgbClr val="FF0000"/>
                </a:solidFill>
              </a:rPr>
              <a:t>表分布逻辑的元数据</a:t>
            </a:r>
            <a:r>
              <a:rPr lang="zh-CN" altLang="en-US" dirty="0"/>
              <a:t>，并对客户端进行访问控制，但不存放任何</a:t>
            </a:r>
            <a:r>
              <a:rPr lang="zh-CN" altLang="en-US" dirty="0">
                <a:solidFill>
                  <a:srgbClr val="FF0000"/>
                </a:solidFill>
              </a:rPr>
              <a:t>用户数据</a:t>
            </a:r>
            <a:r>
              <a:rPr lang="zh-CN" altLang="en-US" dirty="0"/>
              <a:t>。</a:t>
            </a:r>
            <a:endParaRPr lang="en-US" altLang="zh-CN" dirty="0"/>
          </a:p>
          <a:p>
            <a:endParaRPr lang="en-US" altLang="zh-CN" dirty="0"/>
          </a:p>
          <a:p>
            <a:r>
              <a:rPr lang="en-US" altLang="zh-CN" b="1" dirty="0"/>
              <a:t>Segment</a:t>
            </a:r>
            <a:r>
              <a:rPr lang="zh-CN" altLang="en-US" dirty="0"/>
              <a:t>：是独立的</a:t>
            </a:r>
            <a:r>
              <a:rPr lang="en-US" altLang="zh-CN" dirty="0">
                <a:solidFill>
                  <a:srgbClr val="FF0000"/>
                </a:solidFill>
              </a:rPr>
              <a:t>PostgreSQL</a:t>
            </a:r>
            <a:r>
              <a:rPr lang="zh-CN" altLang="en-US" dirty="0">
                <a:solidFill>
                  <a:srgbClr val="FF0000"/>
                </a:solidFill>
              </a:rPr>
              <a:t>数据库</a:t>
            </a:r>
            <a:r>
              <a:rPr lang="zh-CN" altLang="en-US" dirty="0"/>
              <a:t>，每个</a:t>
            </a:r>
            <a:r>
              <a:rPr lang="en-US" altLang="zh-CN" dirty="0"/>
              <a:t>segment</a:t>
            </a:r>
            <a:r>
              <a:rPr lang="zh-CN" altLang="en-US" dirty="0">
                <a:solidFill>
                  <a:srgbClr val="FF0000"/>
                </a:solidFill>
              </a:rPr>
              <a:t>存储一部分数据</a:t>
            </a:r>
            <a:r>
              <a:rPr lang="zh-CN" altLang="en-US" dirty="0"/>
              <a:t>。大部分</a:t>
            </a:r>
            <a:r>
              <a:rPr lang="zh-CN" altLang="en-US" dirty="0">
                <a:solidFill>
                  <a:srgbClr val="FF0000"/>
                </a:solidFill>
              </a:rPr>
              <a:t>查询处理</a:t>
            </a:r>
            <a:r>
              <a:rPr lang="zh-CN" altLang="en-US" dirty="0"/>
              <a:t>都由</a:t>
            </a:r>
            <a:r>
              <a:rPr lang="en-US" altLang="zh-CN" dirty="0"/>
              <a:t>segment</a:t>
            </a:r>
            <a:r>
              <a:rPr lang="zh-CN" altLang="en-US" dirty="0"/>
              <a:t>完成。</a:t>
            </a:r>
            <a:endParaRPr lang="en-US" altLang="zh-CN" dirty="0"/>
          </a:p>
          <a:p>
            <a:r>
              <a:rPr lang="en-US" altLang="zh-CN" dirty="0"/>
              <a:t>Segment</a:t>
            </a:r>
            <a:r>
              <a:rPr lang="zh-CN" altLang="en-US" dirty="0"/>
              <a:t>节点负责数据的存储，</a:t>
            </a:r>
            <a:r>
              <a:rPr lang="zh-CN" altLang="en-US" dirty="0">
                <a:solidFill>
                  <a:srgbClr val="FF0000"/>
                </a:solidFill>
              </a:rPr>
              <a:t>可以对分布键进行优化</a:t>
            </a:r>
            <a:r>
              <a:rPr lang="zh-CN" altLang="en-US" dirty="0"/>
              <a:t>以充分利用</a:t>
            </a:r>
            <a:r>
              <a:rPr lang="en-US" altLang="zh-CN" dirty="0"/>
              <a:t>Segment</a:t>
            </a:r>
            <a:r>
              <a:rPr lang="zh-CN" altLang="en-US" dirty="0"/>
              <a:t>节点的</a:t>
            </a:r>
            <a:r>
              <a:rPr lang="en-US" altLang="zh-CN" dirty="0"/>
              <a:t>I/O</a:t>
            </a:r>
            <a:r>
              <a:rPr lang="zh-CN" altLang="en-US" dirty="0"/>
              <a:t>来扩展整集群的</a:t>
            </a:r>
            <a:r>
              <a:rPr lang="en-US" altLang="zh-CN" dirty="0"/>
              <a:t>I/O</a:t>
            </a:r>
            <a:r>
              <a:rPr lang="zh-CN" altLang="en-US" dirty="0"/>
              <a:t>能力（主要是带宽）。</a:t>
            </a:r>
            <a:endParaRPr lang="en-US" altLang="zh-CN" dirty="0"/>
          </a:p>
          <a:p>
            <a:endParaRPr lang="en-US" altLang="zh-CN" dirty="0"/>
          </a:p>
          <a:p>
            <a:r>
              <a:rPr lang="en-US" altLang="zh-CN" b="1" dirty="0"/>
              <a:t>Interconnect</a:t>
            </a:r>
            <a:r>
              <a:rPr lang="zh-CN" altLang="en-US" dirty="0"/>
              <a:t>：负责</a:t>
            </a:r>
            <a:r>
              <a:rPr lang="zh-CN" altLang="en-US" dirty="0">
                <a:solidFill>
                  <a:srgbClr val="FF0000"/>
                </a:solidFill>
              </a:rPr>
              <a:t>不同</a:t>
            </a:r>
            <a:r>
              <a:rPr lang="en-US" altLang="zh-CN" dirty="0">
                <a:solidFill>
                  <a:srgbClr val="FF0000"/>
                </a:solidFill>
              </a:rPr>
              <a:t>PostgreSQL</a:t>
            </a:r>
            <a:r>
              <a:rPr lang="zh-CN" altLang="en-US" dirty="0">
                <a:solidFill>
                  <a:srgbClr val="FF0000"/>
                </a:solidFill>
              </a:rPr>
              <a:t>实例之间的通信</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88</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https://www.jianshu.com/p/b2c286f9b128</a:t>
            </a:r>
            <a:endParaRPr lang="zh-CN" altLang="en-US" dirty="0">
              <a:solidFill>
                <a:schemeClr val="bg1">
                  <a:lumMod val="65000"/>
                </a:schemeClr>
              </a:solidFill>
            </a:endParaRPr>
          </a:p>
        </p:txBody>
      </p:sp>
    </p:spTree>
    <p:extLst>
      <p:ext uri="{BB962C8B-B14F-4D97-AF65-F5344CB8AC3E}">
        <p14:creationId xmlns:p14="http://schemas.microsoft.com/office/powerpoint/2010/main" val="20719141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Greenplum</a:t>
            </a:r>
            <a:r>
              <a:rPr lang="zh-CN" altLang="en-US" dirty="0"/>
              <a:t>（续）</a:t>
            </a:r>
          </a:p>
        </p:txBody>
      </p:sp>
      <p:sp>
        <p:nvSpPr>
          <p:cNvPr id="3" name="内容占位符 2"/>
          <p:cNvSpPr>
            <a:spLocks noGrp="1"/>
          </p:cNvSpPr>
          <p:nvPr>
            <p:ph idx="1"/>
          </p:nvPr>
        </p:nvSpPr>
        <p:spPr>
          <a:xfrm>
            <a:off x="838200" y="1285462"/>
            <a:ext cx="10515600" cy="5070888"/>
          </a:xfrm>
        </p:spPr>
        <p:txBody>
          <a:bodyPr>
            <a:normAutofit fontScale="85000" lnSpcReduction="20000"/>
          </a:bodyPr>
          <a:lstStyle/>
          <a:p>
            <a:r>
              <a:rPr lang="en-US" altLang="zh-CN" dirty="0"/>
              <a:t>Greenplum</a:t>
            </a:r>
            <a:r>
              <a:rPr lang="zh-CN" altLang="en-US" dirty="0"/>
              <a:t>中</a:t>
            </a:r>
            <a:r>
              <a:rPr lang="zh-CN" altLang="en-US" dirty="0">
                <a:solidFill>
                  <a:srgbClr val="FF0000"/>
                </a:solidFill>
              </a:rPr>
              <a:t>每个表都是分布在所有节点上</a:t>
            </a:r>
            <a:r>
              <a:rPr lang="zh-CN" altLang="en-US" dirty="0"/>
              <a:t>：</a:t>
            </a:r>
            <a:endParaRPr lang="en-US" altLang="zh-CN" dirty="0"/>
          </a:p>
          <a:p>
            <a:r>
              <a:rPr lang="en-US" altLang="zh-CN" dirty="0"/>
              <a:t>       Master</a:t>
            </a:r>
            <a:r>
              <a:rPr lang="zh-CN" altLang="en-US" dirty="0"/>
              <a:t>节点对表的某个或多个列进行</a:t>
            </a:r>
            <a:r>
              <a:rPr lang="en-US" altLang="zh-CN" dirty="0"/>
              <a:t>hash</a:t>
            </a:r>
            <a:r>
              <a:rPr lang="zh-CN" altLang="en-US" dirty="0"/>
              <a:t>运算，然后</a:t>
            </a:r>
            <a:r>
              <a:rPr lang="zh-CN" altLang="en-US" dirty="0">
                <a:solidFill>
                  <a:srgbClr val="FF0000"/>
                </a:solidFill>
              </a:rPr>
              <a:t>根据</a:t>
            </a:r>
            <a:r>
              <a:rPr lang="en-US" altLang="zh-CN" dirty="0">
                <a:solidFill>
                  <a:srgbClr val="FF0000"/>
                </a:solidFill>
              </a:rPr>
              <a:t>hash</a:t>
            </a:r>
            <a:r>
              <a:rPr lang="zh-CN" altLang="en-US" dirty="0">
                <a:solidFill>
                  <a:srgbClr val="FF0000"/>
                </a:solidFill>
              </a:rPr>
              <a:t>结果</a:t>
            </a:r>
            <a:r>
              <a:rPr lang="zh-CN" altLang="en-US" dirty="0"/>
              <a:t>将表的</a:t>
            </a:r>
            <a:r>
              <a:rPr lang="zh-CN" altLang="en-US" dirty="0">
                <a:solidFill>
                  <a:srgbClr val="FF0000"/>
                </a:solidFill>
              </a:rPr>
              <a:t>数据分布</a:t>
            </a:r>
            <a:r>
              <a:rPr lang="zh-CN" altLang="en-US" dirty="0"/>
              <a:t>到</a:t>
            </a:r>
            <a:r>
              <a:rPr lang="en-US" altLang="zh-CN" dirty="0"/>
              <a:t>Segment</a:t>
            </a:r>
            <a:r>
              <a:rPr lang="zh-CN" altLang="en-US" dirty="0"/>
              <a:t>节点中。</a:t>
            </a:r>
            <a:endParaRPr lang="en-US" altLang="zh-CN" dirty="0"/>
          </a:p>
          <a:p>
            <a:endParaRPr lang="en-US" altLang="zh-CN" dirty="0"/>
          </a:p>
          <a:p>
            <a:r>
              <a:rPr lang="en-US" altLang="zh-CN" dirty="0"/>
              <a:t>Greenplum</a:t>
            </a:r>
            <a:r>
              <a:rPr lang="zh-CN" altLang="en-US" dirty="0"/>
              <a:t>提供“</a:t>
            </a:r>
            <a:r>
              <a:rPr lang="zh-CN" altLang="en-US" dirty="0">
                <a:solidFill>
                  <a:srgbClr val="FF0000"/>
                </a:solidFill>
              </a:rPr>
              <a:t>多态存储</a:t>
            </a:r>
            <a:r>
              <a:rPr lang="zh-CN" altLang="en-US" dirty="0"/>
              <a:t>”的灵活存储方式，一张表的不同数据可以根据数据</a:t>
            </a:r>
            <a:r>
              <a:rPr lang="zh-CN" altLang="en-US" dirty="0">
                <a:solidFill>
                  <a:srgbClr val="FF0000"/>
                </a:solidFill>
              </a:rPr>
              <a:t>热度</a:t>
            </a:r>
            <a:r>
              <a:rPr lang="zh-CN" altLang="en-US" dirty="0"/>
              <a:t>或者</a:t>
            </a:r>
            <a:r>
              <a:rPr lang="zh-CN" altLang="en-US" dirty="0">
                <a:solidFill>
                  <a:srgbClr val="FF0000"/>
                </a:solidFill>
              </a:rPr>
              <a:t>访问模式</a:t>
            </a:r>
            <a:r>
              <a:rPr lang="zh-CN" altLang="en-US" dirty="0"/>
              <a:t>的不同而使用不同的存储方式，支持的存储方式包含：</a:t>
            </a:r>
          </a:p>
          <a:p>
            <a:r>
              <a:rPr lang="zh-CN" altLang="en-US" b="1" dirty="0"/>
              <a:t>行存储</a:t>
            </a:r>
            <a:r>
              <a:rPr lang="zh-CN" altLang="en-US" dirty="0"/>
              <a:t>：是传统数据库常用的存储方式，特点是访问比较快，多列更新比较容易。</a:t>
            </a:r>
          </a:p>
          <a:p>
            <a:r>
              <a:rPr lang="zh-CN" altLang="en-US" b="1" dirty="0"/>
              <a:t>列存储</a:t>
            </a:r>
            <a:r>
              <a:rPr lang="zh-CN" altLang="en-US" dirty="0"/>
              <a:t>：按列保存，不同列的数据存储在不同位置（通常是不同文件中）。适合一次只访问宽表中某几个字段的情况，另一个优点是压缩比高。</a:t>
            </a:r>
          </a:p>
          <a:p>
            <a:r>
              <a:rPr lang="zh-CN" altLang="en-US" b="1" dirty="0"/>
              <a:t>外部表</a:t>
            </a:r>
            <a:r>
              <a:rPr lang="zh-CN" altLang="en-US" dirty="0"/>
              <a:t>：数据保存在其他系统中（例如</a:t>
            </a:r>
            <a:r>
              <a:rPr lang="en-US" altLang="zh-CN" dirty="0"/>
              <a:t>HDFS</a:t>
            </a:r>
            <a:r>
              <a:rPr lang="zh-CN" altLang="en-US" dirty="0"/>
              <a:t>），</a:t>
            </a:r>
            <a:r>
              <a:rPr lang="zh-CN" altLang="en-US" dirty="0">
                <a:solidFill>
                  <a:srgbClr val="FF0000"/>
                </a:solidFill>
              </a:rPr>
              <a:t>数据库只保留元数据</a:t>
            </a:r>
            <a:r>
              <a:rPr lang="zh-CN" altLang="en-US" dirty="0"/>
              <a:t>信息。</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89</a:t>
            </a:fld>
            <a:endParaRPr lang="zh-CN" altLang="en-US" dirty="0"/>
          </a:p>
        </p:txBody>
      </p:sp>
    </p:spTree>
    <p:extLst>
      <p:ext uri="{BB962C8B-B14F-4D97-AF65-F5344CB8AC3E}">
        <p14:creationId xmlns:p14="http://schemas.microsoft.com/office/powerpoint/2010/main" val="227912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服务器体系架构（续）</a:t>
            </a:r>
            <a:endParaRPr lang="zh-CN" altLang="en-US" dirty="0"/>
          </a:p>
        </p:txBody>
      </p:sp>
      <p:sp>
        <p:nvSpPr>
          <p:cNvPr id="3" name="内容占位符 2"/>
          <p:cNvSpPr>
            <a:spLocks noGrp="1"/>
          </p:cNvSpPr>
          <p:nvPr>
            <p:ph idx="1"/>
          </p:nvPr>
        </p:nvSpPr>
        <p:spPr>
          <a:xfrm>
            <a:off x="838200" y="933771"/>
            <a:ext cx="10515600" cy="1909879"/>
          </a:xfrm>
        </p:spPr>
        <p:txBody>
          <a:bodyPr>
            <a:noAutofit/>
          </a:bodyPr>
          <a:lstStyle/>
          <a:p>
            <a:pPr lvl="1"/>
            <a:r>
              <a:rPr lang="zh-CN" altLang="zh-CN" dirty="0"/>
              <a:t>客户</a:t>
            </a:r>
            <a:r>
              <a:rPr lang="en-US" altLang="zh-CN" dirty="0"/>
              <a:t>-</a:t>
            </a:r>
            <a:r>
              <a:rPr lang="zh-CN" altLang="zh-CN" dirty="0"/>
              <a:t>服务器体系架构</a:t>
            </a:r>
            <a:r>
              <a:rPr lang="zh-CN" altLang="en-US" dirty="0"/>
              <a:t>中的网络可分为：</a:t>
            </a:r>
            <a:endParaRPr lang="en-US" altLang="zh-CN" dirty="0"/>
          </a:p>
          <a:p>
            <a:pPr marL="361950" lvl="1"/>
            <a:r>
              <a:rPr lang="zh-CN" altLang="en-US" dirty="0"/>
              <a:t>局域网</a:t>
            </a:r>
            <a:r>
              <a:rPr lang="en-US" altLang="zh-CN" dirty="0"/>
              <a:t>——</a:t>
            </a:r>
            <a:r>
              <a:rPr lang="zh-CN" altLang="en-US" dirty="0"/>
              <a:t>例如办公楼、实验室、超市内部环境</a:t>
            </a:r>
            <a:endParaRPr lang="en-US" altLang="zh-CN" dirty="0"/>
          </a:p>
          <a:p>
            <a:pPr marL="361950" lvl="1"/>
            <a:r>
              <a:rPr lang="zh-CN" altLang="en-US" dirty="0"/>
              <a:t>广域网</a:t>
            </a:r>
            <a:r>
              <a:rPr lang="en-US" altLang="zh-CN" dirty="0"/>
              <a:t>——</a:t>
            </a:r>
            <a:r>
              <a:rPr lang="zh-CN" altLang="en-US" dirty="0"/>
              <a:t>例如城市、地区</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pic>
        <p:nvPicPr>
          <p:cNvPr id="5" name="图片 4">
            <a:extLst>
              <a:ext uri="{FF2B5EF4-FFF2-40B4-BE49-F238E27FC236}">
                <a16:creationId xmlns:a16="http://schemas.microsoft.com/office/drawing/2014/main" id="{CD98FA4A-4698-C247-B575-480F7B408464}"/>
              </a:ext>
            </a:extLst>
          </p:cNvPr>
          <p:cNvPicPr>
            <a:picLocks noChangeAspect="1"/>
          </p:cNvPicPr>
          <p:nvPr/>
        </p:nvPicPr>
        <p:blipFill>
          <a:blip r:embed="rId3"/>
          <a:stretch>
            <a:fillRect/>
          </a:stretch>
        </p:blipFill>
        <p:spPr>
          <a:xfrm>
            <a:off x="4645898" y="2991975"/>
            <a:ext cx="6808839" cy="1728619"/>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872622687"/>
              </p:ext>
            </p:extLst>
          </p:nvPr>
        </p:nvGraphicFramePr>
        <p:xfrm>
          <a:off x="838200" y="2843651"/>
          <a:ext cx="3807698" cy="3587292"/>
        </p:xfrm>
        <a:graphic>
          <a:graphicData uri="http://schemas.openxmlformats.org/presentationml/2006/ole">
            <mc:AlternateContent xmlns:mc="http://schemas.openxmlformats.org/markup-compatibility/2006">
              <mc:Choice xmlns:v="urn:schemas-microsoft-com:vml" Requires="v">
                <p:oleObj spid="_x0000_s2829" name="Picture2" r:id="rId4" imgW="3019806" imgH="2838450" progId="Word.Picture.8">
                  <p:embed/>
                </p:oleObj>
              </mc:Choice>
              <mc:Fallback>
                <p:oleObj name="Picture2" r:id="rId4" imgW="3019806" imgH="2838450" progId="Word.Picture.8">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43651"/>
                        <a:ext cx="3807698" cy="358729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35498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0656"/>
            <a:ext cx="10515600" cy="920336"/>
          </a:xfrm>
        </p:spPr>
        <p:txBody>
          <a:bodyPr/>
          <a:lstStyle/>
          <a:p>
            <a:r>
              <a:rPr lang="en-US" altLang="zh-CN" dirty="0"/>
              <a:t>6.4.2 Greenplum</a:t>
            </a:r>
            <a:r>
              <a:rPr lang="zh-CN" altLang="en-US" dirty="0"/>
              <a:t>（续）</a:t>
            </a:r>
          </a:p>
        </p:txBody>
      </p:sp>
      <p:sp>
        <p:nvSpPr>
          <p:cNvPr id="3" name="内容占位符 2"/>
          <p:cNvSpPr>
            <a:spLocks noGrp="1"/>
          </p:cNvSpPr>
          <p:nvPr>
            <p:ph idx="1"/>
          </p:nvPr>
        </p:nvSpPr>
        <p:spPr>
          <a:xfrm>
            <a:off x="838200" y="1070992"/>
            <a:ext cx="4891268" cy="5203207"/>
          </a:xfrm>
        </p:spPr>
        <p:txBody>
          <a:bodyPr>
            <a:normAutofit fontScale="92500" lnSpcReduction="10000"/>
          </a:bodyPr>
          <a:lstStyle/>
          <a:p>
            <a:r>
              <a:rPr lang="zh-CN" altLang="en-US" sz="2400" dirty="0">
                <a:solidFill>
                  <a:srgbClr val="FF0000"/>
                </a:solidFill>
              </a:rPr>
              <a:t>并行</a:t>
            </a:r>
            <a:r>
              <a:rPr lang="zh-CN" altLang="en-US" sz="2400" dirty="0"/>
              <a:t>查询计划树执行（</a:t>
            </a:r>
            <a:r>
              <a:rPr lang="zh-CN" altLang="en-US" sz="2400" b="1" dirty="0">
                <a:solidFill>
                  <a:srgbClr val="FF0000"/>
                </a:solidFill>
              </a:rPr>
              <a:t>切片，</a:t>
            </a:r>
            <a:r>
              <a:rPr lang="en-US" altLang="zh-CN" sz="2400" b="1" dirty="0">
                <a:solidFill>
                  <a:srgbClr val="FF0000"/>
                </a:solidFill>
              </a:rPr>
              <a:t>slice</a:t>
            </a:r>
            <a:r>
              <a:rPr lang="zh-CN" altLang="en-US" sz="2400" dirty="0"/>
              <a:t>）</a:t>
            </a:r>
            <a:endParaRPr lang="en-US" altLang="zh-CN" sz="2400" dirty="0"/>
          </a:p>
          <a:p>
            <a:r>
              <a:rPr lang="en-US" altLang="zh-CN" sz="2400" dirty="0"/>
              <a:t>SELECT customer, amount FROM sales JOIN customer USING (cust_id) WHERE date=2008</a:t>
            </a:r>
          </a:p>
          <a:p>
            <a:r>
              <a:rPr lang="zh-CN" altLang="en-US" sz="2400" dirty="0"/>
              <a:t>从两张表中找到</a:t>
            </a:r>
            <a:r>
              <a:rPr lang="en-US" altLang="zh-CN" sz="2400" dirty="0"/>
              <a:t>2008</a:t>
            </a:r>
            <a:r>
              <a:rPr lang="zh-CN" altLang="en-US" sz="2400" dirty="0"/>
              <a:t>年的销售数据，生成的</a:t>
            </a:r>
            <a:r>
              <a:rPr lang="zh-CN" altLang="en-US" sz="2400" dirty="0">
                <a:solidFill>
                  <a:srgbClr val="FF0000"/>
                </a:solidFill>
              </a:rPr>
              <a:t>查询计划树中有几种不同的颜色，颜色相同表示做同一组任务</a:t>
            </a:r>
            <a:r>
              <a:rPr lang="zh-CN" altLang="en-US" sz="2400" dirty="0"/>
              <a:t>，称为分片</a:t>
            </a:r>
            <a:r>
              <a:rPr lang="en-US" altLang="zh-CN" sz="2400" dirty="0"/>
              <a:t>/</a:t>
            </a:r>
            <a:r>
              <a:rPr lang="zh-CN" altLang="en-US" sz="2400" dirty="0"/>
              <a:t>切片（</a:t>
            </a:r>
            <a:r>
              <a:rPr lang="en-US" altLang="zh-CN" sz="2400" dirty="0"/>
              <a:t>Slice</a:t>
            </a:r>
            <a:r>
              <a:rPr lang="zh-CN" altLang="en-US" sz="2400" dirty="0"/>
              <a:t>）。</a:t>
            </a:r>
            <a:r>
              <a:rPr lang="zh-CN" altLang="en-US" sz="2400" dirty="0">
                <a:solidFill>
                  <a:srgbClr val="FF0000"/>
                </a:solidFill>
              </a:rPr>
              <a:t>橙色切片中有一个重分发</a:t>
            </a:r>
            <a:r>
              <a:rPr lang="zh-CN" altLang="en-US" sz="2400" dirty="0"/>
              <a:t>节点，这个节点将本节点的数据重新分发到其他节点上；中间</a:t>
            </a:r>
            <a:r>
              <a:rPr lang="zh-CN" altLang="en-US" sz="2400" dirty="0">
                <a:solidFill>
                  <a:srgbClr val="FF0000"/>
                </a:solidFill>
              </a:rPr>
              <a:t>绿色切片表示分布式数据连接</a:t>
            </a:r>
            <a:r>
              <a:rPr lang="zh-CN" altLang="en-US" sz="2400" dirty="0"/>
              <a:t>（</a:t>
            </a:r>
            <a:r>
              <a:rPr lang="en-US" altLang="zh-CN" sz="2400" dirty="0"/>
              <a:t>HashJoin</a:t>
            </a:r>
            <a:r>
              <a:rPr lang="zh-CN" altLang="en-US" sz="2400" dirty="0"/>
              <a:t>）；</a:t>
            </a:r>
            <a:r>
              <a:rPr lang="zh-CN" altLang="en-US" sz="2400" dirty="0">
                <a:solidFill>
                  <a:srgbClr val="FF0000"/>
                </a:solidFill>
              </a:rPr>
              <a:t>最上面切片</a:t>
            </a:r>
            <a:r>
              <a:rPr lang="zh-CN" altLang="en-US" sz="2400" dirty="0"/>
              <a:t>负责将各个数据节点收到的</a:t>
            </a:r>
            <a:r>
              <a:rPr lang="zh-CN" altLang="en-US" sz="2400" dirty="0">
                <a:solidFill>
                  <a:srgbClr val="FF0000"/>
                </a:solidFill>
              </a:rPr>
              <a:t>数据进行汇总</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90</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a:solidFill>
                  <a:schemeClr val="bg1">
                    <a:lumMod val="65000"/>
                  </a:schemeClr>
                </a:solidFill>
              </a:rPr>
              <a:t>来源：</a:t>
            </a:r>
            <a:r>
              <a:rPr lang="en-US" altLang="zh-CN" dirty="0">
                <a:solidFill>
                  <a:schemeClr val="bg1">
                    <a:lumMod val="65000"/>
                  </a:schemeClr>
                </a:solidFill>
              </a:rPr>
              <a:t>https://www.jianshu.com/p/b2c286f9b128</a:t>
            </a:r>
            <a:endParaRPr lang="zh-CN" altLang="en-US" dirty="0">
              <a:solidFill>
                <a:schemeClr val="bg1">
                  <a:lumMod val="65000"/>
                </a:schemeClr>
              </a:solidFill>
            </a:endParaRPr>
          </a:p>
        </p:txBody>
      </p:sp>
      <p:pic>
        <p:nvPicPr>
          <p:cNvPr id="9" name="图片 8"/>
          <p:cNvPicPr>
            <a:picLocks noChangeAspect="1"/>
          </p:cNvPicPr>
          <p:nvPr/>
        </p:nvPicPr>
        <p:blipFill>
          <a:blip r:embed="rId3"/>
          <a:stretch>
            <a:fillRect/>
          </a:stretch>
        </p:blipFill>
        <p:spPr>
          <a:xfrm>
            <a:off x="5729468" y="1030093"/>
            <a:ext cx="6294665" cy="5029636"/>
          </a:xfrm>
          <a:prstGeom prst="rect">
            <a:avLst/>
          </a:prstGeom>
        </p:spPr>
      </p:pic>
    </p:spTree>
    <p:extLst>
      <p:ext uri="{BB962C8B-B14F-4D97-AF65-F5344CB8AC3E}">
        <p14:creationId xmlns:p14="http://schemas.microsoft.com/office/powerpoint/2010/main" val="8441580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Greenplum</a:t>
            </a:r>
            <a:r>
              <a:rPr lang="zh-CN" altLang="en-US" dirty="0"/>
              <a:t>（续）</a:t>
            </a:r>
          </a:p>
        </p:txBody>
      </p:sp>
      <p:sp>
        <p:nvSpPr>
          <p:cNvPr id="3" name="内容占位符 2"/>
          <p:cNvSpPr>
            <a:spLocks noGrp="1"/>
          </p:cNvSpPr>
          <p:nvPr>
            <p:ph idx="1"/>
          </p:nvPr>
        </p:nvSpPr>
        <p:spPr>
          <a:xfrm>
            <a:off x="838200" y="1285461"/>
            <a:ext cx="4891268" cy="5203207"/>
          </a:xfrm>
        </p:spPr>
        <p:txBody>
          <a:bodyPr>
            <a:normAutofit lnSpcReduction="10000"/>
          </a:bodyPr>
          <a:lstStyle/>
          <a:p>
            <a:r>
              <a:rPr lang="zh-CN" altLang="en-US" sz="2400" b="1" dirty="0"/>
              <a:t>查询计划的执行（任务群，</a:t>
            </a:r>
            <a:r>
              <a:rPr lang="en-US" altLang="zh-CN" sz="2400" b="1" dirty="0"/>
              <a:t>Gang</a:t>
            </a:r>
            <a:r>
              <a:rPr lang="zh-CN" altLang="en-US" sz="2400" b="1" dirty="0"/>
              <a:t>）</a:t>
            </a:r>
            <a:endParaRPr lang="en-US" altLang="zh-CN" sz="2400" b="1" dirty="0"/>
          </a:p>
          <a:p>
            <a:r>
              <a:rPr lang="en-US" altLang="zh-CN" sz="2400" dirty="0">
                <a:solidFill>
                  <a:srgbClr val="FF0000"/>
                </a:solidFill>
              </a:rPr>
              <a:t>Master</a:t>
            </a:r>
            <a:r>
              <a:rPr lang="zh-CN" altLang="en-US" sz="2400" dirty="0">
                <a:solidFill>
                  <a:srgbClr val="FF0000"/>
                </a:solidFill>
              </a:rPr>
              <a:t>上的调度器（</a:t>
            </a:r>
            <a:r>
              <a:rPr lang="en-US" altLang="zh-CN" sz="2400" dirty="0">
                <a:solidFill>
                  <a:srgbClr val="FF0000"/>
                </a:solidFill>
              </a:rPr>
              <a:t>QD</a:t>
            </a:r>
            <a:r>
              <a:rPr lang="zh-CN" altLang="en-US" sz="2400" dirty="0">
                <a:solidFill>
                  <a:srgbClr val="FF0000"/>
                </a:solidFill>
              </a:rPr>
              <a:t>）</a:t>
            </a:r>
            <a:r>
              <a:rPr lang="zh-CN" altLang="en-US" sz="2400" dirty="0"/>
              <a:t>下发查询任务到每个</a:t>
            </a:r>
            <a:r>
              <a:rPr lang="en-US" altLang="zh-CN" sz="2400" dirty="0"/>
              <a:t>SEGMENT</a:t>
            </a:r>
            <a:r>
              <a:rPr lang="zh-CN" altLang="en-US" sz="2400" dirty="0"/>
              <a:t>节点，数据节点收到任务后（查询计划树），创建</a:t>
            </a:r>
            <a:r>
              <a:rPr lang="zh-CN" altLang="en-US" sz="2400" dirty="0">
                <a:solidFill>
                  <a:srgbClr val="FF0000"/>
                </a:solidFill>
              </a:rPr>
              <a:t>工作进程（</a:t>
            </a:r>
            <a:r>
              <a:rPr lang="en-US" altLang="zh-CN" sz="2400" dirty="0">
                <a:solidFill>
                  <a:srgbClr val="FF0000"/>
                </a:solidFill>
              </a:rPr>
              <a:t>QE</a:t>
            </a:r>
            <a:r>
              <a:rPr lang="zh-CN" altLang="en-US" sz="2400" dirty="0">
                <a:solidFill>
                  <a:srgbClr val="FF0000"/>
                </a:solidFill>
              </a:rPr>
              <a:t>）</a:t>
            </a:r>
            <a:r>
              <a:rPr lang="zh-CN" altLang="en-US" sz="2400" dirty="0"/>
              <a:t>执行任务。</a:t>
            </a:r>
            <a:endParaRPr lang="en-US" altLang="zh-CN" sz="2400" dirty="0"/>
          </a:p>
          <a:p>
            <a:r>
              <a:rPr lang="zh-CN" altLang="en-US" sz="2400" dirty="0"/>
              <a:t>如果需要</a:t>
            </a:r>
            <a:r>
              <a:rPr lang="zh-CN" altLang="en-US" sz="2400" dirty="0">
                <a:solidFill>
                  <a:srgbClr val="FF0000"/>
                </a:solidFill>
              </a:rPr>
              <a:t>跨节点数据交换</a:t>
            </a:r>
            <a:r>
              <a:rPr lang="zh-CN" altLang="en-US" sz="2400" dirty="0"/>
              <a:t>（例如图中的</a:t>
            </a:r>
            <a:r>
              <a:rPr lang="en-US" altLang="zh-CN" sz="2400" dirty="0"/>
              <a:t>HashJoin</a:t>
            </a:r>
            <a:r>
              <a:rPr lang="zh-CN" altLang="en-US" sz="2400" dirty="0"/>
              <a:t>），则</a:t>
            </a:r>
            <a:r>
              <a:rPr lang="en-US" altLang="zh-CN" sz="2400" dirty="0">
                <a:solidFill>
                  <a:srgbClr val="FF0000"/>
                </a:solidFill>
              </a:rPr>
              <a:t>SEGMENT</a:t>
            </a:r>
            <a:r>
              <a:rPr lang="zh-CN" altLang="en-US" sz="2400" dirty="0">
                <a:solidFill>
                  <a:srgbClr val="FF0000"/>
                </a:solidFill>
              </a:rPr>
              <a:t>节点会创建多个工作进程协调</a:t>
            </a:r>
            <a:r>
              <a:rPr lang="zh-CN" altLang="en-US" sz="2400" dirty="0"/>
              <a:t>执行任务。不同节点上执行同一任务（切片）的进程组成一个</a:t>
            </a:r>
            <a:r>
              <a:rPr lang="zh-CN" altLang="en-US" sz="2400" dirty="0">
                <a:solidFill>
                  <a:srgbClr val="FF0000"/>
                </a:solidFill>
              </a:rPr>
              <a:t>任务群（</a:t>
            </a:r>
            <a:r>
              <a:rPr lang="en-US" altLang="zh-CN" sz="2400" dirty="0">
                <a:solidFill>
                  <a:srgbClr val="FF0000"/>
                </a:solidFill>
              </a:rPr>
              <a:t>Gang</a:t>
            </a:r>
            <a:r>
              <a:rPr lang="zh-CN" altLang="en-US" sz="2400" dirty="0">
                <a:solidFill>
                  <a:srgbClr val="FF0000"/>
                </a:solidFill>
              </a:rPr>
              <a:t>）</a:t>
            </a:r>
            <a:r>
              <a:rPr lang="zh-CN" altLang="en-US" sz="2400" dirty="0"/>
              <a:t>。</a:t>
            </a:r>
            <a:r>
              <a:rPr lang="zh-CN" altLang="en-US" sz="2400" dirty="0">
                <a:solidFill>
                  <a:srgbClr val="FF0000"/>
                </a:solidFill>
              </a:rPr>
              <a:t>数据从下往上流动</a:t>
            </a:r>
            <a:r>
              <a:rPr lang="zh-CN" altLang="en-US" sz="2400" dirty="0"/>
              <a:t>，最终</a:t>
            </a:r>
            <a:r>
              <a:rPr lang="en-US" altLang="zh-CN" sz="2400" dirty="0"/>
              <a:t>Master</a:t>
            </a:r>
            <a:r>
              <a:rPr lang="zh-CN" altLang="en-US" sz="2400" dirty="0"/>
              <a:t>返回给客户端。</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91</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a:solidFill>
                  <a:schemeClr val="bg1">
                    <a:lumMod val="65000"/>
                  </a:schemeClr>
                </a:solidFill>
              </a:rPr>
              <a:t>来源：</a:t>
            </a:r>
            <a:r>
              <a:rPr lang="en-US" altLang="zh-CN" dirty="0">
                <a:solidFill>
                  <a:schemeClr val="bg1">
                    <a:lumMod val="65000"/>
                  </a:schemeClr>
                </a:solidFill>
              </a:rPr>
              <a:t>https://www.jianshu.com/p/b2c286f9b128</a:t>
            </a:r>
            <a:endParaRPr lang="zh-CN" altLang="en-US" dirty="0">
              <a:solidFill>
                <a:schemeClr val="bg1">
                  <a:lumMod val="65000"/>
                </a:schemeClr>
              </a:solidFill>
            </a:endParaRPr>
          </a:p>
        </p:txBody>
      </p:sp>
      <p:pic>
        <p:nvPicPr>
          <p:cNvPr id="7" name="图片 6"/>
          <p:cNvPicPr>
            <a:picLocks noChangeAspect="1"/>
          </p:cNvPicPr>
          <p:nvPr/>
        </p:nvPicPr>
        <p:blipFill>
          <a:blip r:embed="rId3"/>
          <a:stretch>
            <a:fillRect/>
          </a:stretch>
        </p:blipFill>
        <p:spPr>
          <a:xfrm>
            <a:off x="5871950" y="570955"/>
            <a:ext cx="6061549" cy="6287045"/>
          </a:xfrm>
          <a:prstGeom prst="rect">
            <a:avLst/>
          </a:prstGeom>
        </p:spPr>
      </p:pic>
    </p:spTree>
    <p:extLst>
      <p:ext uri="{BB962C8B-B14F-4D97-AF65-F5344CB8AC3E}">
        <p14:creationId xmlns:p14="http://schemas.microsoft.com/office/powerpoint/2010/main" val="22674237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YARN</a:t>
            </a:r>
            <a:endParaRPr lang="zh-CN" altLang="en-US" dirty="0"/>
          </a:p>
        </p:txBody>
      </p:sp>
      <p:sp>
        <p:nvSpPr>
          <p:cNvPr id="3" name="内容占位符 2"/>
          <p:cNvSpPr>
            <a:spLocks noGrp="1"/>
          </p:cNvSpPr>
          <p:nvPr>
            <p:ph idx="1"/>
          </p:nvPr>
        </p:nvSpPr>
        <p:spPr>
          <a:xfrm>
            <a:off x="838200" y="1285462"/>
            <a:ext cx="10515600" cy="5231085"/>
          </a:xfrm>
        </p:spPr>
        <p:txBody>
          <a:bodyPr>
            <a:normAutofit/>
          </a:bodyPr>
          <a:lstStyle/>
          <a:p>
            <a:r>
              <a:rPr lang="en-US" altLang="zh-CN" b="1" dirty="0"/>
              <a:t>Apache Hadoop YARN </a:t>
            </a:r>
            <a:r>
              <a:rPr lang="zh-CN" altLang="en-US" dirty="0"/>
              <a:t>（</a:t>
            </a:r>
            <a:r>
              <a:rPr lang="en-US" altLang="zh-CN" dirty="0"/>
              <a:t>Yet Another Resource Negotiator</a:t>
            </a:r>
            <a:r>
              <a:rPr lang="zh-CN" altLang="en-US" dirty="0"/>
              <a:t>）</a:t>
            </a:r>
            <a:endParaRPr lang="en-US" altLang="zh-CN" dirty="0"/>
          </a:p>
          <a:p>
            <a:r>
              <a:rPr lang="zh-CN" altLang="en-US" dirty="0"/>
              <a:t>     </a:t>
            </a:r>
            <a:r>
              <a:rPr lang="en-US" altLang="zh-CN" dirty="0"/>
              <a:t>Hadoop</a:t>
            </a:r>
            <a:r>
              <a:rPr lang="zh-CN" altLang="en-US" dirty="0"/>
              <a:t>上新的</a:t>
            </a:r>
            <a:r>
              <a:rPr lang="zh-CN" altLang="en-US" dirty="0">
                <a:solidFill>
                  <a:srgbClr val="FF0000"/>
                </a:solidFill>
              </a:rPr>
              <a:t>通用资源管理系统</a:t>
            </a:r>
            <a:r>
              <a:rPr lang="zh-CN" altLang="en-US" dirty="0"/>
              <a:t>，为上层应用提供统一的资源管理和调度，提升了</a:t>
            </a:r>
            <a:r>
              <a:rPr lang="en-US" altLang="zh-CN" dirty="0"/>
              <a:t>Hadoop</a:t>
            </a:r>
            <a:r>
              <a:rPr lang="zh-CN" altLang="en-US" dirty="0">
                <a:solidFill>
                  <a:srgbClr val="FF0000"/>
                </a:solidFill>
              </a:rPr>
              <a:t>集群的利用率、资源统一管理和数据共享</a:t>
            </a:r>
            <a:r>
              <a:rPr lang="zh-CN" altLang="en-US" dirty="0"/>
              <a:t>等方面的能力。</a:t>
            </a:r>
            <a:endParaRPr lang="en-US" altLang="zh-CN" dirty="0"/>
          </a:p>
          <a:p>
            <a:r>
              <a:rPr lang="zh-CN" altLang="en-US" b="1" dirty="0"/>
              <a:t>基本设计思想：</a:t>
            </a:r>
            <a:r>
              <a:rPr lang="zh-CN" altLang="en-US" dirty="0"/>
              <a:t>创建一个全局的</a:t>
            </a:r>
            <a:r>
              <a:rPr lang="en-US" altLang="zh-CN" b="1" dirty="0"/>
              <a:t>ResourceManager</a:t>
            </a:r>
            <a:r>
              <a:rPr lang="zh-CN" altLang="en-US" dirty="0"/>
              <a:t>（</a:t>
            </a:r>
            <a:r>
              <a:rPr lang="en-US" altLang="zh-CN" dirty="0"/>
              <a:t>RM</a:t>
            </a:r>
            <a:r>
              <a:rPr lang="zh-CN" altLang="en-US" dirty="0"/>
              <a:t>）和若干个针对应用程序的</a:t>
            </a:r>
            <a:r>
              <a:rPr lang="en-US" altLang="zh-CN" b="1" dirty="0"/>
              <a:t>ApplicationMaster</a:t>
            </a:r>
            <a:r>
              <a:rPr lang="zh-CN" altLang="en-US" dirty="0"/>
              <a:t>（</a:t>
            </a:r>
            <a:r>
              <a:rPr lang="en-US" altLang="zh-CN" dirty="0"/>
              <a:t>AM</a:t>
            </a:r>
            <a:r>
              <a:rPr lang="zh-CN" altLang="en-US" dirty="0"/>
              <a:t>），从而将作业追踪管理的两个主要功能（</a:t>
            </a:r>
            <a:r>
              <a:rPr lang="zh-CN" altLang="en-US" dirty="0">
                <a:solidFill>
                  <a:srgbClr val="FF0000"/>
                </a:solidFill>
              </a:rPr>
              <a:t>资源管理</a:t>
            </a:r>
            <a:r>
              <a:rPr lang="zh-CN" altLang="en-US" dirty="0"/>
              <a:t>和</a:t>
            </a:r>
            <a:r>
              <a:rPr lang="zh-CN" altLang="en-US" dirty="0">
                <a:solidFill>
                  <a:srgbClr val="FF0000"/>
                </a:solidFill>
              </a:rPr>
              <a:t>作业调度</a:t>
            </a:r>
            <a:r>
              <a:rPr lang="en-US" altLang="zh-CN" dirty="0">
                <a:solidFill>
                  <a:srgbClr val="FF0000"/>
                </a:solidFill>
              </a:rPr>
              <a:t>/</a:t>
            </a:r>
            <a:r>
              <a:rPr lang="zh-CN" altLang="en-US" dirty="0">
                <a:solidFill>
                  <a:srgbClr val="FF0000"/>
                </a:solidFill>
              </a:rPr>
              <a:t>监控</a:t>
            </a:r>
            <a:r>
              <a:rPr lang="zh-CN" altLang="en-US" dirty="0"/>
              <a:t>）分离。</a:t>
            </a:r>
            <a:endParaRPr lang="en-US" altLang="zh-CN" dirty="0"/>
          </a:p>
          <a:p>
            <a:r>
              <a:rPr lang="zh-CN" altLang="en-US" dirty="0"/>
              <a:t>      应用程序对应传统的</a:t>
            </a:r>
            <a:r>
              <a:rPr lang="en-US" altLang="zh-CN" dirty="0"/>
              <a:t>MapReduce</a:t>
            </a:r>
            <a:r>
              <a:rPr lang="zh-CN" altLang="en-US" dirty="0"/>
              <a:t>作业或作业的有向无环图（</a:t>
            </a:r>
            <a:r>
              <a:rPr lang="en-US" altLang="zh-CN" dirty="0"/>
              <a:t>DAG</a:t>
            </a:r>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92</a:t>
            </a:fld>
            <a:endParaRPr lang="zh-CN" altLang="en-US" dirty="0"/>
          </a:p>
        </p:txBody>
      </p:sp>
    </p:spTree>
    <p:extLst>
      <p:ext uri="{BB962C8B-B14F-4D97-AF65-F5344CB8AC3E}">
        <p14:creationId xmlns:p14="http://schemas.microsoft.com/office/powerpoint/2010/main" val="4070157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YARN</a:t>
            </a:r>
            <a:r>
              <a:rPr lang="zh-CN" altLang="en-US" dirty="0"/>
              <a:t>（续）</a:t>
            </a:r>
          </a:p>
        </p:txBody>
      </p:sp>
      <p:sp>
        <p:nvSpPr>
          <p:cNvPr id="3" name="内容占位符 2"/>
          <p:cNvSpPr>
            <a:spLocks noGrp="1"/>
          </p:cNvSpPr>
          <p:nvPr>
            <p:ph idx="1"/>
          </p:nvPr>
        </p:nvSpPr>
        <p:spPr/>
        <p:txBody>
          <a:bodyPr>
            <a:normAutofit fontScale="92500" lnSpcReduction="20000"/>
          </a:bodyPr>
          <a:lstStyle/>
          <a:p>
            <a:r>
              <a:rPr lang="zh-CN" altLang="en-US" dirty="0"/>
              <a:t>早期</a:t>
            </a:r>
            <a:r>
              <a:rPr lang="en-US" altLang="zh-CN" dirty="0"/>
              <a:t>Hadoop</a:t>
            </a:r>
            <a:r>
              <a:rPr lang="zh-CN" altLang="en-US" dirty="0"/>
              <a:t> </a:t>
            </a:r>
            <a:r>
              <a:rPr lang="en-US" altLang="zh-CN" dirty="0"/>
              <a:t>MapReduce</a:t>
            </a:r>
            <a:r>
              <a:rPr lang="zh-CN" altLang="en-US" dirty="0"/>
              <a:t>程序基本思路：</a:t>
            </a:r>
          </a:p>
          <a:p>
            <a:r>
              <a:rPr lang="en-US" altLang="zh-CN" dirty="0"/>
              <a:t>1</a:t>
            </a:r>
            <a:r>
              <a:rPr lang="zh-CN" altLang="en-US" dirty="0"/>
              <a:t>）用户程序 </a:t>
            </a:r>
            <a:r>
              <a:rPr lang="en-US" altLang="zh-CN" dirty="0"/>
              <a:t>(JobClient) </a:t>
            </a:r>
            <a:r>
              <a:rPr lang="zh-CN" altLang="en-US" dirty="0"/>
              <a:t>提交一个</a:t>
            </a:r>
            <a:r>
              <a:rPr lang="en-US" altLang="zh-CN" dirty="0"/>
              <a:t>job</a:t>
            </a:r>
            <a:r>
              <a:rPr lang="zh-CN" altLang="en-US" dirty="0"/>
              <a:t>给</a:t>
            </a:r>
            <a:r>
              <a:rPr lang="en-US" altLang="zh-CN" dirty="0"/>
              <a:t>Map-reduce</a:t>
            </a:r>
            <a:r>
              <a:rPr lang="zh-CN" altLang="en-US" dirty="0"/>
              <a:t>框架的中心（</a:t>
            </a:r>
            <a:r>
              <a:rPr lang="en-US" altLang="zh-CN" dirty="0">
                <a:solidFill>
                  <a:srgbClr val="FF0000"/>
                </a:solidFill>
              </a:rPr>
              <a:t>Job Tracker</a:t>
            </a:r>
            <a:r>
              <a:rPr lang="zh-CN" altLang="en-US" dirty="0"/>
              <a:t>），该中心与集群中的机器定时通信 </a:t>
            </a:r>
            <a:r>
              <a:rPr lang="en-US" altLang="zh-CN" dirty="0"/>
              <a:t>(heartbeat),</a:t>
            </a:r>
            <a:r>
              <a:rPr lang="zh-CN" altLang="en-US" dirty="0"/>
              <a:t> </a:t>
            </a:r>
            <a:r>
              <a:rPr lang="zh-CN" altLang="en-US" dirty="0">
                <a:solidFill>
                  <a:srgbClr val="FF0000"/>
                </a:solidFill>
              </a:rPr>
              <a:t>管理哪些程序应该运行在哪些机器</a:t>
            </a:r>
            <a:r>
              <a:rPr lang="zh-CN" altLang="en-US" dirty="0"/>
              <a:t>上，以及所有</a:t>
            </a:r>
            <a:r>
              <a:rPr lang="en-US" altLang="zh-CN" dirty="0">
                <a:solidFill>
                  <a:srgbClr val="FF0000"/>
                </a:solidFill>
              </a:rPr>
              <a:t>job</a:t>
            </a:r>
            <a:r>
              <a:rPr lang="zh-CN" altLang="en-US" dirty="0">
                <a:solidFill>
                  <a:srgbClr val="FF0000"/>
                </a:solidFill>
              </a:rPr>
              <a:t>失败、重启</a:t>
            </a:r>
            <a:r>
              <a:rPr lang="zh-CN" altLang="en-US" dirty="0"/>
              <a:t>等操作。</a:t>
            </a:r>
          </a:p>
          <a:p>
            <a:r>
              <a:rPr lang="en-US" altLang="zh-CN" dirty="0"/>
              <a:t>2</a:t>
            </a:r>
            <a:r>
              <a:rPr lang="zh-CN" altLang="en-US" dirty="0"/>
              <a:t>）</a:t>
            </a:r>
            <a:r>
              <a:rPr lang="en-US" altLang="zh-CN" dirty="0"/>
              <a:t>TaskTracker</a:t>
            </a:r>
            <a:r>
              <a:rPr lang="zh-CN" altLang="en-US" dirty="0"/>
              <a:t>是</a:t>
            </a:r>
            <a:r>
              <a:rPr lang="en-US" altLang="zh-CN" dirty="0"/>
              <a:t>Map-reduce</a:t>
            </a:r>
            <a:r>
              <a:rPr lang="zh-CN" altLang="en-US" dirty="0"/>
              <a:t>集群中每台机器的一个部分，主要是</a:t>
            </a:r>
            <a:r>
              <a:rPr lang="zh-CN" altLang="en-US" dirty="0">
                <a:solidFill>
                  <a:srgbClr val="FF0000"/>
                </a:solidFill>
              </a:rPr>
              <a:t>监视自己所在机器的资源情况</a:t>
            </a:r>
            <a:r>
              <a:rPr lang="zh-CN" altLang="en-US" dirty="0"/>
              <a:t>。</a:t>
            </a:r>
          </a:p>
          <a:p>
            <a:r>
              <a:rPr lang="en-US" altLang="zh-CN" dirty="0"/>
              <a:t>3</a:t>
            </a:r>
            <a:r>
              <a:rPr lang="zh-CN" altLang="en-US" dirty="0"/>
              <a:t>）</a:t>
            </a:r>
            <a:r>
              <a:rPr lang="en-US" altLang="zh-CN" dirty="0"/>
              <a:t>TaskTracker</a:t>
            </a:r>
            <a:r>
              <a:rPr lang="zh-CN" altLang="en-US" dirty="0"/>
              <a:t>同时</a:t>
            </a:r>
            <a:r>
              <a:rPr lang="zh-CN" altLang="en-US" dirty="0">
                <a:solidFill>
                  <a:srgbClr val="FF0000"/>
                </a:solidFill>
              </a:rPr>
              <a:t>监视当前机器的</a:t>
            </a:r>
            <a:r>
              <a:rPr lang="en-US" altLang="zh-CN" dirty="0">
                <a:solidFill>
                  <a:srgbClr val="FF0000"/>
                </a:solidFill>
              </a:rPr>
              <a:t>tasks</a:t>
            </a:r>
            <a:r>
              <a:rPr lang="zh-CN" altLang="en-US" dirty="0">
                <a:solidFill>
                  <a:srgbClr val="FF0000"/>
                </a:solidFill>
              </a:rPr>
              <a:t>运行状况</a:t>
            </a:r>
            <a:r>
              <a:rPr lang="zh-CN" altLang="en-US" dirty="0"/>
              <a:t>，把这些信息通过</a:t>
            </a:r>
            <a:r>
              <a:rPr lang="en-US" altLang="zh-CN" dirty="0"/>
              <a:t>heartbeat</a:t>
            </a:r>
            <a:r>
              <a:rPr lang="zh-CN" altLang="en-US" dirty="0">
                <a:solidFill>
                  <a:srgbClr val="FF0000"/>
                </a:solidFill>
              </a:rPr>
              <a:t>发送给</a:t>
            </a:r>
            <a:r>
              <a:rPr lang="en-US" altLang="zh-CN" dirty="0">
                <a:solidFill>
                  <a:srgbClr val="FF0000"/>
                </a:solidFill>
              </a:rPr>
              <a:t>JobTracker</a:t>
            </a:r>
            <a:r>
              <a:rPr lang="en-US" altLang="zh-CN" dirty="0"/>
              <a:t>，</a:t>
            </a:r>
            <a:r>
              <a:rPr lang="zh-CN" altLang="en-US" dirty="0"/>
              <a:t>后者搜集这些信息，并将新提交的</a:t>
            </a:r>
            <a:r>
              <a:rPr lang="en-US" altLang="zh-CN" dirty="0"/>
              <a:t>job</a:t>
            </a:r>
            <a:r>
              <a:rPr lang="zh-CN" altLang="en-US" dirty="0"/>
              <a:t>分配运行在合适的机器上。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93</a:t>
            </a:fld>
            <a:endParaRPr lang="zh-CN" altLang="en-US" dirty="0"/>
          </a:p>
        </p:txBody>
      </p:sp>
    </p:spTree>
    <p:extLst>
      <p:ext uri="{BB962C8B-B14F-4D97-AF65-F5344CB8AC3E}">
        <p14:creationId xmlns:p14="http://schemas.microsoft.com/office/powerpoint/2010/main" val="8366901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mapReduce基本思路.jpg"/>
          <p:cNvPicPr>
            <a:picLocks noGrp="1" noChangeAspect="1"/>
          </p:cNvPicPr>
          <p:nvPr>
            <p:ph idx="1"/>
          </p:nvPr>
        </p:nvPicPr>
        <p:blipFill>
          <a:blip r:embed="rId2" cstate="print"/>
          <a:stretch>
            <a:fillRect/>
          </a:stretch>
        </p:blipFill>
        <p:spPr>
          <a:xfrm>
            <a:off x="3593941" y="631984"/>
            <a:ext cx="6835755" cy="5594031"/>
          </a:xfrm>
        </p:spPr>
      </p:pic>
      <p:sp>
        <p:nvSpPr>
          <p:cNvPr id="2" name="标题 1"/>
          <p:cNvSpPr>
            <a:spLocks noGrp="1"/>
          </p:cNvSpPr>
          <p:nvPr>
            <p:ph type="title"/>
          </p:nvPr>
        </p:nvSpPr>
        <p:spPr/>
        <p:txBody>
          <a:bodyPr/>
          <a:lstStyle/>
          <a:p>
            <a:r>
              <a:rPr lang="en-US" altLang="zh-CN" dirty="0"/>
              <a:t>6.4.3 YARN</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94</a:t>
            </a:fld>
            <a:endParaRPr lang="zh-CN" altLang="en-US" dirty="0"/>
          </a:p>
        </p:txBody>
      </p:sp>
      <p:sp>
        <p:nvSpPr>
          <p:cNvPr id="3" name="文本框 2">
            <a:extLst>
              <a:ext uri="{FF2B5EF4-FFF2-40B4-BE49-F238E27FC236}">
                <a16:creationId xmlns:a16="http://schemas.microsoft.com/office/drawing/2014/main" id="{079F22FE-53E4-40BE-AE86-16025B665F07}"/>
              </a:ext>
            </a:extLst>
          </p:cNvPr>
          <p:cNvSpPr txBox="1"/>
          <p:nvPr/>
        </p:nvSpPr>
        <p:spPr>
          <a:xfrm>
            <a:off x="4073237" y="6262040"/>
            <a:ext cx="7121236" cy="461665"/>
          </a:xfrm>
          <a:prstGeom prst="rect">
            <a:avLst/>
          </a:prstGeom>
          <a:noFill/>
        </p:spPr>
        <p:txBody>
          <a:bodyPr wrap="square" rtlCol="0">
            <a:spAutoFit/>
          </a:bodyPr>
          <a:lstStyle/>
          <a:p>
            <a:r>
              <a:rPr lang="zh-CN" altLang="en-US" sz="2400" dirty="0"/>
              <a:t>早期</a:t>
            </a:r>
            <a:r>
              <a:rPr lang="en-US" altLang="zh-CN" sz="2400" dirty="0"/>
              <a:t>hadoop</a:t>
            </a:r>
            <a:r>
              <a:rPr lang="zh-CN" altLang="en-US" sz="2400" dirty="0"/>
              <a:t>的</a:t>
            </a:r>
            <a:r>
              <a:rPr lang="en-US" altLang="zh-CN" sz="2400" dirty="0"/>
              <a:t>MapReduce</a:t>
            </a:r>
            <a:r>
              <a:rPr lang="zh-CN" altLang="en-US" sz="2400" dirty="0"/>
              <a:t>框架</a:t>
            </a:r>
          </a:p>
        </p:txBody>
      </p:sp>
    </p:spTree>
    <p:extLst>
      <p:ext uri="{BB962C8B-B14F-4D97-AF65-F5344CB8AC3E}">
        <p14:creationId xmlns:p14="http://schemas.microsoft.com/office/powerpoint/2010/main" val="36184530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516146" y="1019244"/>
            <a:ext cx="7315793" cy="5337106"/>
          </a:xfrm>
          <a:prstGeom prst="rect">
            <a:avLst/>
          </a:prstGeom>
        </p:spPr>
      </p:pic>
      <p:sp>
        <p:nvSpPr>
          <p:cNvPr id="2" name="标题 1"/>
          <p:cNvSpPr>
            <a:spLocks noGrp="1"/>
          </p:cNvSpPr>
          <p:nvPr>
            <p:ph type="title"/>
          </p:nvPr>
        </p:nvSpPr>
        <p:spPr/>
        <p:txBody>
          <a:bodyPr/>
          <a:lstStyle/>
          <a:p>
            <a:r>
              <a:rPr lang="en-US" altLang="zh-CN" dirty="0"/>
              <a:t>6.4.3 YARN</a:t>
            </a:r>
            <a:r>
              <a:rPr lang="zh-CN" altLang="en-US" dirty="0"/>
              <a:t>（续）</a:t>
            </a:r>
          </a:p>
        </p:txBody>
      </p:sp>
      <p:sp>
        <p:nvSpPr>
          <p:cNvPr id="3" name="内容占位符 2"/>
          <p:cNvSpPr>
            <a:spLocks noGrp="1"/>
          </p:cNvSpPr>
          <p:nvPr>
            <p:ph idx="1"/>
          </p:nvPr>
        </p:nvSpPr>
        <p:spPr>
          <a:xfrm>
            <a:off x="838200" y="1285462"/>
            <a:ext cx="10515600" cy="635935"/>
          </a:xfrm>
        </p:spPr>
        <p:txBody>
          <a:bodyPr/>
          <a:lstStyle/>
          <a:p>
            <a:r>
              <a:rPr lang="en-US" altLang="zh-CN" dirty="0"/>
              <a:t>Yarn</a:t>
            </a:r>
            <a:r>
              <a:rPr lang="zh-CN" altLang="en-US" dirty="0"/>
              <a:t>基本框架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95</a:t>
            </a:fld>
            <a:endParaRPr lang="zh-CN" altLang="en-US" dirty="0"/>
          </a:p>
        </p:txBody>
      </p:sp>
    </p:spTree>
    <p:extLst>
      <p:ext uri="{BB962C8B-B14F-4D97-AF65-F5344CB8AC3E}">
        <p14:creationId xmlns:p14="http://schemas.microsoft.com/office/powerpoint/2010/main" val="27867311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YARN</a:t>
            </a:r>
            <a:r>
              <a:rPr lang="zh-CN" altLang="en-US" dirty="0"/>
              <a:t>（续）</a:t>
            </a:r>
          </a:p>
        </p:txBody>
      </p:sp>
      <p:sp>
        <p:nvSpPr>
          <p:cNvPr id="3" name="内容占位符 2"/>
          <p:cNvSpPr>
            <a:spLocks noGrp="1"/>
          </p:cNvSpPr>
          <p:nvPr>
            <p:ph idx="1"/>
          </p:nvPr>
        </p:nvSpPr>
        <p:spPr>
          <a:xfrm>
            <a:off x="838200" y="1285462"/>
            <a:ext cx="10515600" cy="5070888"/>
          </a:xfrm>
        </p:spPr>
        <p:txBody>
          <a:bodyPr>
            <a:normAutofit/>
          </a:bodyPr>
          <a:lstStyle/>
          <a:p>
            <a:pPr lvl="0" eaLnBrk="0" fontAlgn="base" hangingPunct="0">
              <a:spcBef>
                <a:spcPts val="250"/>
              </a:spcBef>
              <a:spcAft>
                <a:spcPct val="0"/>
              </a:spcAft>
              <a:buClr>
                <a:srgbClr val="F07F09"/>
              </a:buClr>
              <a:buSzPct val="80000"/>
            </a:pPr>
            <a:r>
              <a:rPr lang="en-US" altLang="zh-CN" sz="2400" b="1" kern="0" dirty="0">
                <a:solidFill>
                  <a:srgbClr val="FF0000"/>
                </a:solidFill>
                <a:latin typeface="Verdana"/>
                <a:ea typeface="微软雅黑"/>
              </a:rPr>
              <a:t>ResourceManager</a:t>
            </a:r>
            <a:r>
              <a:rPr lang="zh-CN" altLang="en-US" sz="2400" b="1" kern="0" dirty="0">
                <a:solidFill>
                  <a:srgbClr val="FF0000"/>
                </a:solidFill>
                <a:latin typeface="Verdana"/>
                <a:ea typeface="微软雅黑"/>
              </a:rPr>
              <a:t>：</a:t>
            </a:r>
            <a:r>
              <a:rPr lang="zh-CN" altLang="en-US" sz="2400" kern="0" dirty="0">
                <a:solidFill>
                  <a:srgbClr val="000000"/>
                </a:solidFill>
                <a:latin typeface="Verdana"/>
                <a:ea typeface="微软雅黑"/>
              </a:rPr>
              <a:t>负责将集群的资源分配给各个应用，分配和调度的</a:t>
            </a:r>
            <a:r>
              <a:rPr lang="zh-CN" altLang="en-US" sz="2400" b="1" kern="0" dirty="0">
                <a:solidFill>
                  <a:srgbClr val="000000"/>
                </a:solidFill>
                <a:latin typeface="Verdana"/>
                <a:ea typeface="微软雅黑"/>
              </a:rPr>
              <a:t>基本单位是</a:t>
            </a:r>
            <a:r>
              <a:rPr lang="en-US" altLang="zh-CN" sz="2400" b="1" kern="0" dirty="0">
                <a:solidFill>
                  <a:srgbClr val="000000"/>
                </a:solidFill>
                <a:latin typeface="Verdana"/>
                <a:ea typeface="微软雅黑"/>
              </a:rPr>
              <a:t>Container</a:t>
            </a:r>
            <a:r>
              <a:rPr lang="zh-CN" altLang="en-US" sz="2400" kern="0" dirty="0">
                <a:solidFill>
                  <a:srgbClr val="000000"/>
                </a:solidFill>
                <a:latin typeface="Verdana"/>
                <a:ea typeface="微软雅黑"/>
              </a:rPr>
              <a:t>，在其中封装内存、</a:t>
            </a:r>
            <a:r>
              <a:rPr lang="en-US" altLang="zh-CN" sz="2400" kern="0" dirty="0">
                <a:solidFill>
                  <a:srgbClr val="000000"/>
                </a:solidFill>
                <a:latin typeface="Verdana"/>
                <a:ea typeface="微软雅黑"/>
              </a:rPr>
              <a:t>CPU</a:t>
            </a:r>
            <a:r>
              <a:rPr lang="zh-CN" altLang="en-US" sz="2400" kern="0" dirty="0">
                <a:solidFill>
                  <a:srgbClr val="000000"/>
                </a:solidFill>
                <a:latin typeface="Verdana"/>
                <a:ea typeface="微软雅黑"/>
              </a:rPr>
              <a:t>、磁盘、网络等机器资源。</a:t>
            </a:r>
            <a:endParaRPr lang="en-US" altLang="zh-CN" sz="2400" kern="0" dirty="0">
              <a:solidFill>
                <a:srgbClr val="000000"/>
              </a:solidFill>
              <a:latin typeface="Verdana"/>
              <a:ea typeface="微软雅黑"/>
            </a:endParaRPr>
          </a:p>
          <a:p>
            <a:pPr lvl="0" eaLnBrk="0" fontAlgn="base" hangingPunct="0">
              <a:spcBef>
                <a:spcPts val="250"/>
              </a:spcBef>
              <a:spcAft>
                <a:spcPct val="0"/>
              </a:spcAft>
              <a:buClr>
                <a:srgbClr val="F07F09"/>
              </a:buClr>
              <a:buSzPct val="80000"/>
            </a:pPr>
            <a:r>
              <a:rPr lang="zh-CN" altLang="en-US" sz="2400" kern="0" dirty="0">
                <a:solidFill>
                  <a:srgbClr val="000000"/>
                </a:solidFill>
                <a:latin typeface="Verdana"/>
                <a:ea typeface="微软雅黑"/>
              </a:rPr>
              <a:t>     </a:t>
            </a:r>
            <a:r>
              <a:rPr lang="zh-CN" altLang="en-US" sz="2400" kern="0" dirty="0">
                <a:solidFill>
                  <a:srgbClr val="FF0000"/>
                </a:solidFill>
                <a:latin typeface="Verdana"/>
                <a:ea typeface="微软雅黑"/>
              </a:rPr>
              <a:t>每个任务（</a:t>
            </a:r>
            <a:r>
              <a:rPr lang="en-US" altLang="zh-CN" sz="2400" kern="0" dirty="0">
                <a:solidFill>
                  <a:srgbClr val="FF0000"/>
                </a:solidFill>
                <a:latin typeface="Verdana"/>
                <a:ea typeface="微软雅黑"/>
              </a:rPr>
              <a:t>task</a:t>
            </a:r>
            <a:r>
              <a:rPr lang="zh-CN" altLang="en-US" sz="2400" kern="0" dirty="0">
                <a:solidFill>
                  <a:srgbClr val="FF0000"/>
                </a:solidFill>
                <a:latin typeface="Verdana"/>
                <a:ea typeface="微软雅黑"/>
              </a:rPr>
              <a:t>）被分配一个</a:t>
            </a:r>
            <a:r>
              <a:rPr lang="en-US" altLang="zh-CN" sz="2400" kern="0" dirty="0">
                <a:solidFill>
                  <a:srgbClr val="FF0000"/>
                </a:solidFill>
                <a:latin typeface="Verdana"/>
                <a:ea typeface="微软雅黑"/>
              </a:rPr>
              <a:t>Container</a:t>
            </a:r>
            <a:r>
              <a:rPr lang="zh-CN" altLang="en-US" sz="2400" kern="0" dirty="0">
                <a:solidFill>
                  <a:srgbClr val="000000"/>
                </a:solidFill>
                <a:latin typeface="Verdana"/>
                <a:ea typeface="微软雅黑"/>
              </a:rPr>
              <a:t>，</a:t>
            </a:r>
            <a:r>
              <a:rPr lang="zh-CN" altLang="en-US" sz="2400" kern="0" dirty="0">
                <a:solidFill>
                  <a:srgbClr val="FF0000"/>
                </a:solidFill>
                <a:latin typeface="Verdana"/>
                <a:ea typeface="微软雅黑"/>
              </a:rPr>
              <a:t>只能在该</a:t>
            </a:r>
            <a:r>
              <a:rPr lang="en-US" altLang="zh-CN" sz="2400" kern="0" dirty="0">
                <a:solidFill>
                  <a:srgbClr val="FF0000"/>
                </a:solidFill>
                <a:latin typeface="Verdana"/>
                <a:ea typeface="微软雅黑"/>
              </a:rPr>
              <a:t>Container</a:t>
            </a:r>
            <a:r>
              <a:rPr lang="zh-CN" altLang="en-US" sz="2400" kern="0" dirty="0">
                <a:solidFill>
                  <a:srgbClr val="FF0000"/>
                </a:solidFill>
                <a:latin typeface="Verdana"/>
                <a:ea typeface="微软雅黑"/>
              </a:rPr>
              <a:t>中</a:t>
            </a:r>
            <a:r>
              <a:rPr lang="zh-CN" altLang="en-US" sz="2400" kern="0" dirty="0">
                <a:solidFill>
                  <a:srgbClr val="000000"/>
                </a:solidFill>
                <a:latin typeface="Verdana"/>
                <a:ea typeface="微软雅黑"/>
              </a:rPr>
              <a:t>执行和使用其封装的资源。</a:t>
            </a:r>
            <a:endParaRPr lang="en-US" altLang="zh-CN" sz="2400" kern="0" dirty="0">
              <a:solidFill>
                <a:srgbClr val="000000"/>
              </a:solidFill>
              <a:latin typeface="Verdana"/>
              <a:ea typeface="微软雅黑"/>
            </a:endParaRPr>
          </a:p>
          <a:p>
            <a:pPr lvl="0" eaLnBrk="0" fontAlgn="base" hangingPunct="0">
              <a:spcBef>
                <a:spcPts val="250"/>
              </a:spcBef>
              <a:spcAft>
                <a:spcPct val="0"/>
              </a:spcAft>
              <a:buClr>
                <a:srgbClr val="F07F09"/>
              </a:buClr>
              <a:buSzPct val="80000"/>
            </a:pPr>
            <a:r>
              <a:rPr lang="en-US" altLang="zh-CN" sz="2400" b="1" kern="0" dirty="0">
                <a:solidFill>
                  <a:srgbClr val="FF0000"/>
                </a:solidFill>
                <a:latin typeface="Verdana"/>
                <a:ea typeface="微软雅黑"/>
              </a:rPr>
              <a:t>NodeManager</a:t>
            </a:r>
            <a:r>
              <a:rPr lang="zh-CN" altLang="en-US" sz="2400" b="1" kern="0" dirty="0">
                <a:solidFill>
                  <a:srgbClr val="FF0000"/>
                </a:solidFill>
                <a:latin typeface="Verdana"/>
                <a:ea typeface="微软雅黑"/>
              </a:rPr>
              <a:t>：</a:t>
            </a:r>
            <a:r>
              <a:rPr lang="zh-CN" altLang="en-US" sz="2400" kern="0" dirty="0">
                <a:solidFill>
                  <a:srgbClr val="000000"/>
                </a:solidFill>
                <a:latin typeface="Verdana"/>
                <a:ea typeface="微软雅黑"/>
              </a:rPr>
              <a:t>对应每一个计算节点，主要负责</a:t>
            </a:r>
            <a:r>
              <a:rPr lang="zh-CN" altLang="en-US" sz="2400" kern="0" dirty="0">
                <a:solidFill>
                  <a:srgbClr val="FF0000"/>
                </a:solidFill>
                <a:latin typeface="Verdana"/>
                <a:ea typeface="微软雅黑"/>
              </a:rPr>
              <a:t>启动应用所需的</a:t>
            </a:r>
            <a:r>
              <a:rPr lang="en-US" altLang="zh-CN" sz="2400" kern="0" dirty="0">
                <a:solidFill>
                  <a:srgbClr val="FF0000"/>
                </a:solidFill>
                <a:latin typeface="Verdana"/>
                <a:ea typeface="微软雅黑"/>
              </a:rPr>
              <a:t>Container</a:t>
            </a:r>
            <a:r>
              <a:rPr lang="zh-CN" altLang="en-US" sz="2400" kern="0" dirty="0">
                <a:solidFill>
                  <a:srgbClr val="000000"/>
                </a:solidFill>
                <a:latin typeface="Verdana"/>
                <a:ea typeface="微软雅黑"/>
              </a:rPr>
              <a:t>，监控资源使用情况并</a:t>
            </a:r>
            <a:r>
              <a:rPr lang="zh-CN" altLang="en-US" sz="2400" kern="0" dirty="0">
                <a:solidFill>
                  <a:srgbClr val="FF0000"/>
                </a:solidFill>
                <a:latin typeface="Verdana"/>
                <a:ea typeface="微软雅黑"/>
              </a:rPr>
              <a:t>汇报给</a:t>
            </a:r>
            <a:r>
              <a:rPr lang="en-US" altLang="zh-CN" sz="2400" kern="0" dirty="0">
                <a:solidFill>
                  <a:srgbClr val="FF0000"/>
                </a:solidFill>
                <a:latin typeface="Verdana"/>
                <a:ea typeface="微软雅黑"/>
              </a:rPr>
              <a:t>ResourceManager</a:t>
            </a:r>
            <a:r>
              <a:rPr lang="zh-CN" altLang="en-US" sz="2400" kern="0" dirty="0">
                <a:solidFill>
                  <a:srgbClr val="000000"/>
                </a:solidFill>
                <a:latin typeface="Verdana"/>
                <a:ea typeface="微软雅黑"/>
              </a:rPr>
              <a:t>。</a:t>
            </a:r>
            <a:endParaRPr lang="en-US" altLang="zh-CN" sz="2400" kern="0" dirty="0">
              <a:solidFill>
                <a:srgbClr val="000000"/>
              </a:solidFill>
              <a:latin typeface="Verdana"/>
              <a:ea typeface="微软雅黑"/>
            </a:endParaRPr>
          </a:p>
          <a:p>
            <a:pPr lvl="0" eaLnBrk="0" fontAlgn="base" hangingPunct="0">
              <a:spcBef>
                <a:spcPts val="250"/>
              </a:spcBef>
              <a:spcAft>
                <a:spcPct val="0"/>
              </a:spcAft>
              <a:buClr>
                <a:srgbClr val="F07F09"/>
              </a:buClr>
              <a:buSzPct val="80000"/>
            </a:pPr>
            <a:endParaRPr lang="en-US" altLang="zh-CN" sz="2400" b="1" kern="0" dirty="0">
              <a:solidFill>
                <a:srgbClr val="FF0000"/>
              </a:solidFill>
              <a:latin typeface="Verdana"/>
              <a:ea typeface="微软雅黑"/>
            </a:endParaRPr>
          </a:p>
          <a:p>
            <a:pPr lvl="0" eaLnBrk="0" fontAlgn="base" hangingPunct="0">
              <a:spcBef>
                <a:spcPts val="250"/>
              </a:spcBef>
              <a:spcAft>
                <a:spcPct val="0"/>
              </a:spcAft>
              <a:buClr>
                <a:srgbClr val="F07F09"/>
              </a:buClr>
              <a:buSzPct val="80000"/>
            </a:pPr>
            <a:r>
              <a:rPr lang="zh-CN" altLang="en-US" sz="2400" b="1" kern="0" dirty="0">
                <a:solidFill>
                  <a:srgbClr val="FF0000"/>
                </a:solidFill>
                <a:latin typeface="Verdana"/>
                <a:ea typeface="微软雅黑"/>
              </a:rPr>
              <a:t>应用</a:t>
            </a:r>
            <a:r>
              <a:rPr lang="zh-CN" altLang="en-US" sz="2400" b="1" kern="0" dirty="0">
                <a:solidFill>
                  <a:srgbClr val="000000"/>
                </a:solidFill>
                <a:latin typeface="Verdana"/>
                <a:ea typeface="微软雅黑"/>
              </a:rPr>
              <a:t>：</a:t>
            </a:r>
            <a:r>
              <a:rPr lang="zh-CN" altLang="en-US" sz="2400" kern="0" dirty="0">
                <a:solidFill>
                  <a:srgbClr val="000000"/>
                </a:solidFill>
                <a:latin typeface="Verdana"/>
                <a:ea typeface="微软雅黑"/>
              </a:rPr>
              <a:t>和具体的</a:t>
            </a:r>
            <a:r>
              <a:rPr lang="en-US" altLang="zh-CN" sz="2400" kern="0" dirty="0">
                <a:solidFill>
                  <a:srgbClr val="FF0000"/>
                </a:solidFill>
                <a:latin typeface="Verdana"/>
                <a:ea typeface="微软雅黑"/>
              </a:rPr>
              <a:t>ApplicationMaster</a:t>
            </a:r>
            <a:r>
              <a:rPr lang="zh-CN" altLang="en-US" sz="2400" kern="0" dirty="0">
                <a:solidFill>
                  <a:srgbClr val="000000"/>
                </a:solidFill>
                <a:latin typeface="Verdana"/>
                <a:ea typeface="微软雅黑"/>
              </a:rPr>
              <a:t>关联，主要负责和</a:t>
            </a:r>
            <a:r>
              <a:rPr lang="en-US" altLang="zh-CN" sz="2400" kern="0" dirty="0">
                <a:solidFill>
                  <a:srgbClr val="000000"/>
                </a:solidFill>
                <a:latin typeface="Verdana"/>
                <a:ea typeface="微软雅黑"/>
              </a:rPr>
              <a:t>ResourceManager</a:t>
            </a:r>
            <a:r>
              <a:rPr lang="zh-CN" altLang="en-US" sz="2400" kern="0" dirty="0">
                <a:solidFill>
                  <a:srgbClr val="000000"/>
                </a:solidFill>
                <a:latin typeface="Verdana"/>
                <a:ea typeface="微软雅黑"/>
              </a:rPr>
              <a:t>协商以获取合适的</a:t>
            </a:r>
            <a:r>
              <a:rPr lang="en-US" altLang="zh-CN" sz="2400" kern="0" dirty="0">
                <a:solidFill>
                  <a:srgbClr val="000000"/>
                </a:solidFill>
                <a:latin typeface="Verdana"/>
                <a:ea typeface="微软雅黑"/>
              </a:rPr>
              <a:t>Container</a:t>
            </a:r>
            <a:r>
              <a:rPr lang="zh-CN" altLang="en-US" sz="2400" kern="0" dirty="0">
                <a:solidFill>
                  <a:srgbClr val="000000"/>
                </a:solidFill>
                <a:latin typeface="Verdana"/>
                <a:ea typeface="微软雅黑"/>
              </a:rPr>
              <a:t>、跟踪这些</a:t>
            </a:r>
            <a:r>
              <a:rPr lang="en-US" altLang="zh-CN" sz="2400" kern="0" dirty="0">
                <a:solidFill>
                  <a:srgbClr val="000000"/>
                </a:solidFill>
                <a:latin typeface="Verdana"/>
                <a:ea typeface="微软雅黑"/>
              </a:rPr>
              <a:t>Container</a:t>
            </a:r>
            <a:r>
              <a:rPr lang="zh-CN" altLang="en-US" sz="2400" kern="0" dirty="0">
                <a:solidFill>
                  <a:srgbClr val="000000"/>
                </a:solidFill>
                <a:latin typeface="Verdana"/>
                <a:ea typeface="微软雅黑"/>
              </a:rPr>
              <a:t>的状态，监控其进度。</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96</a:t>
            </a:fld>
            <a:endParaRPr lang="zh-CN" altLang="en-US" dirty="0"/>
          </a:p>
        </p:txBody>
      </p:sp>
    </p:spTree>
    <p:extLst>
      <p:ext uri="{BB962C8B-B14F-4D97-AF65-F5344CB8AC3E}">
        <p14:creationId xmlns:p14="http://schemas.microsoft.com/office/powerpoint/2010/main" val="39057134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6.4.4 HAWQ</a:t>
            </a:r>
            <a:endParaRPr lang="zh-CN" altLang="en-US" dirty="0"/>
          </a:p>
        </p:txBody>
      </p:sp>
      <p:sp>
        <p:nvSpPr>
          <p:cNvPr id="3" name="内容占位符 2"/>
          <p:cNvSpPr>
            <a:spLocks noGrp="1"/>
          </p:cNvSpPr>
          <p:nvPr>
            <p:ph idx="1"/>
          </p:nvPr>
        </p:nvSpPr>
        <p:spPr>
          <a:xfrm>
            <a:off x="838201" y="1285462"/>
            <a:ext cx="2067045" cy="4351338"/>
          </a:xfrm>
        </p:spPr>
        <p:txBody>
          <a:bodyPr>
            <a:normAutofit lnSpcReduction="10000"/>
          </a:bodyPr>
          <a:lstStyle/>
          <a:p>
            <a:pPr algn="just"/>
            <a:r>
              <a:rPr lang="en-US" altLang="zh-CN" sz="2400" dirty="0"/>
              <a:t>HAWQ</a:t>
            </a:r>
            <a:r>
              <a:rPr lang="zh-CN" altLang="zh-CN" sz="2400" dirty="0"/>
              <a:t>是</a:t>
            </a:r>
            <a:r>
              <a:rPr lang="en-US" altLang="zh-CN" sz="2400" dirty="0">
                <a:solidFill>
                  <a:srgbClr val="FF0000"/>
                </a:solidFill>
              </a:rPr>
              <a:t>Hadoop</a:t>
            </a:r>
            <a:r>
              <a:rPr lang="zh-CN" altLang="zh-CN" sz="2400" dirty="0">
                <a:solidFill>
                  <a:srgbClr val="FF0000"/>
                </a:solidFill>
              </a:rPr>
              <a:t>的</a:t>
            </a:r>
            <a:r>
              <a:rPr lang="en-US" altLang="zh-CN" sz="2400" dirty="0">
                <a:solidFill>
                  <a:srgbClr val="FF0000"/>
                </a:solidFill>
              </a:rPr>
              <a:t>SQL</a:t>
            </a:r>
            <a:r>
              <a:rPr lang="zh-CN" altLang="zh-CN" sz="2400" dirty="0">
                <a:solidFill>
                  <a:srgbClr val="FF0000"/>
                </a:solidFill>
              </a:rPr>
              <a:t>引擎</a:t>
            </a:r>
            <a:r>
              <a:rPr lang="zh-CN" altLang="zh-CN" sz="2400" dirty="0"/>
              <a:t>，将</a:t>
            </a:r>
            <a:r>
              <a:rPr lang="en-US" altLang="zh-CN" sz="2400" dirty="0"/>
              <a:t>MPP</a:t>
            </a:r>
            <a:r>
              <a:rPr lang="zh-CN" altLang="zh-CN" sz="2400" dirty="0"/>
              <a:t>数据库的技术特性和</a:t>
            </a:r>
            <a:r>
              <a:rPr lang="en-US" altLang="zh-CN" sz="2400" dirty="0"/>
              <a:t>Hadoop</a:t>
            </a:r>
            <a:r>
              <a:rPr lang="zh-CN" altLang="zh-CN" sz="2400" dirty="0"/>
              <a:t>的扩展性、便利性相结合，</a:t>
            </a:r>
            <a:r>
              <a:rPr lang="zh-CN" altLang="zh-CN" sz="2400" dirty="0">
                <a:solidFill>
                  <a:srgbClr val="FF0000"/>
                </a:solidFill>
              </a:rPr>
              <a:t>底层存储使用</a:t>
            </a:r>
            <a:r>
              <a:rPr lang="en-US" altLang="zh-CN" sz="2400" dirty="0">
                <a:solidFill>
                  <a:srgbClr val="FF0000"/>
                </a:solidFill>
              </a:rPr>
              <a:t>HDFS</a:t>
            </a:r>
            <a:r>
              <a:rPr lang="zh-CN" altLang="zh-CN" sz="2400" dirty="0">
                <a:solidFill>
                  <a:srgbClr val="FF0000"/>
                </a:solidFill>
              </a:rPr>
              <a:t>系统</a:t>
            </a:r>
            <a:r>
              <a:rPr lang="zh-CN" altLang="zh-CN" sz="2400" dirty="0"/>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97</a:t>
            </a:fld>
            <a:endParaRPr lang="zh-CN" altLang="en-US" dirty="0"/>
          </a:p>
        </p:txBody>
      </p:sp>
      <p:pic>
        <p:nvPicPr>
          <p:cNvPr id="5" name="图片 4">
            <a:extLst>
              <a:ext uri="{FF2B5EF4-FFF2-40B4-BE49-F238E27FC236}">
                <a16:creationId xmlns:a16="http://schemas.microsoft.com/office/drawing/2014/main" id="{D72BB685-C393-C64C-B2A6-FD66329AB8FE}"/>
              </a:ext>
            </a:extLst>
          </p:cNvPr>
          <p:cNvPicPr>
            <a:picLocks noChangeAspect="1"/>
          </p:cNvPicPr>
          <p:nvPr/>
        </p:nvPicPr>
        <p:blipFill>
          <a:blip r:embed="rId3"/>
          <a:stretch>
            <a:fillRect/>
          </a:stretch>
        </p:blipFill>
        <p:spPr>
          <a:xfrm>
            <a:off x="3103438" y="1285462"/>
            <a:ext cx="8797300" cy="5436013"/>
          </a:xfrm>
          <a:prstGeom prst="rect">
            <a:avLst/>
          </a:prstGeom>
        </p:spPr>
      </p:pic>
      <p:sp>
        <p:nvSpPr>
          <p:cNvPr id="6" name="对话气泡: 圆角矩形 5">
            <a:extLst>
              <a:ext uri="{FF2B5EF4-FFF2-40B4-BE49-F238E27FC236}">
                <a16:creationId xmlns:a16="http://schemas.microsoft.com/office/drawing/2014/main" id="{5BA9B6E2-50E0-44B3-A200-800B329920FB}"/>
              </a:ext>
            </a:extLst>
          </p:cNvPr>
          <p:cNvSpPr/>
          <p:nvPr/>
        </p:nvSpPr>
        <p:spPr>
          <a:xfrm>
            <a:off x="2905246" y="4834759"/>
            <a:ext cx="1919002" cy="612648"/>
          </a:xfrm>
          <a:prstGeom prst="wedgeRoundRectCallout">
            <a:avLst>
              <a:gd name="adj1" fmla="val 68538"/>
              <a:gd name="adj2" fmla="val -2327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1"/>
                </a:solidFill>
              </a:rPr>
              <a:t>Greenplum</a:t>
            </a:r>
            <a:endParaRPr lang="zh-CN" altLang="en-US" sz="2400" dirty="0">
              <a:solidFill>
                <a:schemeClr val="tx1"/>
              </a:solidFill>
            </a:endParaRPr>
          </a:p>
        </p:txBody>
      </p:sp>
    </p:spTree>
    <p:extLst>
      <p:ext uri="{BB962C8B-B14F-4D97-AF65-F5344CB8AC3E}">
        <p14:creationId xmlns:p14="http://schemas.microsoft.com/office/powerpoint/2010/main" val="4148044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6.4.4 HAWQ</a:t>
            </a:r>
            <a:r>
              <a:rPr lang="zh-CN" altLang="en-US" sz="2800" dirty="0"/>
              <a:t>（续）</a:t>
            </a:r>
          </a:p>
        </p:txBody>
      </p:sp>
      <p:sp>
        <p:nvSpPr>
          <p:cNvPr id="3" name="内容占位符 2"/>
          <p:cNvSpPr>
            <a:spLocks noGrp="1"/>
          </p:cNvSpPr>
          <p:nvPr>
            <p:ph idx="1"/>
          </p:nvPr>
        </p:nvSpPr>
        <p:spPr>
          <a:xfrm>
            <a:off x="838200" y="1285461"/>
            <a:ext cx="10515600" cy="5050561"/>
          </a:xfrm>
        </p:spPr>
        <p:txBody>
          <a:bodyPr>
            <a:normAutofit fontScale="92500"/>
          </a:bodyPr>
          <a:lstStyle/>
          <a:p>
            <a:r>
              <a:rPr lang="en-US" altLang="zh-CN" sz="2400" dirty="0"/>
              <a:t>       HAWQ</a:t>
            </a:r>
            <a:r>
              <a:rPr lang="zh-CN" altLang="en-US" sz="2400" dirty="0"/>
              <a:t>设计之初的想法：</a:t>
            </a:r>
            <a:r>
              <a:rPr lang="zh-CN" altLang="en-US" sz="2400" dirty="0">
                <a:solidFill>
                  <a:srgbClr val="FF0000"/>
                </a:solidFill>
              </a:rPr>
              <a:t>将</a:t>
            </a:r>
            <a:r>
              <a:rPr lang="en-US" altLang="zh-CN" sz="2400" dirty="0">
                <a:solidFill>
                  <a:srgbClr val="FF0000"/>
                </a:solidFill>
              </a:rPr>
              <a:t>Greenplum Database</a:t>
            </a:r>
            <a:r>
              <a:rPr lang="zh-CN" altLang="en-US" sz="2400" dirty="0">
                <a:solidFill>
                  <a:srgbClr val="FF0000"/>
                </a:solidFill>
              </a:rPr>
              <a:t>和</a:t>
            </a:r>
            <a:r>
              <a:rPr lang="en-US" altLang="zh-CN" sz="2400" dirty="0">
                <a:solidFill>
                  <a:srgbClr val="FF0000"/>
                </a:solidFill>
              </a:rPr>
              <a:t>HDFS</a:t>
            </a:r>
            <a:r>
              <a:rPr lang="zh-CN" altLang="en-US" sz="2400" dirty="0">
                <a:solidFill>
                  <a:srgbClr val="FF0000"/>
                </a:solidFill>
              </a:rPr>
              <a:t>结合</a:t>
            </a:r>
            <a:r>
              <a:rPr lang="zh-CN" altLang="en-US" sz="2400" dirty="0"/>
              <a:t>起来，让</a:t>
            </a:r>
            <a:r>
              <a:rPr lang="en-US" altLang="zh-CN" sz="2400" dirty="0">
                <a:solidFill>
                  <a:srgbClr val="FF0000"/>
                </a:solidFill>
              </a:rPr>
              <a:t>HDFS</a:t>
            </a:r>
            <a:r>
              <a:rPr lang="zh-CN" altLang="en-US" sz="2400" dirty="0">
                <a:solidFill>
                  <a:srgbClr val="FF0000"/>
                </a:solidFill>
              </a:rPr>
              <a:t>（而不是本地存储）成为</a:t>
            </a:r>
            <a:r>
              <a:rPr lang="en-US" altLang="zh-CN" sz="2400" dirty="0">
                <a:solidFill>
                  <a:srgbClr val="FF0000"/>
                </a:solidFill>
              </a:rPr>
              <a:t>MPP</a:t>
            </a:r>
            <a:r>
              <a:rPr lang="zh-CN" altLang="en-US" sz="2400" dirty="0">
                <a:solidFill>
                  <a:srgbClr val="FF0000"/>
                </a:solidFill>
              </a:rPr>
              <a:t>数据库的数据持久层</a:t>
            </a:r>
            <a:r>
              <a:rPr lang="zh-CN" altLang="en-US" sz="2400" dirty="0"/>
              <a:t>，即</a:t>
            </a:r>
            <a:r>
              <a:rPr lang="en-US" altLang="zh-CN" sz="2400" dirty="0"/>
              <a:t>Greenplum on Hadoop</a:t>
            </a:r>
            <a:r>
              <a:rPr lang="zh-CN" altLang="en-US" sz="2400" dirty="0"/>
              <a:t>（更确切说是</a:t>
            </a:r>
            <a:r>
              <a:rPr lang="en-US" altLang="zh-CN" sz="2400" dirty="0"/>
              <a:t>Greenplum on HDFS</a:t>
            </a:r>
            <a:r>
              <a:rPr lang="zh-CN" altLang="en-US" sz="2400" dirty="0"/>
              <a:t>），后来发展为</a:t>
            </a:r>
            <a:r>
              <a:rPr lang="en-US" altLang="zh-CN" sz="2400" dirty="0"/>
              <a:t>Apache HAWQ</a:t>
            </a:r>
            <a:r>
              <a:rPr lang="zh-CN" altLang="en-US" sz="2400" dirty="0"/>
              <a:t>项目。</a:t>
            </a:r>
            <a:endParaRPr lang="en-US" altLang="zh-CN" sz="2400" dirty="0"/>
          </a:p>
          <a:p>
            <a:r>
              <a:rPr lang="en-US" altLang="zh-CN" sz="2400" b="1" dirty="0"/>
              <a:t>HAWQ </a:t>
            </a:r>
            <a:r>
              <a:rPr lang="zh-CN" altLang="en-US" sz="2400" b="1" dirty="0"/>
              <a:t>技术特性：</a:t>
            </a:r>
            <a:endParaRPr lang="en-US" altLang="zh-CN" sz="2400" b="1" dirty="0"/>
          </a:p>
          <a:p>
            <a:r>
              <a:rPr lang="zh-CN" altLang="en-US" sz="2400" dirty="0"/>
              <a:t>（</a:t>
            </a:r>
            <a:r>
              <a:rPr lang="en-US" altLang="zh-CN" sz="2400" dirty="0"/>
              <a:t>1</a:t>
            </a:r>
            <a:r>
              <a:rPr lang="zh-CN" altLang="en-US" sz="2400" dirty="0"/>
              <a:t>）</a:t>
            </a:r>
            <a:r>
              <a:rPr lang="zh-CN" altLang="en-US" sz="2400" dirty="0">
                <a:solidFill>
                  <a:srgbClr val="FF0000"/>
                </a:solidFill>
              </a:rPr>
              <a:t>支持</a:t>
            </a:r>
            <a:r>
              <a:rPr lang="en-US" altLang="zh-CN" sz="2400" dirty="0">
                <a:solidFill>
                  <a:srgbClr val="FF0000"/>
                </a:solidFill>
              </a:rPr>
              <a:t>ANSI SQL </a:t>
            </a:r>
            <a:r>
              <a:rPr lang="zh-CN" altLang="en-US" sz="2400" dirty="0">
                <a:solidFill>
                  <a:srgbClr val="FF0000"/>
                </a:solidFill>
              </a:rPr>
              <a:t>标准</a:t>
            </a:r>
            <a:endParaRPr lang="en-US" altLang="zh-CN" sz="2400" dirty="0">
              <a:solidFill>
                <a:srgbClr val="FF0000"/>
              </a:solidFill>
            </a:endParaRPr>
          </a:p>
          <a:p>
            <a:r>
              <a:rPr lang="zh-CN" altLang="en-US" sz="2400" dirty="0"/>
              <a:t>（</a:t>
            </a:r>
            <a:r>
              <a:rPr lang="en-US" altLang="zh-CN" sz="2400" dirty="0"/>
              <a:t>2</a:t>
            </a:r>
            <a:r>
              <a:rPr lang="zh-CN" altLang="en-US" sz="2400" dirty="0"/>
              <a:t>）具有</a:t>
            </a:r>
            <a:r>
              <a:rPr lang="zh-CN" altLang="en-US" sz="2400" dirty="0">
                <a:solidFill>
                  <a:srgbClr val="FF0000"/>
                </a:solidFill>
              </a:rPr>
              <a:t>大规模并行处理系统</a:t>
            </a:r>
            <a:r>
              <a:rPr lang="zh-CN" altLang="en-US" sz="2400" dirty="0"/>
              <a:t>（</a:t>
            </a:r>
            <a:r>
              <a:rPr lang="en-US" altLang="zh-CN" sz="2400" dirty="0"/>
              <a:t>MPP</a:t>
            </a:r>
            <a:r>
              <a:rPr lang="zh-CN" altLang="en-US" sz="2400" dirty="0"/>
              <a:t>）的性能</a:t>
            </a:r>
            <a:endParaRPr lang="en-US" altLang="zh-CN" sz="2400" dirty="0"/>
          </a:p>
          <a:p>
            <a:r>
              <a:rPr lang="zh-CN" altLang="en-US" sz="2400" dirty="0"/>
              <a:t>（</a:t>
            </a:r>
            <a:r>
              <a:rPr lang="en-US" altLang="zh-CN" sz="2400" dirty="0"/>
              <a:t>3</a:t>
            </a:r>
            <a:r>
              <a:rPr lang="zh-CN" altLang="en-US" sz="2400" dirty="0"/>
              <a:t>）并行</a:t>
            </a:r>
            <a:r>
              <a:rPr lang="en-US" altLang="zh-CN" sz="2400" dirty="0"/>
              <a:t>SQL</a:t>
            </a:r>
            <a:r>
              <a:rPr lang="zh-CN" altLang="en-US" sz="2400" dirty="0"/>
              <a:t>引擎具备成熟的</a:t>
            </a:r>
            <a:r>
              <a:rPr lang="zh-CN" altLang="en-US" sz="2400" dirty="0">
                <a:solidFill>
                  <a:srgbClr val="FF0000"/>
                </a:solidFill>
              </a:rPr>
              <a:t>并行优化器</a:t>
            </a:r>
            <a:endParaRPr lang="en-US" altLang="zh-CN" sz="2400" dirty="0">
              <a:solidFill>
                <a:srgbClr val="FF0000"/>
              </a:solidFill>
            </a:endParaRPr>
          </a:p>
          <a:p>
            <a:r>
              <a:rPr lang="zh-CN" altLang="en-US" sz="2400" dirty="0"/>
              <a:t>（</a:t>
            </a:r>
            <a:r>
              <a:rPr lang="en-US" altLang="zh-CN" sz="2400" dirty="0"/>
              <a:t>4</a:t>
            </a:r>
            <a:r>
              <a:rPr lang="zh-CN" altLang="en-US" sz="2400" dirty="0"/>
              <a:t>）支持 </a:t>
            </a:r>
            <a:r>
              <a:rPr lang="en-US" altLang="zh-CN" sz="2400" dirty="0">
                <a:solidFill>
                  <a:srgbClr val="FF0000"/>
                </a:solidFill>
              </a:rPr>
              <a:t>ACID </a:t>
            </a:r>
            <a:r>
              <a:rPr lang="zh-CN" altLang="en-US" sz="2400" dirty="0">
                <a:solidFill>
                  <a:srgbClr val="FF0000"/>
                </a:solidFill>
              </a:rPr>
              <a:t>事务特性</a:t>
            </a:r>
            <a:endParaRPr lang="en-US" altLang="zh-CN" sz="2400" dirty="0">
              <a:solidFill>
                <a:srgbClr val="FF0000"/>
              </a:solidFill>
            </a:endParaRPr>
          </a:p>
          <a:p>
            <a:r>
              <a:rPr lang="zh-CN" altLang="en-US" sz="2400" dirty="0"/>
              <a:t>（</a:t>
            </a:r>
            <a:r>
              <a:rPr lang="en-US" altLang="zh-CN" sz="2400" dirty="0"/>
              <a:t>5</a:t>
            </a:r>
            <a:r>
              <a:rPr lang="zh-CN" altLang="en-US" sz="2400" dirty="0"/>
              <a:t>）使用基于</a:t>
            </a:r>
            <a:r>
              <a:rPr lang="en-US" altLang="zh-CN" sz="2400" dirty="0"/>
              <a:t>UDP</a:t>
            </a:r>
            <a:r>
              <a:rPr lang="zh-CN" altLang="en-US" sz="2400" dirty="0"/>
              <a:t>的高速互联技术的</a:t>
            </a:r>
            <a:r>
              <a:rPr lang="en-US" altLang="zh-CN" sz="2400" dirty="0"/>
              <a:t>Dynamic pipelining</a:t>
            </a:r>
            <a:r>
              <a:rPr lang="zh-CN" altLang="en-US" sz="2400" dirty="0">
                <a:solidFill>
                  <a:srgbClr val="FF0000"/>
                </a:solidFill>
              </a:rPr>
              <a:t>并行数据流框架</a:t>
            </a:r>
            <a:r>
              <a:rPr lang="zh-CN" altLang="en-US" sz="2400" dirty="0"/>
              <a:t>，使得在</a:t>
            </a:r>
            <a:r>
              <a:rPr lang="en-US" altLang="zh-CN" sz="2400" dirty="0"/>
              <a:t>Hadoop</a:t>
            </a:r>
            <a:r>
              <a:rPr lang="zh-CN" altLang="en-US" sz="2400" dirty="0"/>
              <a:t>上执行</a:t>
            </a:r>
            <a:r>
              <a:rPr lang="en-US" altLang="zh-CN" sz="2400" dirty="0"/>
              <a:t>SQL</a:t>
            </a:r>
            <a:r>
              <a:rPr lang="zh-CN" altLang="en-US" sz="2400" dirty="0"/>
              <a:t>连接时最大程度地降低数据传输的开销。</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98</a:t>
            </a:fld>
            <a:endParaRPr lang="zh-CN" altLang="en-US" dirty="0"/>
          </a:p>
        </p:txBody>
      </p:sp>
      <p:sp>
        <p:nvSpPr>
          <p:cNvPr id="5" name="矩形 4"/>
          <p:cNvSpPr/>
          <p:nvPr/>
        </p:nvSpPr>
        <p:spPr>
          <a:xfrm>
            <a:off x="838200" y="6372470"/>
            <a:ext cx="9070694" cy="523220"/>
          </a:xfrm>
          <a:prstGeom prst="rect">
            <a:avLst/>
          </a:prstGeom>
        </p:spPr>
        <p:txBody>
          <a:bodyPr wrap="square">
            <a:spAutoFit/>
          </a:bodyPr>
          <a:lstStyle/>
          <a:p>
            <a:r>
              <a:rPr lang="zh-CN" altLang="en-US" sz="1400" dirty="0">
                <a:solidFill>
                  <a:schemeClr val="bg1">
                    <a:lumMod val="65000"/>
                  </a:schemeClr>
                </a:solidFill>
              </a:rPr>
              <a:t>参考：</a:t>
            </a:r>
            <a:r>
              <a:rPr lang="en-US" altLang="zh-CN" sz="1400" dirty="0">
                <a:solidFill>
                  <a:schemeClr val="bg1">
                    <a:lumMod val="65000"/>
                  </a:schemeClr>
                </a:solidFill>
              </a:rPr>
              <a:t>http://www.freeoa.net/osuport/db/postgresql-greenplum-hawq_3267.html</a:t>
            </a:r>
          </a:p>
          <a:p>
            <a:r>
              <a:rPr lang="en-US" altLang="zh-CN" sz="1400" dirty="0">
                <a:solidFill>
                  <a:schemeClr val="bg1">
                    <a:lumMod val="65000"/>
                  </a:schemeClr>
                </a:solidFill>
              </a:rPr>
              <a:t>           https://blog.csdn.net/xiaozhaoshigedasb/article/details/85240516</a:t>
            </a:r>
            <a:endParaRPr lang="zh-CN" altLang="en-US" sz="1400" dirty="0">
              <a:solidFill>
                <a:schemeClr val="bg1">
                  <a:lumMod val="65000"/>
                </a:schemeClr>
              </a:solidFill>
            </a:endParaRPr>
          </a:p>
        </p:txBody>
      </p:sp>
    </p:spTree>
    <p:extLst>
      <p:ext uri="{BB962C8B-B14F-4D97-AF65-F5344CB8AC3E}">
        <p14:creationId xmlns:p14="http://schemas.microsoft.com/office/powerpoint/2010/main" val="23214808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6.4.4 HAWQ</a:t>
            </a:r>
            <a:r>
              <a:rPr lang="zh-CN" altLang="en-US" sz="2800" dirty="0"/>
              <a:t>（续）</a:t>
            </a:r>
          </a:p>
        </p:txBody>
      </p:sp>
      <p:sp>
        <p:nvSpPr>
          <p:cNvPr id="3" name="内容占位符 2"/>
          <p:cNvSpPr>
            <a:spLocks noGrp="1"/>
          </p:cNvSpPr>
          <p:nvPr>
            <p:ph idx="1"/>
          </p:nvPr>
        </p:nvSpPr>
        <p:spPr>
          <a:xfrm>
            <a:off x="838199" y="1231585"/>
            <a:ext cx="2777923" cy="4896674"/>
          </a:xfrm>
        </p:spPr>
        <p:txBody>
          <a:bodyPr>
            <a:noAutofit/>
          </a:bodyPr>
          <a:lstStyle/>
          <a:p>
            <a:r>
              <a:rPr lang="en-US" altLang="zh-CN" sz="1600" dirty="0"/>
              <a:t>HAWQ</a:t>
            </a:r>
            <a:r>
              <a:rPr lang="zh-CN" altLang="en-US" sz="1600" dirty="0"/>
              <a:t>与</a:t>
            </a:r>
            <a:r>
              <a:rPr lang="en-US" altLang="zh-CN" sz="1600" dirty="0"/>
              <a:t>Hadoop</a:t>
            </a:r>
            <a:r>
              <a:rPr lang="zh-CN" altLang="en-US" sz="1600" dirty="0"/>
              <a:t>的资源管理框架</a:t>
            </a:r>
            <a:r>
              <a:rPr lang="en-US" altLang="zh-CN" sz="1600" dirty="0"/>
              <a:t>YARN</a:t>
            </a:r>
            <a:r>
              <a:rPr lang="zh-CN" altLang="en-US" sz="1600" dirty="0"/>
              <a:t>紧密结合，典型的</a:t>
            </a:r>
            <a:r>
              <a:rPr lang="en-US" altLang="zh-CN" sz="1600" dirty="0"/>
              <a:t>HAWQ</a:t>
            </a:r>
            <a:r>
              <a:rPr lang="zh-CN" altLang="en-US" sz="1600" dirty="0"/>
              <a:t>部署中，每个</a:t>
            </a:r>
            <a:r>
              <a:rPr lang="en-US" altLang="zh-CN" sz="1600" dirty="0"/>
              <a:t>slave</a:t>
            </a:r>
            <a:r>
              <a:rPr lang="zh-CN" altLang="en-US" sz="1600" dirty="0"/>
              <a:t>节点上会安装有一个</a:t>
            </a:r>
            <a:r>
              <a:rPr lang="en-US" altLang="zh-CN" sz="1600" dirty="0">
                <a:solidFill>
                  <a:srgbClr val="FF0000"/>
                </a:solidFill>
              </a:rPr>
              <a:t>HAWQ</a:t>
            </a:r>
            <a:r>
              <a:rPr lang="zh-CN" altLang="en-US" sz="1600" dirty="0">
                <a:solidFill>
                  <a:srgbClr val="FF0000"/>
                </a:solidFill>
              </a:rPr>
              <a:t>物理段、</a:t>
            </a:r>
            <a:r>
              <a:rPr lang="zh-CN" altLang="en-US" sz="1600" dirty="0"/>
              <a:t>一个</a:t>
            </a:r>
            <a:r>
              <a:rPr lang="en-US" altLang="zh-CN" sz="1600" dirty="0"/>
              <a:t>HDFS</a:t>
            </a:r>
            <a:r>
              <a:rPr lang="zh-CN" altLang="en-US" sz="1600" dirty="0"/>
              <a:t>的</a:t>
            </a:r>
            <a:r>
              <a:rPr lang="en-US" altLang="zh-CN" sz="1600" dirty="0">
                <a:solidFill>
                  <a:srgbClr val="FF0000"/>
                </a:solidFill>
              </a:rPr>
              <a:t>DataNode</a:t>
            </a:r>
            <a:r>
              <a:rPr lang="zh-CN" altLang="en-US" sz="1600" dirty="0"/>
              <a:t>和一个</a:t>
            </a:r>
            <a:r>
              <a:rPr lang="en-US" altLang="zh-CN" sz="1600" dirty="0"/>
              <a:t>(YARN</a:t>
            </a:r>
            <a:r>
              <a:rPr lang="zh-CN" altLang="en-US" sz="1600" dirty="0"/>
              <a:t>的）</a:t>
            </a:r>
            <a:r>
              <a:rPr lang="en-US" altLang="zh-CN" sz="1600" dirty="0">
                <a:solidFill>
                  <a:srgbClr val="FF0000"/>
                </a:solidFill>
              </a:rPr>
              <a:t>NodeManager</a:t>
            </a:r>
            <a:r>
              <a:rPr lang="zh-CN" altLang="en-US" sz="1600" dirty="0"/>
              <a:t>。</a:t>
            </a:r>
            <a:endParaRPr lang="en-US" altLang="zh-CN" sz="1600" dirty="0"/>
          </a:p>
          <a:p>
            <a:r>
              <a:rPr lang="en-US" altLang="zh-CN" sz="1600" dirty="0"/>
              <a:t>HAWQ</a:t>
            </a:r>
            <a:r>
              <a:rPr lang="zh-CN" altLang="en-US" sz="1600" dirty="0"/>
              <a:t>、</a:t>
            </a:r>
            <a:r>
              <a:rPr lang="en-US" altLang="zh-CN" sz="1600" dirty="0"/>
              <a:t>HDFS</a:t>
            </a:r>
            <a:r>
              <a:rPr lang="zh-CN" altLang="en-US" sz="1600" dirty="0"/>
              <a:t>和</a:t>
            </a:r>
            <a:r>
              <a:rPr lang="en-US" altLang="zh-CN" sz="1600" dirty="0"/>
              <a:t>YARN</a:t>
            </a:r>
            <a:r>
              <a:rPr lang="zh-CN" altLang="en-US" sz="1600" dirty="0"/>
              <a:t>的</a:t>
            </a:r>
            <a:r>
              <a:rPr lang="zh-CN" altLang="en-US" sz="1600" dirty="0">
                <a:solidFill>
                  <a:srgbClr val="FF0000"/>
                </a:solidFill>
              </a:rPr>
              <a:t>主机</a:t>
            </a:r>
            <a:r>
              <a:rPr lang="zh-CN" altLang="en-US" sz="1600" dirty="0"/>
              <a:t>则安装在</a:t>
            </a:r>
            <a:r>
              <a:rPr lang="zh-CN" altLang="en-US" sz="1600" dirty="0">
                <a:solidFill>
                  <a:srgbClr val="FF0000"/>
                </a:solidFill>
              </a:rPr>
              <a:t>（与</a:t>
            </a:r>
            <a:r>
              <a:rPr lang="en-US" altLang="zh-CN" sz="1600" dirty="0">
                <a:solidFill>
                  <a:srgbClr val="FF0000"/>
                </a:solidFill>
              </a:rPr>
              <a:t>slave</a:t>
            </a:r>
            <a:r>
              <a:rPr lang="zh-CN" altLang="en-US" sz="1600" dirty="0">
                <a:solidFill>
                  <a:srgbClr val="FF0000"/>
                </a:solidFill>
              </a:rPr>
              <a:t>）分离</a:t>
            </a:r>
            <a:r>
              <a:rPr lang="zh-CN" altLang="en-US" sz="1600" dirty="0"/>
              <a:t>的节点上。</a:t>
            </a:r>
            <a:endParaRPr lang="en-US" altLang="zh-CN" sz="1600" dirty="0"/>
          </a:p>
          <a:p>
            <a:r>
              <a:rPr lang="en-US" altLang="zh-CN" sz="1600" dirty="0"/>
              <a:t>HAWQ</a:t>
            </a:r>
            <a:r>
              <a:rPr lang="zh-CN" altLang="en-US" sz="1600" dirty="0"/>
              <a:t>在一个</a:t>
            </a:r>
            <a:r>
              <a:rPr lang="zh-CN" altLang="en-US" sz="1600" dirty="0">
                <a:solidFill>
                  <a:srgbClr val="FF0000"/>
                </a:solidFill>
              </a:rPr>
              <a:t>资源池</a:t>
            </a:r>
            <a:r>
              <a:rPr lang="zh-CN" altLang="en-US" sz="1600" dirty="0"/>
              <a:t>中缓存</a:t>
            </a:r>
            <a:r>
              <a:rPr lang="en-US" altLang="zh-CN" sz="1600" dirty="0"/>
              <a:t>YARN</a:t>
            </a:r>
            <a:r>
              <a:rPr lang="zh-CN" altLang="en-US" sz="1600" dirty="0"/>
              <a:t>容器（</a:t>
            </a:r>
            <a:r>
              <a:rPr lang="en-US" altLang="zh-CN" sz="1600" dirty="0"/>
              <a:t>container</a:t>
            </a:r>
            <a:r>
              <a:rPr lang="zh-CN" altLang="en-US" sz="1600" dirty="0"/>
              <a:t>），然后利用</a:t>
            </a:r>
            <a:r>
              <a:rPr lang="en-US" altLang="zh-CN" sz="1600" dirty="0"/>
              <a:t>HAWQ</a:t>
            </a:r>
            <a:r>
              <a:rPr lang="zh-CN" altLang="en-US" sz="1600" dirty="0">
                <a:solidFill>
                  <a:srgbClr val="FF0000"/>
                </a:solidFill>
              </a:rPr>
              <a:t>自身的细粒度资源管理</a:t>
            </a:r>
            <a:r>
              <a:rPr lang="zh-CN" altLang="en-US" sz="1600" dirty="0"/>
              <a:t>，为用户或组在本地管理这些资源。</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99</a:t>
            </a:fld>
            <a:endParaRPr lang="zh-CN" altLang="en-US" dirty="0"/>
          </a:p>
        </p:txBody>
      </p:sp>
      <p:sp>
        <p:nvSpPr>
          <p:cNvPr id="5" name="矩形 4"/>
          <p:cNvSpPr/>
          <p:nvPr/>
        </p:nvSpPr>
        <p:spPr>
          <a:xfrm>
            <a:off x="838199" y="6119336"/>
            <a:ext cx="9070694" cy="738664"/>
          </a:xfrm>
          <a:prstGeom prst="rect">
            <a:avLst/>
          </a:prstGeom>
        </p:spPr>
        <p:txBody>
          <a:bodyPr wrap="square">
            <a:spAutoFit/>
          </a:bodyPr>
          <a:lstStyle/>
          <a:p>
            <a:r>
              <a:rPr lang="zh-CN" altLang="en-US" sz="1400" dirty="0">
                <a:solidFill>
                  <a:schemeClr val="bg1">
                    <a:lumMod val="65000"/>
                  </a:schemeClr>
                </a:solidFill>
              </a:rPr>
              <a:t>参考：</a:t>
            </a:r>
            <a:r>
              <a:rPr lang="en-US" altLang="zh-CN" sz="1400" dirty="0">
                <a:solidFill>
                  <a:schemeClr val="bg1">
                    <a:lumMod val="65000"/>
                  </a:schemeClr>
                </a:solidFill>
              </a:rPr>
              <a:t> https://wxy0327.blog.csdn.net/article/details/55517578 </a:t>
            </a:r>
          </a:p>
          <a:p>
            <a:r>
              <a:rPr lang="en-US" altLang="zh-CN" sz="1400" dirty="0">
                <a:solidFill>
                  <a:schemeClr val="bg1">
                    <a:lumMod val="65000"/>
                  </a:schemeClr>
                </a:solidFill>
              </a:rPr>
              <a:t>           http://www.freeoa.net/osuport/db/postgresql-greenplum-hawq_3267.html</a:t>
            </a:r>
          </a:p>
          <a:p>
            <a:r>
              <a:rPr lang="en-US" altLang="zh-CN" sz="1400" dirty="0">
                <a:solidFill>
                  <a:schemeClr val="bg1">
                    <a:lumMod val="65000"/>
                  </a:schemeClr>
                </a:solidFill>
              </a:rPr>
              <a:t>           https://blog.csdn.net/xiaozhaoshigedasb/article/details/85240516</a:t>
            </a:r>
            <a:endParaRPr lang="zh-CN" altLang="en-US" sz="1400" dirty="0">
              <a:solidFill>
                <a:schemeClr val="bg1">
                  <a:lumMod val="6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827" y="1177364"/>
            <a:ext cx="8113105" cy="5004771"/>
          </a:xfrm>
          <a:prstGeom prst="rect">
            <a:avLst/>
          </a:prstGeom>
        </p:spPr>
      </p:pic>
    </p:spTree>
    <p:extLst>
      <p:ext uri="{BB962C8B-B14F-4D97-AF65-F5344CB8AC3E}">
        <p14:creationId xmlns:p14="http://schemas.microsoft.com/office/powerpoint/2010/main" val="8846597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4723</TotalTime>
  <Words>20979</Words>
  <Application>Microsoft Office PowerPoint</Application>
  <PresentationFormat>宽屏</PresentationFormat>
  <Paragraphs>1673</Paragraphs>
  <Slides>177</Slides>
  <Notes>90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177</vt:i4>
      </vt:variant>
    </vt:vector>
  </HeadingPairs>
  <TitlesOfParts>
    <vt:vector size="192" baseType="lpstr">
      <vt:lpstr>Arial Unicode MS</vt:lpstr>
      <vt:lpstr>等线</vt:lpstr>
      <vt:lpstr>等线 Light</vt:lpstr>
      <vt:lpstr>黑体</vt:lpstr>
      <vt:lpstr>楷体_GB2312</vt:lpstr>
      <vt:lpstr>宋体</vt:lpstr>
      <vt:lpstr>微软雅黑</vt:lpstr>
      <vt:lpstr>Arial</vt:lpstr>
      <vt:lpstr>Times New Roman</vt:lpstr>
      <vt:lpstr>Verdana</vt:lpstr>
      <vt:lpstr>Wingdings</vt:lpstr>
      <vt:lpstr>Office 主题​​</vt:lpstr>
      <vt:lpstr>图片</vt:lpstr>
      <vt:lpstr>Picture2</vt:lpstr>
      <vt:lpstr>Visio</vt:lpstr>
      <vt:lpstr>大数据管理</vt:lpstr>
      <vt:lpstr>第6章 大数据管理系统的体系架构</vt:lpstr>
      <vt:lpstr>第6章 大数据管理系统的体系架构</vt:lpstr>
      <vt:lpstr>6.1 数据库系统体系架构的发展</vt:lpstr>
      <vt:lpstr>6.1.1 集中式体系架构</vt:lpstr>
      <vt:lpstr>6.1.1 集中式体系架构（续）</vt:lpstr>
      <vt:lpstr>6.1.1 集中式体系架构（续）</vt:lpstr>
      <vt:lpstr>6.1.2 客户-服务器体系架构</vt:lpstr>
      <vt:lpstr>6.1.2 客户-服务器体系架构（续）</vt:lpstr>
      <vt:lpstr>6.1.2 客户-服务器体系架构（续）</vt:lpstr>
      <vt:lpstr>6.1.3 并行与分布式体系架构简述</vt:lpstr>
      <vt:lpstr>6.1.3.1 分布式体系架构（续）</vt:lpstr>
      <vt:lpstr>6.1.3 并行与分布式体系架构简述（续）</vt:lpstr>
      <vt:lpstr>6.1.3.2 并行体系架构（续）</vt:lpstr>
      <vt:lpstr>6.1.3.2 并行体系架构（续）</vt:lpstr>
      <vt:lpstr>6.1.3.2 并行体系架构（续）</vt:lpstr>
      <vt:lpstr>6.1.4 数据库系统体系架构的相关概念</vt:lpstr>
      <vt:lpstr>6.1.4 数据库系统体系架构的相关概念（续）</vt:lpstr>
      <vt:lpstr>6.2 并行数据库体系架构</vt:lpstr>
      <vt:lpstr>6.2.1 并行数据库体系架构设计</vt:lpstr>
      <vt:lpstr>6.2.2 IO并行</vt:lpstr>
      <vt:lpstr>6.2.2 IO并行（续）</vt:lpstr>
      <vt:lpstr>6.2.2 IO并行（续）</vt:lpstr>
      <vt:lpstr>6.2.3 查询间与查询内并行</vt:lpstr>
      <vt:lpstr>6.2.3 查询间与查询内并行（续）</vt:lpstr>
      <vt:lpstr>6.2.3 查询间与查询内并行（续）</vt:lpstr>
      <vt:lpstr>6.2.4 操作间与操作内并行</vt:lpstr>
      <vt:lpstr>6.2.4 操作间与操作内并行（续）</vt:lpstr>
      <vt:lpstr>6.2.4 操作间与操作内并行（续）</vt:lpstr>
      <vt:lpstr>6.2.4 操作间与操作内并行（续）</vt:lpstr>
      <vt:lpstr>6.2.4 操作间与操作内并行（续）</vt:lpstr>
      <vt:lpstr>6.2.4 操作间与操作内并行（续）</vt:lpstr>
      <vt:lpstr>6.2.4 操作间与操作内并行（续）</vt:lpstr>
      <vt:lpstr>6.2.4 操作间与操作内并行（续）</vt:lpstr>
      <vt:lpstr>6.3 分布式数据库体系结构</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 分布式事务系统结构</vt:lpstr>
      <vt:lpstr>6.3.1 分布式事务系统结构（续）</vt:lpstr>
      <vt:lpstr>6.3.1 分布式事务系统结构（续）</vt:lpstr>
      <vt:lpstr>6.3.1 分布式事务系统结构（续）</vt:lpstr>
      <vt:lpstr>6.3.1 分布式事务系统结构（续）</vt:lpstr>
      <vt:lpstr>6.3.3 分布式数据库中的并发控制</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6.3.4 分布式数据库设计中的折中方案</vt:lpstr>
      <vt:lpstr>6.3.4 分布式数据库设计中的折中方案（续）</vt:lpstr>
      <vt:lpstr>6.3.4 分布式数据库设计中的折中方案（续）</vt:lpstr>
      <vt:lpstr>6.3.4 分布式数据库设计中的折中方案（续）</vt:lpstr>
      <vt:lpstr>6.3.4 分布式数据库设计中的折中方案（续）</vt:lpstr>
      <vt:lpstr>6.3.4 分布式数据库设计中的折中方案（续）</vt:lpstr>
      <vt:lpstr>6.3.5 异构与基于云的分布式数据库</vt:lpstr>
      <vt:lpstr>6.3.5 异构与基于云的分布式数据库（续）</vt:lpstr>
      <vt:lpstr>6.3.5 异构与基于云的分布式数据库（续）</vt:lpstr>
      <vt:lpstr>6.3.5 异构与基于云的分布式数据库（续）</vt:lpstr>
      <vt:lpstr>6.3.6 分布式目录系统</vt:lpstr>
      <vt:lpstr>6.3.6 分布式目录系统（续）</vt:lpstr>
      <vt:lpstr>6.3.6 分布式目录系统（续）</vt:lpstr>
      <vt:lpstr>6.3.6 分布式目录系统（续）</vt:lpstr>
      <vt:lpstr>6.3.6 分布式目录系统（续）</vt:lpstr>
      <vt:lpstr>6.4 实例分析</vt:lpstr>
      <vt:lpstr>6.4.1 大数据管理体系结构概述（续）</vt:lpstr>
      <vt:lpstr>6.4.1 大数据管理体系结构概述（续）</vt:lpstr>
      <vt:lpstr>6.4.1 大数据管理体系结构概述（续）</vt:lpstr>
      <vt:lpstr>NoSql分类</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NoSql、NewSQL与经典RDB对比</vt:lpstr>
      <vt:lpstr>6.4.2 Greenplum</vt:lpstr>
      <vt:lpstr>6.4.2 Greenplum（续）</vt:lpstr>
      <vt:lpstr>6.4.2 Greenplum（续）</vt:lpstr>
      <vt:lpstr>6.4.2 Greenplum（续）</vt:lpstr>
      <vt:lpstr>6.4.2 Greenplum（续）</vt:lpstr>
      <vt:lpstr>6.4.3 YARN</vt:lpstr>
      <vt:lpstr>6.4.3 YARN（续）</vt:lpstr>
      <vt:lpstr>6.4.3 YARN（续）</vt:lpstr>
      <vt:lpstr>6.4.3 YARN（续）</vt:lpstr>
      <vt:lpstr>6.4.3 YARN（续）</vt:lpstr>
      <vt:lpstr>6.4.4 HAWQ</vt:lpstr>
      <vt:lpstr>6.4.4 HAWQ（续）</vt:lpstr>
      <vt:lpstr>6.4.4 HAWQ（续）</vt:lpstr>
      <vt:lpstr>6.4.4 HAWQ（续）</vt:lpstr>
      <vt:lpstr>6.4.4 HAWQ（续）</vt:lpstr>
      <vt:lpstr>6.4.4 HAWQ（续）</vt:lpstr>
      <vt:lpstr>6.4.5 Aurora关系数据库</vt:lpstr>
      <vt:lpstr>6.4.5 Aurora关系数据库（续）</vt:lpstr>
      <vt:lpstr>6.4.6 GFS</vt:lpstr>
      <vt:lpstr>6.4.6 GFS（续）</vt:lpstr>
      <vt:lpstr>6.4.6 GFS（续）</vt:lpstr>
      <vt:lpstr>6.4.6 GFS（续）</vt:lpstr>
      <vt:lpstr>6.4.6 GFS（续）</vt:lpstr>
      <vt:lpstr>6.4.7 BigTable</vt:lpstr>
      <vt:lpstr>6.4.7 BigTable（续）</vt:lpstr>
      <vt:lpstr>6.4.7 BigTable（续）</vt:lpstr>
      <vt:lpstr>6.4.7 BigTable（续）</vt:lpstr>
      <vt:lpstr>6.4.7 BigTable（续）</vt:lpstr>
      <vt:lpstr>6.4.7 BigTable（续）</vt:lpstr>
      <vt:lpstr>6.4.7 BigTable（续）</vt:lpstr>
      <vt:lpstr>6.4.8 TFS</vt:lpstr>
      <vt:lpstr>6.4.8 TFS（续）</vt:lpstr>
      <vt:lpstr>6.4.8 TFS（续）</vt:lpstr>
      <vt:lpstr>6.4.9 OceanBase</vt:lpstr>
      <vt:lpstr>6.4.9 OceanBase（续）</vt:lpstr>
      <vt:lpstr>6.4.9 OceanBase（续）</vt:lpstr>
      <vt:lpstr>6.4.9 OceanBase（续）</vt:lpstr>
      <vt:lpstr>6.4.9 OceanBase（续）</vt:lpstr>
      <vt:lpstr>6.4.9 OceanBase（续）</vt:lpstr>
      <vt:lpstr>6.4.9 OceanBase（续）</vt:lpstr>
      <vt:lpstr>6.4.10 SPANNERDB</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6.4.11 COLUSSUS</vt:lpstr>
      <vt:lpstr>6.4.11 COLUSSUS（续）</vt:lpstr>
      <vt:lpstr>6.4.11 COLUSSUS（续）</vt:lpstr>
      <vt:lpstr>6.4.11 COLUSSUS（续）</vt:lpstr>
      <vt:lpstr>6.4.11 COLUSSUS（续）</vt:lpstr>
      <vt:lpstr>6.4.11 COLUSSUS（续）</vt:lpstr>
      <vt:lpstr>6.4.12 F1</vt:lpstr>
      <vt:lpstr>6.4.12 F1（续）</vt:lpstr>
      <vt:lpstr>6.4.12 F1（续）</vt:lpstr>
      <vt:lpstr>6.4.12 F1（续）</vt:lpstr>
      <vt:lpstr>6.4.12 F1（续）</vt:lpstr>
      <vt:lpstr>6.4.12 F1（续）</vt:lpstr>
      <vt:lpstr>6.4.12 F1（续）</vt:lpstr>
      <vt:lpstr>6.4.12 F1（续）</vt:lpstr>
      <vt:lpstr>6.4.13 SPARK</vt:lpstr>
      <vt:lpstr>6.4.13 SPARK（续）</vt:lpstr>
      <vt:lpstr>6.4.13 SPARK（续）</vt:lpstr>
      <vt:lpstr>6.4.13 SPARK（续）</vt:lpstr>
      <vt:lpstr>6.4.13 SPARK（续）</vt:lpstr>
      <vt:lpstr>6.4.13 SPARK（续）</vt:lpstr>
      <vt:lpstr>6.4.14 MongoDB</vt:lpstr>
      <vt:lpstr>6.4.14 MongoDB（续）</vt:lpstr>
      <vt:lpstr>6.4.14 MongoDB（续）</vt:lpstr>
      <vt:lpstr>6.4.14 MongoDB（续）</vt:lpstr>
      <vt:lpstr>6.4.14 MongoDB（续）</vt:lpstr>
      <vt:lpstr>6.4.14 MongoDB（续）</vt:lpstr>
      <vt:lpstr>6.4.14 MongoDB（续）</vt:lpstr>
      <vt:lpstr>6.4.14 MongoDB（续）</vt:lpstr>
      <vt:lpstr>6.4.14 MongoDB（续）</vt:lpstr>
      <vt:lpstr>6.4.15 其他体系架构</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华科</cp:lastModifiedBy>
  <cp:revision>748</cp:revision>
  <dcterms:created xsi:type="dcterms:W3CDTF">2020-06-18T17:33:31Z</dcterms:created>
  <dcterms:modified xsi:type="dcterms:W3CDTF">2023-10-23T14:55:28Z</dcterms:modified>
</cp:coreProperties>
</file>